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5.xml" ContentType="application/vnd.openxmlformats-officedocument.drawingml.chart+xml"/>
  <Override PartName="/ppt/theme/themeOverride1.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1" r:id="rId1"/>
  </p:sldMasterIdLst>
  <p:notesMasterIdLst>
    <p:notesMasterId r:id="rId89"/>
  </p:notesMasterIdLst>
  <p:handoutMasterIdLst>
    <p:handoutMasterId r:id="rId90"/>
  </p:handoutMasterIdLst>
  <p:sldIdLst>
    <p:sldId id="269" r:id="rId2"/>
    <p:sldId id="325" r:id="rId3"/>
    <p:sldId id="335" r:id="rId4"/>
    <p:sldId id="323" r:id="rId5"/>
    <p:sldId id="294" r:id="rId6"/>
    <p:sldId id="308" r:id="rId7"/>
    <p:sldId id="309" r:id="rId8"/>
    <p:sldId id="322" r:id="rId9"/>
    <p:sldId id="274" r:id="rId10"/>
    <p:sldId id="310" r:id="rId11"/>
    <p:sldId id="318" r:id="rId12"/>
    <p:sldId id="298" r:id="rId13"/>
    <p:sldId id="326" r:id="rId14"/>
    <p:sldId id="332" r:id="rId15"/>
    <p:sldId id="334" r:id="rId16"/>
    <p:sldId id="290" r:id="rId17"/>
    <p:sldId id="343" r:id="rId18"/>
    <p:sldId id="344" r:id="rId19"/>
    <p:sldId id="342" r:id="rId20"/>
    <p:sldId id="385" r:id="rId21"/>
    <p:sldId id="386" r:id="rId22"/>
    <p:sldId id="350" r:id="rId23"/>
    <p:sldId id="351" r:id="rId24"/>
    <p:sldId id="390" r:id="rId25"/>
    <p:sldId id="394" r:id="rId26"/>
    <p:sldId id="401" r:id="rId27"/>
    <p:sldId id="378" r:id="rId28"/>
    <p:sldId id="346" r:id="rId29"/>
    <p:sldId id="391" r:id="rId30"/>
    <p:sldId id="392" r:id="rId31"/>
    <p:sldId id="393" r:id="rId32"/>
    <p:sldId id="395" r:id="rId33"/>
    <p:sldId id="396" r:id="rId34"/>
    <p:sldId id="397" r:id="rId35"/>
    <p:sldId id="398" r:id="rId36"/>
    <p:sldId id="399" r:id="rId37"/>
    <p:sldId id="400" r:id="rId38"/>
    <p:sldId id="347" r:id="rId39"/>
    <p:sldId id="353" r:id="rId40"/>
    <p:sldId id="349" r:id="rId41"/>
    <p:sldId id="341" r:id="rId42"/>
    <p:sldId id="373" r:id="rId43"/>
    <p:sldId id="387" r:id="rId44"/>
    <p:sldId id="338" r:id="rId45"/>
    <p:sldId id="339" r:id="rId46"/>
    <p:sldId id="337" r:id="rId47"/>
    <p:sldId id="379" r:id="rId48"/>
    <p:sldId id="380" r:id="rId49"/>
    <p:sldId id="381" r:id="rId50"/>
    <p:sldId id="382" r:id="rId51"/>
    <p:sldId id="348" r:id="rId52"/>
    <p:sldId id="383" r:id="rId53"/>
    <p:sldId id="384" r:id="rId54"/>
    <p:sldId id="403" r:id="rId55"/>
    <p:sldId id="402" r:id="rId56"/>
    <p:sldId id="406" r:id="rId57"/>
    <p:sldId id="407" r:id="rId58"/>
    <p:sldId id="408" r:id="rId59"/>
    <p:sldId id="409" r:id="rId60"/>
    <p:sldId id="354" r:id="rId61"/>
    <p:sldId id="352" r:id="rId62"/>
    <p:sldId id="355" r:id="rId63"/>
    <p:sldId id="356" r:id="rId64"/>
    <p:sldId id="357" r:id="rId65"/>
    <p:sldId id="358" r:id="rId66"/>
    <p:sldId id="360" r:id="rId67"/>
    <p:sldId id="361" r:id="rId68"/>
    <p:sldId id="362" r:id="rId69"/>
    <p:sldId id="363" r:id="rId70"/>
    <p:sldId id="364" r:id="rId71"/>
    <p:sldId id="365" r:id="rId72"/>
    <p:sldId id="366" r:id="rId73"/>
    <p:sldId id="359" r:id="rId74"/>
    <p:sldId id="368" r:id="rId75"/>
    <p:sldId id="369" r:id="rId76"/>
    <p:sldId id="370" r:id="rId77"/>
    <p:sldId id="371" r:id="rId78"/>
    <p:sldId id="372" r:id="rId79"/>
    <p:sldId id="377" r:id="rId80"/>
    <p:sldId id="374" r:id="rId81"/>
    <p:sldId id="375" r:id="rId82"/>
    <p:sldId id="376" r:id="rId83"/>
    <p:sldId id="388" r:id="rId84"/>
    <p:sldId id="389" r:id="rId85"/>
    <p:sldId id="410" r:id="rId86"/>
    <p:sldId id="411" r:id="rId87"/>
    <p:sldId id="336" r:id="rId8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1F98D"/>
    <a:srgbClr val="C2C2EC"/>
    <a:srgbClr val="A3A3E3"/>
    <a:srgbClr val="3CC0D3"/>
    <a:srgbClr val="F66945"/>
    <a:srgbClr val="A6A6A6"/>
    <a:srgbClr val="F56945"/>
    <a:srgbClr val="EF6744"/>
    <a:srgbClr val="E66746"/>
    <a:srgbClr val="E262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3" autoAdjust="0"/>
    <p:restoredTop sz="77622" autoAdjust="0"/>
  </p:normalViewPr>
  <p:slideViewPr>
    <p:cSldViewPr snapToGrid="0" snapToObjects="1">
      <p:cViewPr varScale="1">
        <p:scale>
          <a:sx n="98" d="100"/>
          <a:sy n="98" d="100"/>
        </p:scale>
        <p:origin x="648" y="84"/>
      </p:cViewPr>
      <p:guideLst>
        <p:guide orient="horz" pos="1620"/>
        <p:guide pos="2880"/>
      </p:guideLst>
    </p:cSldViewPr>
  </p:slideViewPr>
  <p:outlineViewPr>
    <p:cViewPr>
      <p:scale>
        <a:sx n="33" d="100"/>
        <a:sy n="33" d="100"/>
      </p:scale>
      <p:origin x="0" y="-375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atei:Desktop:spark-contributors-per-month.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marmbrus:Downloads:export%20(13).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marmbrus:Downloads:export%20(14).csv"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chemeClr val="accent1"/>
            </a:solidFill>
            <a:effectLst/>
          </c:spPr>
          <c:invertIfNegative val="0"/>
          <c:cat>
            <c:numRef>
              <c:f>Sheet1!$A$1:$A$50</c:f>
              <c:numCache>
                <c:formatCode>m/d/yy</c:formatCode>
                <c:ptCount val="50"/>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numCache>
            </c:numRef>
          </c:cat>
          <c:val>
            <c:numRef>
              <c:f>Sheet1!$B$1:$B$50</c:f>
              <c:numCache>
                <c:formatCode>General</c:formatCode>
                <c:ptCount val="50"/>
                <c:pt idx="0">
                  <c:v>2</c:v>
                </c:pt>
                <c:pt idx="1">
                  <c:v>2</c:v>
                </c:pt>
                <c:pt idx="2">
                  <c:v>3</c:v>
                </c:pt>
                <c:pt idx="3">
                  <c:v>4</c:v>
                </c:pt>
                <c:pt idx="4">
                  <c:v>4</c:v>
                </c:pt>
                <c:pt idx="5">
                  <c:v>4</c:v>
                </c:pt>
                <c:pt idx="6">
                  <c:v>2</c:v>
                </c:pt>
                <c:pt idx="7">
                  <c:v>2</c:v>
                </c:pt>
                <c:pt idx="8">
                  <c:v>1</c:v>
                </c:pt>
                <c:pt idx="9">
                  <c:v>3</c:v>
                </c:pt>
                <c:pt idx="10">
                  <c:v>4</c:v>
                </c:pt>
                <c:pt idx="11">
                  <c:v>1</c:v>
                </c:pt>
                <c:pt idx="12">
                  <c:v>3</c:v>
                </c:pt>
                <c:pt idx="13">
                  <c:v>4</c:v>
                </c:pt>
                <c:pt idx="14">
                  <c:v>2</c:v>
                </c:pt>
                <c:pt idx="15">
                  <c:v>4</c:v>
                </c:pt>
                <c:pt idx="16">
                  <c:v>3</c:v>
                </c:pt>
                <c:pt idx="17">
                  <c:v>4</c:v>
                </c:pt>
                <c:pt idx="18">
                  <c:v>7</c:v>
                </c:pt>
                <c:pt idx="19">
                  <c:v>11</c:v>
                </c:pt>
                <c:pt idx="20">
                  <c:v>11</c:v>
                </c:pt>
                <c:pt idx="21">
                  <c:v>12</c:v>
                </c:pt>
                <c:pt idx="22">
                  <c:v>13</c:v>
                </c:pt>
                <c:pt idx="23">
                  <c:v>11</c:v>
                </c:pt>
                <c:pt idx="24">
                  <c:v>23</c:v>
                </c:pt>
                <c:pt idx="25">
                  <c:v>17</c:v>
                </c:pt>
                <c:pt idx="26">
                  <c:v>22</c:v>
                </c:pt>
                <c:pt idx="27">
                  <c:v>20</c:v>
                </c:pt>
                <c:pt idx="28">
                  <c:v>19</c:v>
                </c:pt>
                <c:pt idx="29">
                  <c:v>22</c:v>
                </c:pt>
                <c:pt idx="30">
                  <c:v>36</c:v>
                </c:pt>
                <c:pt idx="31">
                  <c:v>33</c:v>
                </c:pt>
                <c:pt idx="32">
                  <c:v>33</c:v>
                </c:pt>
                <c:pt idx="33">
                  <c:v>38</c:v>
                </c:pt>
                <c:pt idx="34">
                  <c:v>40</c:v>
                </c:pt>
                <c:pt idx="35">
                  <c:v>39</c:v>
                </c:pt>
                <c:pt idx="36">
                  <c:v>48</c:v>
                </c:pt>
                <c:pt idx="37">
                  <c:v>40</c:v>
                </c:pt>
                <c:pt idx="38">
                  <c:v>47</c:v>
                </c:pt>
                <c:pt idx="39">
                  <c:v>57</c:v>
                </c:pt>
                <c:pt idx="40">
                  <c:v>64</c:v>
                </c:pt>
                <c:pt idx="41">
                  <c:v>81</c:v>
                </c:pt>
                <c:pt idx="42">
                  <c:v>87</c:v>
                </c:pt>
                <c:pt idx="43">
                  <c:v>93</c:v>
                </c:pt>
                <c:pt idx="44">
                  <c:v>97</c:v>
                </c:pt>
                <c:pt idx="45">
                  <c:v>98</c:v>
                </c:pt>
                <c:pt idx="46">
                  <c:v>93</c:v>
                </c:pt>
                <c:pt idx="47">
                  <c:v>93</c:v>
                </c:pt>
                <c:pt idx="48">
                  <c:v>93</c:v>
                </c:pt>
                <c:pt idx="49">
                  <c:v>131</c:v>
                </c:pt>
              </c:numCache>
            </c:numRef>
          </c:val>
        </c:ser>
        <c:dLbls>
          <c:showLegendKey val="0"/>
          <c:showVal val="0"/>
          <c:showCatName val="0"/>
          <c:showSerName val="0"/>
          <c:showPercent val="0"/>
          <c:showBubbleSize val="0"/>
        </c:dLbls>
        <c:gapWidth val="70"/>
        <c:axId val="368808832"/>
        <c:axId val="791947776"/>
      </c:barChart>
      <c:dateAx>
        <c:axId val="368808832"/>
        <c:scaling>
          <c:orientation val="minMax"/>
        </c:scaling>
        <c:delete val="0"/>
        <c:axPos val="b"/>
        <c:numFmt formatCode="yyyy" sourceLinked="0"/>
        <c:majorTickMark val="out"/>
        <c:minorTickMark val="none"/>
        <c:tickLblPos val="nextTo"/>
        <c:crossAx val="791947776"/>
        <c:crosses val="autoZero"/>
        <c:auto val="1"/>
        <c:lblOffset val="100"/>
        <c:baseTimeUnit val="months"/>
        <c:majorUnit val="12"/>
        <c:majorTimeUnit val="months"/>
      </c:dateAx>
      <c:valAx>
        <c:axId val="791947776"/>
        <c:scaling>
          <c:orientation val="minMax"/>
        </c:scaling>
        <c:delete val="0"/>
        <c:axPos val="l"/>
        <c:majorGridlines/>
        <c:numFmt formatCode="General" sourceLinked="1"/>
        <c:majorTickMark val="out"/>
        <c:minorTickMark val="none"/>
        <c:tickLblPos val="nextTo"/>
        <c:crossAx val="368808832"/>
        <c:crosses val="autoZero"/>
        <c:crossBetween val="between"/>
      </c:valAx>
    </c:plotArea>
    <c:plotVisOnly val="1"/>
    <c:dispBlanksAs val="gap"/>
    <c:showDLblsOverMax val="0"/>
  </c:chart>
  <c:txPr>
    <a:bodyPr/>
    <a:lstStyle/>
    <a:p>
      <a:pPr>
        <a:defRPr sz="1800">
          <a:latin typeface="Source Sans Pro Light"/>
          <a:cs typeface="Source Sans Pro Light"/>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800"/>
            </a:pPr>
            <a:r>
              <a:rPr lang="en-US" sz="1800" b="0" dirty="0" smtClean="0">
                <a:latin typeface="Source Sans Pro Light"/>
                <a:cs typeface="Source Sans Pro Light"/>
              </a:rPr>
              <a:t>#</a:t>
            </a:r>
            <a:r>
              <a:rPr lang="en-US" sz="1800" b="0" baseline="0" dirty="0" smtClean="0">
                <a:latin typeface="Source Sans Pro Light"/>
                <a:cs typeface="Source Sans Pro Light"/>
              </a:rPr>
              <a:t> Of Commits Per Month</a:t>
            </a:r>
            <a:endParaRPr lang="en-US" sz="1800" b="0" dirty="0">
              <a:latin typeface="Source Sans Pro Light"/>
              <a:cs typeface="Source Sans Pro Light"/>
            </a:endParaRPr>
          </a:p>
        </c:rich>
      </c:tx>
      <c:overlay val="0"/>
    </c:title>
    <c:autoTitleDeleted val="0"/>
    <c:plotArea>
      <c:layout/>
      <c:barChart>
        <c:barDir val="col"/>
        <c:grouping val="clustered"/>
        <c:varyColors val="0"/>
        <c:ser>
          <c:idx val="0"/>
          <c:order val="0"/>
          <c:tx>
            <c:strRef>
              <c:f>'export (13).csv'!$B$1</c:f>
              <c:strCache>
                <c:ptCount val="1"/>
                <c:pt idx="0">
                  <c:v>numCommitters</c:v>
                </c:pt>
              </c:strCache>
            </c:strRef>
          </c:tx>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c:spPr>
          <c:invertIfNegative val="0"/>
          <c:cat>
            <c:strRef>
              <c:f>'export (13).csv'!$A$2:$A$16</c:f>
              <c:strCache>
                <c:ptCount val="15"/>
                <c:pt idx="0">
                  <c:v>2014-03</c:v>
                </c:pt>
                <c:pt idx="1">
                  <c:v>2014-04</c:v>
                </c:pt>
                <c:pt idx="2">
                  <c:v>2014-05</c:v>
                </c:pt>
                <c:pt idx="3">
                  <c:v>2014-06</c:v>
                </c:pt>
                <c:pt idx="4">
                  <c:v>2014-07</c:v>
                </c:pt>
                <c:pt idx="5">
                  <c:v>2014-08</c:v>
                </c:pt>
                <c:pt idx="6">
                  <c:v>2014-09</c:v>
                </c:pt>
                <c:pt idx="7">
                  <c:v>2014-10</c:v>
                </c:pt>
                <c:pt idx="8">
                  <c:v>2014-11</c:v>
                </c:pt>
                <c:pt idx="9">
                  <c:v>2014-12</c:v>
                </c:pt>
                <c:pt idx="10">
                  <c:v>2015-01</c:v>
                </c:pt>
                <c:pt idx="11">
                  <c:v>2015-02</c:v>
                </c:pt>
                <c:pt idx="12">
                  <c:v>2015-03</c:v>
                </c:pt>
                <c:pt idx="13">
                  <c:v>2015-04</c:v>
                </c:pt>
                <c:pt idx="14">
                  <c:v>2015-05</c:v>
                </c:pt>
              </c:strCache>
            </c:strRef>
          </c:cat>
          <c:val>
            <c:numRef>
              <c:f>'export (13).csv'!$B$2:$B$16</c:f>
              <c:numCache>
                <c:formatCode>General</c:formatCode>
                <c:ptCount val="15"/>
                <c:pt idx="0">
                  <c:v>20</c:v>
                </c:pt>
                <c:pt idx="1">
                  <c:v>45</c:v>
                </c:pt>
                <c:pt idx="2">
                  <c:v>45</c:v>
                </c:pt>
                <c:pt idx="3">
                  <c:v>71</c:v>
                </c:pt>
                <c:pt idx="4">
                  <c:v>85</c:v>
                </c:pt>
                <c:pt idx="5">
                  <c:v>95</c:v>
                </c:pt>
                <c:pt idx="6">
                  <c:v>59</c:v>
                </c:pt>
                <c:pt idx="7">
                  <c:v>99</c:v>
                </c:pt>
                <c:pt idx="8">
                  <c:v>82</c:v>
                </c:pt>
                <c:pt idx="9">
                  <c:v>82</c:v>
                </c:pt>
                <c:pt idx="10">
                  <c:v>61</c:v>
                </c:pt>
                <c:pt idx="11">
                  <c:v>160</c:v>
                </c:pt>
                <c:pt idx="12">
                  <c:v>97</c:v>
                </c:pt>
                <c:pt idx="13">
                  <c:v>130</c:v>
                </c:pt>
                <c:pt idx="14">
                  <c:v>195</c:v>
                </c:pt>
              </c:numCache>
            </c:numRef>
          </c:val>
        </c:ser>
        <c:dLbls>
          <c:showLegendKey val="0"/>
          <c:showVal val="0"/>
          <c:showCatName val="0"/>
          <c:showSerName val="0"/>
          <c:showPercent val="0"/>
          <c:showBubbleSize val="0"/>
        </c:dLbls>
        <c:gapWidth val="150"/>
        <c:axId val="791948560"/>
        <c:axId val="791948952"/>
      </c:barChart>
      <c:catAx>
        <c:axId val="791948560"/>
        <c:scaling>
          <c:orientation val="minMax"/>
        </c:scaling>
        <c:delete val="0"/>
        <c:axPos val="b"/>
        <c:numFmt formatCode="General" sourceLinked="0"/>
        <c:majorTickMark val="out"/>
        <c:minorTickMark val="none"/>
        <c:tickLblPos val="nextTo"/>
        <c:txPr>
          <a:bodyPr rot="-2700000" vert="horz"/>
          <a:lstStyle/>
          <a:p>
            <a:pPr>
              <a:defRPr sz="1400">
                <a:latin typeface="Source Sans Pro"/>
                <a:cs typeface="Source Sans Pro"/>
              </a:defRPr>
            </a:pPr>
            <a:endParaRPr lang="en-US"/>
          </a:p>
        </c:txPr>
        <c:crossAx val="791948952"/>
        <c:crosses val="autoZero"/>
        <c:auto val="1"/>
        <c:lblAlgn val="ctr"/>
        <c:lblOffset val="100"/>
        <c:noMultiLvlLbl val="0"/>
      </c:catAx>
      <c:valAx>
        <c:axId val="791948952"/>
        <c:scaling>
          <c:orientation val="minMax"/>
        </c:scaling>
        <c:delete val="0"/>
        <c:axPos val="l"/>
        <c:majorGridlines/>
        <c:numFmt formatCode="General" sourceLinked="1"/>
        <c:majorTickMark val="out"/>
        <c:minorTickMark val="none"/>
        <c:tickLblPos val="nextTo"/>
        <c:txPr>
          <a:bodyPr/>
          <a:lstStyle/>
          <a:p>
            <a:pPr>
              <a:defRPr sz="1600">
                <a:latin typeface="Source Sans Pro Light"/>
                <a:cs typeface="Source Sans Pro Light"/>
              </a:defRPr>
            </a:pPr>
            <a:endParaRPr lang="en-US"/>
          </a:p>
        </c:txPr>
        <c:crossAx val="79194856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b="0" dirty="0" smtClean="0">
                <a:latin typeface="Source Sans Pro Light"/>
                <a:cs typeface="Source Sans Pro Light"/>
              </a:rPr>
              <a:t>#</a:t>
            </a:r>
            <a:r>
              <a:rPr lang="en-US" b="0" baseline="0" dirty="0" smtClean="0">
                <a:latin typeface="Source Sans Pro Light"/>
                <a:cs typeface="Source Sans Pro Light"/>
              </a:rPr>
              <a:t> of Contributors</a:t>
            </a:r>
            <a:endParaRPr lang="en-US" b="0" dirty="0">
              <a:latin typeface="Source Sans Pro Light"/>
              <a:cs typeface="Source Sans Pro Light"/>
            </a:endParaRPr>
          </a:p>
        </c:rich>
      </c:tx>
      <c:overlay val="0"/>
    </c:title>
    <c:autoTitleDeleted val="0"/>
    <c:plotArea>
      <c:layout/>
      <c:barChart>
        <c:barDir val="col"/>
        <c:grouping val="clustered"/>
        <c:varyColors val="0"/>
        <c:ser>
          <c:idx val="0"/>
          <c:order val="0"/>
          <c:tx>
            <c:strRef>
              <c:f>'export (14).csv'!$B$1</c:f>
              <c:strCache>
                <c:ptCount val="1"/>
                <c:pt idx="0">
                  <c:v>numCommitters</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cat>
            <c:strRef>
              <c:f>'export (14).csv'!$A$2:$A$17</c:f>
              <c:strCache>
                <c:ptCount val="16"/>
                <c:pt idx="0">
                  <c:v>2014-03</c:v>
                </c:pt>
                <c:pt idx="1">
                  <c:v>2014-04</c:v>
                </c:pt>
                <c:pt idx="2">
                  <c:v>2014-05</c:v>
                </c:pt>
                <c:pt idx="3">
                  <c:v>2014-06</c:v>
                </c:pt>
                <c:pt idx="4">
                  <c:v>2014-07</c:v>
                </c:pt>
                <c:pt idx="5">
                  <c:v>2014-08</c:v>
                </c:pt>
                <c:pt idx="6">
                  <c:v>2014-09</c:v>
                </c:pt>
                <c:pt idx="7">
                  <c:v>2014-10</c:v>
                </c:pt>
                <c:pt idx="8">
                  <c:v>2014-11</c:v>
                </c:pt>
                <c:pt idx="9">
                  <c:v>2014-12</c:v>
                </c:pt>
                <c:pt idx="10">
                  <c:v>2015-01</c:v>
                </c:pt>
                <c:pt idx="11">
                  <c:v>2015-02</c:v>
                </c:pt>
                <c:pt idx="12">
                  <c:v>2015-03</c:v>
                </c:pt>
                <c:pt idx="13">
                  <c:v>2015-04</c:v>
                </c:pt>
                <c:pt idx="14">
                  <c:v>2015-05</c:v>
                </c:pt>
                <c:pt idx="15">
                  <c:v>2015-06</c:v>
                </c:pt>
              </c:strCache>
            </c:strRef>
          </c:cat>
          <c:val>
            <c:numRef>
              <c:f>'export (14).csv'!$B$2:$B$17</c:f>
              <c:numCache>
                <c:formatCode>General</c:formatCode>
                <c:ptCount val="16"/>
                <c:pt idx="0">
                  <c:v>0</c:v>
                </c:pt>
                <c:pt idx="1">
                  <c:v>7</c:v>
                </c:pt>
                <c:pt idx="2">
                  <c:v>20</c:v>
                </c:pt>
                <c:pt idx="3">
                  <c:v>28</c:v>
                </c:pt>
                <c:pt idx="4">
                  <c:v>38</c:v>
                </c:pt>
                <c:pt idx="5">
                  <c:v>46</c:v>
                </c:pt>
                <c:pt idx="6">
                  <c:v>60</c:v>
                </c:pt>
                <c:pt idx="7">
                  <c:v>69</c:v>
                </c:pt>
                <c:pt idx="8">
                  <c:v>81</c:v>
                </c:pt>
                <c:pt idx="9">
                  <c:v>90</c:v>
                </c:pt>
                <c:pt idx="10">
                  <c:v>101</c:v>
                </c:pt>
                <c:pt idx="11">
                  <c:v>104</c:v>
                </c:pt>
                <c:pt idx="12">
                  <c:v>116</c:v>
                </c:pt>
                <c:pt idx="13">
                  <c:v>131</c:v>
                </c:pt>
                <c:pt idx="14">
                  <c:v>152</c:v>
                </c:pt>
                <c:pt idx="15">
                  <c:v>169</c:v>
                </c:pt>
              </c:numCache>
            </c:numRef>
          </c:val>
        </c:ser>
        <c:dLbls>
          <c:showLegendKey val="0"/>
          <c:showVal val="0"/>
          <c:showCatName val="0"/>
          <c:showSerName val="0"/>
          <c:showPercent val="0"/>
          <c:showBubbleSize val="0"/>
        </c:dLbls>
        <c:gapWidth val="150"/>
        <c:axId val="784592016"/>
        <c:axId val="784592408"/>
      </c:barChart>
      <c:catAx>
        <c:axId val="784592016"/>
        <c:scaling>
          <c:orientation val="minMax"/>
        </c:scaling>
        <c:delete val="0"/>
        <c:axPos val="b"/>
        <c:numFmt formatCode="General" sourceLinked="0"/>
        <c:majorTickMark val="out"/>
        <c:minorTickMark val="none"/>
        <c:tickLblPos val="nextTo"/>
        <c:txPr>
          <a:bodyPr rot="-2700000"/>
          <a:lstStyle/>
          <a:p>
            <a:pPr>
              <a:defRPr sz="1400">
                <a:latin typeface="Source Sans Pro"/>
                <a:cs typeface="Source Sans Pro"/>
              </a:defRPr>
            </a:pPr>
            <a:endParaRPr lang="en-US"/>
          </a:p>
        </c:txPr>
        <c:crossAx val="784592408"/>
        <c:crosses val="autoZero"/>
        <c:auto val="1"/>
        <c:lblAlgn val="ctr"/>
        <c:lblOffset val="100"/>
        <c:noMultiLvlLbl val="0"/>
      </c:catAx>
      <c:valAx>
        <c:axId val="784592408"/>
        <c:scaling>
          <c:orientation val="minMax"/>
        </c:scaling>
        <c:delete val="0"/>
        <c:axPos val="l"/>
        <c:majorGridlines/>
        <c:numFmt formatCode="General" sourceLinked="1"/>
        <c:majorTickMark val="out"/>
        <c:minorTickMark val="none"/>
        <c:tickLblPos val="nextTo"/>
        <c:txPr>
          <a:bodyPr/>
          <a:lstStyle/>
          <a:p>
            <a:pPr>
              <a:defRPr sz="1600">
                <a:latin typeface="Source Sans Pro Light"/>
                <a:cs typeface="Source Sans Pro Light"/>
              </a:defRPr>
            </a:pPr>
            <a:endParaRPr lang="en-US"/>
          </a:p>
        </c:txPr>
        <c:crossAx val="784592016"/>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34615288626770302"/>
          <c:y val="6.4686322271097205E-2"/>
          <c:w val="0.60744361138124703"/>
          <c:h val="0.62526675712203394"/>
        </c:manualLayout>
      </c:layout>
      <c:barChart>
        <c:barDir val="bar"/>
        <c:grouping val="stacked"/>
        <c:varyColors val="0"/>
        <c:ser>
          <c:idx val="0"/>
          <c:order val="0"/>
          <c:tx>
            <c:strRef>
              <c:f>Sheet1!$B$1</c:f>
              <c:strCache>
                <c:ptCount val="1"/>
                <c:pt idx="0">
                  <c:v>filter</c:v>
                </c:pt>
              </c:strCache>
            </c:strRef>
          </c:tx>
          <c:invertIfNegative val="0"/>
          <c:dPt>
            <c:idx val="2"/>
            <c:invertIfNegative val="0"/>
            <c:bubble3D val="0"/>
            <c:spPr>
              <a:solidFill>
                <a:srgbClr val="1AA756"/>
              </a:solidFill>
            </c:spPr>
          </c:dPt>
          <c:dPt>
            <c:idx val="3"/>
            <c:invertIfNegative val="0"/>
            <c:bubble3D val="0"/>
            <c:spPr>
              <a:solidFill>
                <a:srgbClr val="1AA756"/>
              </a:solidFill>
            </c:spPr>
          </c:dPt>
          <c:dPt>
            <c:idx val="4"/>
            <c:invertIfNegative val="0"/>
            <c:bubble3D val="0"/>
            <c:spPr>
              <a:solidFill>
                <a:schemeClr val="accent3"/>
              </a:solidFill>
            </c:spPr>
          </c:dPt>
          <c:dPt>
            <c:idx val="5"/>
            <c:invertIfNegative val="0"/>
            <c:bubble3D val="0"/>
            <c:spPr>
              <a:solidFill>
                <a:srgbClr val="1AA756"/>
              </a:solidFill>
            </c:spPr>
          </c:dPt>
          <c:cat>
            <c:strRef>
              <c:f>Sheet1!$A$2:$A$7</c:f>
              <c:strCache>
                <c:ptCount val="6"/>
                <c:pt idx="0">
                  <c:v>RDD Scala</c:v>
                </c:pt>
                <c:pt idx="1">
                  <c:v>RDD Python</c:v>
                </c:pt>
                <c:pt idx="2">
                  <c:v>DataFrame Scala</c:v>
                </c:pt>
                <c:pt idx="3">
                  <c:v>DataFrame Python</c:v>
                </c:pt>
                <c:pt idx="4">
                  <c:v>DataFrame R</c:v>
                </c:pt>
                <c:pt idx="5">
                  <c:v>DataFrame SQL</c:v>
                </c:pt>
              </c:strCache>
            </c:strRef>
          </c:cat>
          <c:val>
            <c:numRef>
              <c:f>Sheet1!$B$2:$B$7</c:f>
              <c:numCache>
                <c:formatCode>General</c:formatCode>
                <c:ptCount val="6"/>
                <c:pt idx="0">
                  <c:v>4.2</c:v>
                </c:pt>
                <c:pt idx="1">
                  <c:v>9.5</c:v>
                </c:pt>
                <c:pt idx="2">
                  <c:v>2.1</c:v>
                </c:pt>
                <c:pt idx="3">
                  <c:v>2.08</c:v>
                </c:pt>
                <c:pt idx="4">
                  <c:v>2.1</c:v>
                </c:pt>
                <c:pt idx="5">
                  <c:v>2.09</c:v>
                </c:pt>
              </c:numCache>
            </c:numRef>
          </c:val>
        </c:ser>
        <c:dLbls>
          <c:showLegendKey val="0"/>
          <c:showVal val="0"/>
          <c:showCatName val="0"/>
          <c:showSerName val="0"/>
          <c:showPercent val="0"/>
          <c:showBubbleSize val="0"/>
        </c:dLbls>
        <c:gapWidth val="100"/>
        <c:overlap val="100"/>
        <c:axId val="487860472"/>
        <c:axId val="487860864"/>
      </c:barChart>
      <c:catAx>
        <c:axId val="487860472"/>
        <c:scaling>
          <c:orientation val="minMax"/>
        </c:scaling>
        <c:delete val="0"/>
        <c:axPos val="l"/>
        <c:numFmt formatCode="General" sourceLinked="0"/>
        <c:majorTickMark val="out"/>
        <c:minorTickMark val="none"/>
        <c:tickLblPos val="nextTo"/>
        <c:txPr>
          <a:bodyPr/>
          <a:lstStyle/>
          <a:p>
            <a:pPr algn="l">
              <a:defRPr sz="1600" b="0" i="0">
                <a:latin typeface="Source Sans Pro Light"/>
              </a:defRPr>
            </a:pPr>
            <a:endParaRPr lang="en-US"/>
          </a:p>
        </c:txPr>
        <c:crossAx val="487860864"/>
        <c:crosses val="autoZero"/>
        <c:auto val="1"/>
        <c:lblAlgn val="ctr"/>
        <c:lblOffset val="100"/>
        <c:noMultiLvlLbl val="0"/>
      </c:catAx>
      <c:valAx>
        <c:axId val="487860864"/>
        <c:scaling>
          <c:orientation val="minMax"/>
        </c:scaling>
        <c:delete val="0"/>
        <c:axPos val="b"/>
        <c:majorGridlines/>
        <c:title>
          <c:tx>
            <c:rich>
              <a:bodyPr/>
              <a:lstStyle/>
              <a:p>
                <a:pPr>
                  <a:defRPr sz="1800" b="0" i="0">
                    <a:latin typeface="Source Sans Pro Light"/>
                  </a:defRPr>
                </a:pPr>
                <a:r>
                  <a:rPr lang="en-US" sz="1800" b="0" i="0" dirty="0" smtClean="0">
                    <a:latin typeface="Source Sans Pro Light"/>
                  </a:rPr>
                  <a:t>Time to Aggregate</a:t>
                </a:r>
                <a:r>
                  <a:rPr lang="en-US" sz="1800" b="0" i="0" baseline="0" dirty="0" smtClean="0">
                    <a:latin typeface="Source Sans Pro Light"/>
                  </a:rPr>
                  <a:t> </a:t>
                </a:r>
                <a:r>
                  <a:rPr lang="en-US" sz="1800" b="0" i="0" dirty="0" smtClean="0">
                    <a:latin typeface="Source Sans Pro Light"/>
                  </a:rPr>
                  <a:t>10 </a:t>
                </a:r>
                <a:r>
                  <a:rPr lang="en-US" sz="1800" b="0" i="0" dirty="0">
                    <a:latin typeface="Source Sans Pro Light"/>
                  </a:rPr>
                  <a:t>million </a:t>
                </a:r>
                <a:r>
                  <a:rPr lang="en-US" sz="1800" b="0" i="0" dirty="0" err="1">
                    <a:latin typeface="Source Sans Pro Light"/>
                  </a:rPr>
                  <a:t>int</a:t>
                </a:r>
                <a:r>
                  <a:rPr lang="en-US" sz="1800" b="0" i="0" dirty="0">
                    <a:latin typeface="Source Sans Pro Light"/>
                  </a:rPr>
                  <a:t> pairs (</a:t>
                </a:r>
                <a:r>
                  <a:rPr lang="en-US" sz="1800" b="0" i="0" dirty="0" err="1">
                    <a:latin typeface="Source Sans Pro Light"/>
                  </a:rPr>
                  <a:t>secs</a:t>
                </a:r>
                <a:r>
                  <a:rPr lang="en-US" sz="1800" b="0" i="0" dirty="0">
                    <a:latin typeface="Source Sans Pro Light"/>
                  </a:rPr>
                  <a:t>)      </a:t>
                </a:r>
              </a:p>
            </c:rich>
          </c:tx>
          <c:layout>
            <c:manualLayout>
              <c:xMode val="edge"/>
              <c:yMode val="edge"/>
              <c:x val="0.36072668207310699"/>
              <c:y val="0.87071831005133404"/>
            </c:manualLayout>
          </c:layout>
          <c:overlay val="0"/>
        </c:title>
        <c:numFmt formatCode="General" sourceLinked="1"/>
        <c:majorTickMark val="out"/>
        <c:minorTickMark val="none"/>
        <c:tickLblPos val="nextTo"/>
        <c:txPr>
          <a:bodyPr/>
          <a:lstStyle/>
          <a:p>
            <a:pPr>
              <a:defRPr>
                <a:latin typeface="Source Sans Pro Light"/>
              </a:defRPr>
            </a:pPr>
            <a:endParaRPr lang="en-US"/>
          </a:p>
        </c:txPr>
        <c:crossAx val="487860472"/>
        <c:crosses val="autoZero"/>
        <c:crossBetween val="between"/>
        <c:majorUnit val="2"/>
      </c:valAx>
    </c:plotArea>
    <c:plotVisOnly val="1"/>
    <c:dispBlanksAs val="gap"/>
    <c:showDLblsOverMax val="0"/>
  </c:chart>
  <c:txPr>
    <a:bodyPr/>
    <a:lstStyle/>
    <a:p>
      <a:pPr>
        <a:defRPr sz="1800">
          <a:latin typeface="Newslab Light"/>
          <a:cs typeface="Newslab Light"/>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Default</c:v>
                </c:pt>
              </c:strCache>
            </c:strRef>
          </c:tx>
          <c:spPr>
            <a:ln>
              <a:solidFill>
                <a:srgbClr val="FF0000"/>
              </a:solidFill>
            </a:ln>
          </c:spPr>
          <c:marker>
            <c:symbol val="circle"/>
            <c:size val="5"/>
            <c:spPr>
              <a:solidFill>
                <a:srgbClr val="FF0000"/>
              </a:solidFill>
              <a:ln>
                <a:solidFill>
                  <a:schemeClr val="accent6"/>
                </a:solidFill>
              </a:ln>
            </c:spPr>
          </c:marker>
          <c:cat>
            <c:strRef>
              <c:f>Sheet1!$A$2:$A$6</c:f>
              <c:strCache>
                <c:ptCount val="5"/>
                <c:pt idx="0">
                  <c:v>1x</c:v>
                </c:pt>
                <c:pt idx="1">
                  <c:v>2x</c:v>
                </c:pt>
                <c:pt idx="2">
                  <c:v>4x</c:v>
                </c:pt>
                <c:pt idx="3">
                  <c:v>8x</c:v>
                </c:pt>
                <c:pt idx="4">
                  <c:v>16x</c:v>
                </c:pt>
              </c:strCache>
            </c:strRef>
          </c:cat>
          <c:val>
            <c:numRef>
              <c:f>Sheet1!$B$2:$B$6</c:f>
              <c:numCache>
                <c:formatCode>General</c:formatCode>
                <c:ptCount val="5"/>
                <c:pt idx="0">
                  <c:v>38.122500000000002</c:v>
                </c:pt>
                <c:pt idx="1">
                  <c:v>1400</c:v>
                </c:pt>
              </c:numCache>
            </c:numRef>
          </c:val>
          <c:smooth val="0"/>
        </c:ser>
        <c:ser>
          <c:idx val="1"/>
          <c:order val="1"/>
          <c:tx>
            <c:strRef>
              <c:f>Sheet1!$C$1</c:f>
              <c:strCache>
                <c:ptCount val="1"/>
                <c:pt idx="0">
                  <c:v>Code Gen</c:v>
                </c:pt>
              </c:strCache>
            </c:strRef>
          </c:tx>
          <c:marker>
            <c:symbol val="none"/>
          </c:marker>
          <c:cat>
            <c:strRef>
              <c:f>Sheet1!$A$2:$A$6</c:f>
              <c:strCache>
                <c:ptCount val="5"/>
                <c:pt idx="0">
                  <c:v>1x</c:v>
                </c:pt>
                <c:pt idx="1">
                  <c:v>2x</c:v>
                </c:pt>
                <c:pt idx="2">
                  <c:v>4x</c:v>
                </c:pt>
                <c:pt idx="3">
                  <c:v>8x</c:v>
                </c:pt>
                <c:pt idx="4">
                  <c:v>16x</c:v>
                </c:pt>
              </c:strCache>
            </c:strRef>
          </c:cat>
          <c:val>
            <c:numRef>
              <c:f>Sheet1!$C$2:$C$6</c:f>
              <c:numCache>
                <c:formatCode>General</c:formatCode>
                <c:ptCount val="5"/>
                <c:pt idx="0">
                  <c:v>7.3374999999999986</c:v>
                </c:pt>
                <c:pt idx="1">
                  <c:v>16.114999999999998</c:v>
                </c:pt>
                <c:pt idx="2">
                  <c:v>32.262500000000003</c:v>
                </c:pt>
                <c:pt idx="3">
                  <c:v>143.35249999999999</c:v>
                </c:pt>
                <c:pt idx="4">
                  <c:v>205</c:v>
                </c:pt>
              </c:numCache>
            </c:numRef>
          </c:val>
          <c:smooth val="0"/>
        </c:ser>
        <c:ser>
          <c:idx val="2"/>
          <c:order val="2"/>
          <c:tx>
            <c:strRef>
              <c:f>Sheet1!$D$1</c:f>
              <c:strCache>
                <c:ptCount val="1"/>
                <c:pt idx="0">
                  <c:v>Tungsten onheap</c:v>
                </c:pt>
              </c:strCache>
            </c:strRef>
          </c:tx>
          <c:marker>
            <c:symbol val="none"/>
          </c:marker>
          <c:cat>
            <c:strRef>
              <c:f>Sheet1!$A$2:$A$6</c:f>
              <c:strCache>
                <c:ptCount val="5"/>
                <c:pt idx="0">
                  <c:v>1x</c:v>
                </c:pt>
                <c:pt idx="1">
                  <c:v>2x</c:v>
                </c:pt>
                <c:pt idx="2">
                  <c:v>4x</c:v>
                </c:pt>
                <c:pt idx="3">
                  <c:v>8x</c:v>
                </c:pt>
                <c:pt idx="4">
                  <c:v>16x</c:v>
                </c:pt>
              </c:strCache>
            </c:strRef>
          </c:cat>
          <c:val>
            <c:numRef>
              <c:f>Sheet1!$D$2:$D$6</c:f>
              <c:numCache>
                <c:formatCode>General</c:formatCode>
                <c:ptCount val="5"/>
                <c:pt idx="0">
                  <c:v>6.7924999999999986</c:v>
                </c:pt>
                <c:pt idx="1">
                  <c:v>9.5449999999999999</c:v>
                </c:pt>
                <c:pt idx="2">
                  <c:v>11.645</c:v>
                </c:pt>
                <c:pt idx="3">
                  <c:v>21.285</c:v>
                </c:pt>
                <c:pt idx="4">
                  <c:v>41.577500000000001</c:v>
                </c:pt>
              </c:numCache>
            </c:numRef>
          </c:val>
          <c:smooth val="0"/>
        </c:ser>
        <c:ser>
          <c:idx val="3"/>
          <c:order val="3"/>
          <c:tx>
            <c:strRef>
              <c:f>Sheet1!$E$1</c:f>
              <c:strCache>
                <c:ptCount val="1"/>
                <c:pt idx="0">
                  <c:v>Tungsten offheap</c:v>
                </c:pt>
              </c:strCache>
            </c:strRef>
          </c:tx>
          <c:spPr>
            <a:ln>
              <a:solidFill>
                <a:srgbClr val="1B909F"/>
              </a:solidFill>
            </a:ln>
          </c:spPr>
          <c:marker>
            <c:symbol val="none"/>
          </c:marker>
          <c:cat>
            <c:strRef>
              <c:f>Sheet1!$A$2:$A$6</c:f>
              <c:strCache>
                <c:ptCount val="5"/>
                <c:pt idx="0">
                  <c:v>1x</c:v>
                </c:pt>
                <c:pt idx="1">
                  <c:v>2x</c:v>
                </c:pt>
                <c:pt idx="2">
                  <c:v>4x</c:v>
                </c:pt>
                <c:pt idx="3">
                  <c:v>8x</c:v>
                </c:pt>
                <c:pt idx="4">
                  <c:v>16x</c:v>
                </c:pt>
              </c:strCache>
            </c:strRef>
          </c:cat>
          <c:val>
            <c:numRef>
              <c:f>Sheet1!$E$2:$E$6</c:f>
              <c:numCache>
                <c:formatCode>General</c:formatCode>
                <c:ptCount val="5"/>
                <c:pt idx="0">
                  <c:v>0.87250000000000005</c:v>
                </c:pt>
                <c:pt idx="1">
                  <c:v>1.4375</c:v>
                </c:pt>
                <c:pt idx="2">
                  <c:v>2.4249999999999998</c:v>
                </c:pt>
                <c:pt idx="3">
                  <c:v>3.057500000000001</c:v>
                </c:pt>
                <c:pt idx="4">
                  <c:v>6.0699999999999976</c:v>
                </c:pt>
              </c:numCache>
            </c:numRef>
          </c:val>
          <c:smooth val="0"/>
        </c:ser>
        <c:dLbls>
          <c:showLegendKey val="0"/>
          <c:showVal val="0"/>
          <c:showCatName val="0"/>
          <c:showSerName val="0"/>
          <c:showPercent val="0"/>
          <c:showBubbleSize val="0"/>
        </c:dLbls>
        <c:marker val="1"/>
        <c:smooth val="0"/>
        <c:axId val="487695152"/>
        <c:axId val="487695544"/>
      </c:lineChart>
      <c:catAx>
        <c:axId val="487695152"/>
        <c:scaling>
          <c:orientation val="minMax"/>
        </c:scaling>
        <c:delete val="0"/>
        <c:axPos val="b"/>
        <c:title>
          <c:tx>
            <c:rich>
              <a:bodyPr/>
              <a:lstStyle/>
              <a:p>
                <a:pPr>
                  <a:defRPr/>
                </a:pPr>
                <a:r>
                  <a:rPr lang="en-US"/>
                  <a:t>Data set size (relative)</a:t>
                </a:r>
              </a:p>
            </c:rich>
          </c:tx>
          <c:overlay val="0"/>
        </c:title>
        <c:numFmt formatCode="General" sourceLinked="0"/>
        <c:majorTickMark val="out"/>
        <c:minorTickMark val="none"/>
        <c:tickLblPos val="nextTo"/>
        <c:crossAx val="487695544"/>
        <c:crosses val="autoZero"/>
        <c:auto val="1"/>
        <c:lblAlgn val="ctr"/>
        <c:lblOffset val="100"/>
        <c:noMultiLvlLbl val="0"/>
      </c:catAx>
      <c:valAx>
        <c:axId val="487695544"/>
        <c:scaling>
          <c:orientation val="minMax"/>
          <c:max val="200"/>
        </c:scaling>
        <c:delete val="0"/>
        <c:axPos val="l"/>
        <c:majorGridlines/>
        <c:title>
          <c:tx>
            <c:rich>
              <a:bodyPr rot="0" vert="horz"/>
              <a:lstStyle/>
              <a:p>
                <a:pPr>
                  <a:defRPr/>
                </a:pPr>
                <a:r>
                  <a:rPr lang="en-US" sz="1100" dirty="0"/>
                  <a:t>Average GC</a:t>
                </a:r>
              </a:p>
              <a:p>
                <a:pPr>
                  <a:defRPr/>
                </a:pPr>
                <a:r>
                  <a:rPr lang="en-US" sz="1100" dirty="0"/>
                  <a:t>time per</a:t>
                </a:r>
              </a:p>
              <a:p>
                <a:pPr>
                  <a:defRPr/>
                </a:pPr>
                <a:r>
                  <a:rPr lang="en-US" sz="1100" dirty="0"/>
                  <a:t>node</a:t>
                </a:r>
              </a:p>
              <a:p>
                <a:pPr>
                  <a:defRPr/>
                </a:pPr>
                <a:r>
                  <a:rPr lang="en-US" sz="1100" dirty="0"/>
                  <a:t>(seconds)</a:t>
                </a:r>
              </a:p>
            </c:rich>
          </c:tx>
          <c:overlay val="0"/>
        </c:title>
        <c:numFmt formatCode="General" sourceLinked="1"/>
        <c:majorTickMark val="out"/>
        <c:minorTickMark val="none"/>
        <c:tickLblPos val="nextTo"/>
        <c:crossAx val="487695152"/>
        <c:crosses val="autoZero"/>
        <c:crossBetween val="midCat"/>
      </c:valAx>
    </c:plotArea>
    <c:legend>
      <c:legendPos val="t"/>
      <c:overlay val="0"/>
    </c:legend>
    <c:plotVisOnly val="1"/>
    <c:dispBlanksAs val="gap"/>
    <c:showDLblsOverMax val="0"/>
  </c:chart>
  <c:txPr>
    <a:bodyPr/>
    <a:lstStyle/>
    <a:p>
      <a:pPr>
        <a:defRPr sz="1400">
          <a:solidFill>
            <a:schemeClr val="tx1"/>
          </a:solidFill>
          <a:latin typeface="Source Sans Pro Light"/>
        </a:defRPr>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9BF1A25-DA02-B94D-83E7-38F452A4DD0B}" type="datetimeFigureOut">
              <a:rPr lang="en-US" smtClean="0"/>
              <a:t>9/14/2015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9C09CB-2270-054A-9B13-647CA8C3F10C}" type="slidenum">
              <a:rPr lang="en-US" smtClean="0"/>
              <a:t>‹#›</a:t>
            </a:fld>
            <a:endParaRPr lang="en-US"/>
          </a:p>
        </p:txBody>
      </p:sp>
    </p:spTree>
    <p:extLst>
      <p:ext uri="{BB962C8B-B14F-4D97-AF65-F5344CB8AC3E}">
        <p14:creationId xmlns:p14="http://schemas.microsoft.com/office/powerpoint/2010/main" val="42740393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3D608E-326B-064D-8838-D0E4D51BA537}" type="datetimeFigureOut">
              <a:rPr lang="en-US" smtClean="0"/>
              <a:t>9/14/2015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4D4D4E-5193-8942-A6D2-CAFDBF6BEBF9}" type="slidenum">
              <a:rPr lang="en-US" smtClean="0"/>
              <a:t>‹#›</a:t>
            </a:fld>
            <a:endParaRPr lang="en-US"/>
          </a:p>
        </p:txBody>
      </p:sp>
    </p:spTree>
    <p:extLst>
      <p:ext uri="{BB962C8B-B14F-4D97-AF65-F5344CB8AC3E}">
        <p14:creationId xmlns:p14="http://schemas.microsoft.com/office/powerpoint/2010/main" val="359714277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park.apache.org/docs/1.3.0/api/java/org/apache/spark/rdd/JdbcRDD.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atabricks.com/blog/2014/06/02/exciting-performance-improvements-on-the-horizon-for-spark-sql.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st.github.com/rxin/c1592c133e4bccf515dd"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Bracket#Parentheses"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en.wikipedia.org/wiki/Euclidean_algorithm"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Bracket#Parentheses"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en.wikipedia.org/wiki/Euclidean_algorithm"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4D4D4E-5193-8942-A6D2-CAFDBF6BEBF9}" type="slidenum">
              <a:rPr lang="en-US" smtClean="0"/>
              <a:t>4</a:t>
            </a:fld>
            <a:endParaRPr lang="en-US"/>
          </a:p>
        </p:txBody>
      </p:sp>
    </p:spTree>
    <p:extLst>
      <p:ext uri="{BB962C8B-B14F-4D97-AF65-F5344CB8AC3E}">
        <p14:creationId xmlns:p14="http://schemas.microsoft.com/office/powerpoint/2010/main" val="2133121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The following example shows how to construct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in Python. A similar API is available in Scala and Java.</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29</a:t>
            </a:fld>
            <a:endParaRPr lang="en-US"/>
          </a:p>
        </p:txBody>
      </p:sp>
    </p:spTree>
    <p:extLst>
      <p:ext uri="{BB962C8B-B14F-4D97-AF65-F5344CB8AC3E}">
        <p14:creationId xmlns:p14="http://schemas.microsoft.com/office/powerpoint/2010/main" val="4202865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Once built,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provide a domain-specific language for distributed data manipulation.  Here is an example of using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to manipulate the demographic data of a large population of users: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30</a:t>
            </a:fld>
            <a:endParaRPr lang="en-US"/>
          </a:p>
        </p:txBody>
      </p:sp>
    </p:spTree>
    <p:extLst>
      <p:ext uri="{BB962C8B-B14F-4D97-AF65-F5344CB8AC3E}">
        <p14:creationId xmlns:p14="http://schemas.microsoft.com/office/powerpoint/2010/main" val="2665558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You can also incorporate SQL while working with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using Spark SQL. This example counts the number of users in the </a:t>
            </a:r>
            <a:r>
              <a:rPr lang="en-US" sz="1200" b="0" i="1" kern="1200" dirty="0" smtClean="0">
                <a:solidFill>
                  <a:schemeClr val="tx1"/>
                </a:solidFill>
                <a:effectLst/>
                <a:latin typeface="+mn-lt"/>
                <a:ea typeface="ＭＳ Ｐゴシック" charset="0"/>
                <a:cs typeface="ＭＳ Ｐゴシック" charset="0"/>
              </a:rPr>
              <a:t>young</a:t>
            </a:r>
            <a:r>
              <a:rPr lang="en-US" sz="1200" b="0" i="0" kern="1200" dirty="0" smtClean="0">
                <a:solidFill>
                  <a:schemeClr val="tx1"/>
                </a:solidFill>
                <a:effectLst/>
                <a:latin typeface="+mn-lt"/>
                <a:ea typeface="ＭＳ Ｐゴシック" charset="0"/>
                <a:cs typeface="ＭＳ Ｐゴシック" charset="0"/>
              </a:rPr>
              <a:t> DataFrame.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31</a:t>
            </a:fld>
            <a:endParaRPr lang="en-US"/>
          </a:p>
        </p:txBody>
      </p:sp>
    </p:spTree>
    <p:extLst>
      <p:ext uri="{BB962C8B-B14F-4D97-AF65-F5344CB8AC3E}">
        <p14:creationId xmlns:p14="http://schemas.microsoft.com/office/powerpoint/2010/main" val="2244745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32</a:t>
            </a:fld>
            <a:endParaRPr lang="en-US"/>
          </a:p>
        </p:txBody>
      </p:sp>
    </p:spTree>
    <p:extLst>
      <p:ext uri="{BB962C8B-B14F-4D97-AF65-F5344CB8AC3E}">
        <p14:creationId xmlns:p14="http://schemas.microsoft.com/office/powerpoint/2010/main" val="2472656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 But its not the same as if you called .cache() on an RDD[Row], since we </a:t>
            </a:r>
            <a:r>
              <a:rPr lang="en-US" sz="1200" b="0" i="0" kern="1200" dirty="0" err="1" smtClean="0">
                <a:solidFill>
                  <a:schemeClr val="tx1"/>
                </a:solidFill>
                <a:effectLst/>
                <a:latin typeface="+mn-lt"/>
                <a:ea typeface="ＭＳ Ｐゴシック" charset="0"/>
                <a:cs typeface="ＭＳ Ｐゴシック" charset="0"/>
              </a:rPr>
              <a:t>reencode</a:t>
            </a:r>
            <a:r>
              <a:rPr lang="en-US" sz="1200" b="0" i="0" kern="1200" dirty="0" smtClean="0">
                <a:solidFill>
                  <a:schemeClr val="tx1"/>
                </a:solidFill>
                <a:effectLst/>
                <a:latin typeface="+mn-lt"/>
                <a:ea typeface="ＭＳ Ｐゴシック" charset="0"/>
                <a:cs typeface="ＭＳ Ｐゴシック" charset="0"/>
              </a:rPr>
              <a:t> the data into </a:t>
            </a:r>
            <a:r>
              <a:rPr lang="en-US" sz="1200" b="0" i="0" kern="1200" dirty="0" err="1" smtClean="0">
                <a:solidFill>
                  <a:schemeClr val="tx1"/>
                </a:solidFill>
                <a:effectLst/>
                <a:latin typeface="+mn-lt"/>
                <a:ea typeface="ＭＳ Ｐゴシック" charset="0"/>
                <a:cs typeface="ＭＳ Ｐゴシック" charset="0"/>
              </a:rPr>
              <a:t>bytebuffers</a:t>
            </a:r>
            <a:r>
              <a:rPr lang="en-US" sz="1200" b="0" i="0" kern="1200" dirty="0" smtClean="0">
                <a:solidFill>
                  <a:schemeClr val="tx1"/>
                </a:solidFill>
                <a:effectLst/>
                <a:latin typeface="+mn-lt"/>
                <a:ea typeface="ＭＳ Ｐゴシック" charset="0"/>
                <a:cs typeface="ＭＳ Ｐゴシック" charset="0"/>
              </a:rPr>
              <a:t> before calling caching so that there is less pressure on the GC.</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33</a:t>
            </a:fld>
            <a:endParaRPr lang="en-US"/>
          </a:p>
        </p:txBody>
      </p:sp>
    </p:spTree>
    <p:extLst>
      <p:ext uri="{BB962C8B-B14F-4D97-AF65-F5344CB8AC3E}">
        <p14:creationId xmlns:p14="http://schemas.microsoft.com/office/powerpoint/2010/main" val="3954363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34</a:t>
            </a:fld>
            <a:endParaRPr lang="en-US"/>
          </a:p>
        </p:txBody>
      </p:sp>
    </p:spTree>
    <p:extLst>
      <p:ext uri="{BB962C8B-B14F-4D97-AF65-F5344CB8AC3E}">
        <p14:creationId xmlns:p14="http://schemas.microsoft.com/office/powerpoint/2010/main" val="2375143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35</a:t>
            </a:fld>
            <a:endParaRPr lang="en-US"/>
          </a:p>
        </p:txBody>
      </p:sp>
    </p:spTree>
    <p:extLst>
      <p:ext uri="{BB962C8B-B14F-4D97-AF65-F5344CB8AC3E}">
        <p14:creationId xmlns:p14="http://schemas.microsoft.com/office/powerpoint/2010/main" val="1843742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36</a:t>
            </a:fld>
            <a:endParaRPr lang="en-US"/>
          </a:p>
        </p:txBody>
      </p:sp>
    </p:spTree>
    <p:extLst>
      <p:ext uri="{BB962C8B-B14F-4D97-AF65-F5344CB8AC3E}">
        <p14:creationId xmlns:p14="http://schemas.microsoft.com/office/powerpoint/2010/main" val="4013100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https://spark.apache.org/docs/latest/api/scala/index.html#org.apache.spark.sql.DataFrame</a:t>
            </a:r>
          </a:p>
          <a:p>
            <a:endParaRPr lang="en-US" dirty="0" smtClean="0"/>
          </a:p>
          <a:p>
            <a:endParaRPr lang="en-US" dirty="0" smtClean="0"/>
          </a:p>
          <a:p>
            <a:r>
              <a:rPr lang="en-US" sz="1200" b="0" i="0" kern="1200" dirty="0" smtClean="0">
                <a:solidFill>
                  <a:schemeClr val="tx1"/>
                </a:solidFill>
                <a:effectLst/>
                <a:latin typeface="+mn-lt"/>
                <a:ea typeface="ＭＳ Ｐゴシック" charset="0"/>
                <a:cs typeface="ＭＳ Ｐゴシック" charset="0"/>
              </a:rPr>
              <a:t>the full RDD API cannot be released on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Per Michael, absolute freedom for users restricts the types of optimizations that we can do.</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37</a:t>
            </a:fld>
            <a:endParaRPr lang="en-US"/>
          </a:p>
        </p:txBody>
      </p:sp>
    </p:spTree>
    <p:extLst>
      <p:ext uri="{BB962C8B-B14F-4D97-AF65-F5344CB8AC3E}">
        <p14:creationId xmlns:p14="http://schemas.microsoft.com/office/powerpoint/2010/main" val="3813483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Finally, a Data Source for reading from JDBC has been added as built-in source for Spark SQL.  Using this library, Spark SQL can extract data from any existing relational databases that supports JDBC.  Examples include </a:t>
            </a:r>
            <a:r>
              <a:rPr lang="en-US" sz="1200" b="0" i="0" kern="1200" dirty="0" err="1" smtClean="0">
                <a:solidFill>
                  <a:schemeClr val="tx1"/>
                </a:solidFill>
                <a:effectLst/>
                <a:latin typeface="+mn-lt"/>
                <a:ea typeface="+mn-ea"/>
                <a:cs typeface="+mn-cs"/>
              </a:rPr>
              <a:t>mysql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postgres</a:t>
            </a:r>
            <a:r>
              <a:rPr lang="en-US" sz="1200" b="0" i="0" kern="1200" dirty="0" smtClean="0">
                <a:solidFill>
                  <a:schemeClr val="tx1"/>
                </a:solidFill>
                <a:effectLst/>
                <a:latin typeface="+mn-lt"/>
                <a:ea typeface="+mn-ea"/>
                <a:cs typeface="+mn-cs"/>
              </a:rPr>
              <a:t>, H2, and more.  Reading data from one of these systems is as simple as creating a virtual table that points to the external table.  Data from this table can then be easily read in and joined with any of the other sources that Spark SQL supports.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functionality is a great improvement over Spark’s earlier support for JDBC (i.e.,</a:t>
            </a:r>
            <a:r>
              <a:rPr lang="en-US" sz="1200" b="0" i="0" u="none" strike="noStrike" kern="1200" dirty="0" err="1" smtClean="0">
                <a:solidFill>
                  <a:schemeClr val="tx1"/>
                </a:solidFill>
                <a:effectLst/>
                <a:latin typeface="+mn-lt"/>
                <a:ea typeface="+mn-ea"/>
                <a:cs typeface="+mn-cs"/>
                <a:hlinkClick r:id="rId3"/>
              </a:rPr>
              <a:t>JdbcRDD</a:t>
            </a:r>
            <a:r>
              <a:rPr lang="en-US" sz="1200" b="0" i="0" kern="1200" dirty="0" smtClean="0">
                <a:solidFill>
                  <a:schemeClr val="tx1"/>
                </a:solidFill>
                <a:effectLst/>
                <a:latin typeface="+mn-lt"/>
                <a:ea typeface="+mn-ea"/>
                <a:cs typeface="+mn-cs"/>
              </a:rPr>
              <a:t>).  Unlike the pure RDD implementation, this new </a:t>
            </a:r>
            <a:r>
              <a:rPr lang="en-US" sz="1200" b="0" i="0" kern="1200" dirty="0" err="1" smtClean="0">
                <a:solidFill>
                  <a:schemeClr val="tx1"/>
                </a:solidFill>
                <a:effectLst/>
                <a:latin typeface="+mn-lt"/>
                <a:ea typeface="+mn-ea"/>
                <a:cs typeface="+mn-cs"/>
              </a:rPr>
              <a:t>DataSource</a:t>
            </a:r>
            <a:r>
              <a:rPr lang="en-US" sz="1200" b="0" i="0" kern="1200" dirty="0" smtClean="0">
                <a:solidFill>
                  <a:schemeClr val="tx1"/>
                </a:solidFill>
                <a:effectLst/>
                <a:latin typeface="+mn-lt"/>
                <a:ea typeface="+mn-ea"/>
                <a:cs typeface="+mn-cs"/>
              </a:rPr>
              <a:t> supports automatically pushing down predicates, converts the data into a DataFrame that can be easily joined, and is accessible from Python, Java, and SQL in addition to Scala.</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42</a:t>
            </a:fld>
            <a:endParaRPr lang="en-US"/>
          </a:p>
        </p:txBody>
      </p:sp>
    </p:spTree>
    <p:extLst>
      <p:ext uri="{BB962C8B-B14F-4D97-AF65-F5344CB8AC3E}">
        <p14:creationId xmlns:p14="http://schemas.microsoft.com/office/powerpoint/2010/main" val="41969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saturated both disk and network layers</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12</a:t>
            </a:fld>
            <a:endParaRPr lang="en-US"/>
          </a:p>
        </p:txBody>
      </p:sp>
    </p:spTree>
    <p:extLst>
      <p:ext uri="{BB962C8B-B14F-4D97-AF65-F5344CB8AC3E}">
        <p14:creationId xmlns:p14="http://schemas.microsoft.com/office/powerpoint/2010/main" val="2659042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Twitter and Cloudera</a:t>
            </a:r>
            <a:r>
              <a:rPr lang="en-US" baseline="0" dirty="0" smtClean="0"/>
              <a:t> merged efforts in 2012 to develop a columnar format</a:t>
            </a:r>
            <a:endParaRPr lang="en-US" dirty="0" smtClean="0"/>
          </a:p>
          <a:p>
            <a:endParaRPr lang="en-US" dirty="0" smtClean="0"/>
          </a:p>
          <a:p>
            <a:r>
              <a:rPr lang="en-US" dirty="0" smtClean="0"/>
              <a:t>Parquet is a column based</a:t>
            </a:r>
            <a:r>
              <a:rPr lang="en-US" baseline="0" dirty="0" smtClean="0"/>
              <a:t> storage format. It gets its name from the patterns in parquet flooring. Optimized use case for parquet is when you only need a subset of the total columns.</a:t>
            </a:r>
            <a:endParaRPr lang="en-US" dirty="0" smtClean="0"/>
          </a:p>
          <a:p>
            <a:endParaRPr lang="en-US" dirty="0" smtClean="0"/>
          </a:p>
          <a:p>
            <a:r>
              <a:rPr lang="en-US" dirty="0" smtClean="0"/>
              <a:t>Avro is better if you typically scan/read</a:t>
            </a:r>
            <a:r>
              <a:rPr lang="en-US" baseline="0" dirty="0" smtClean="0"/>
              <a:t> all of the fields in a row in each query.</a:t>
            </a:r>
          </a:p>
          <a:p>
            <a:endParaRPr lang="en-US" baseline="0" dirty="0" smtClean="0"/>
          </a:p>
          <a:p>
            <a:r>
              <a:rPr lang="en-US" sz="1200" b="0" i="0" kern="1200" dirty="0" smtClean="0">
                <a:solidFill>
                  <a:schemeClr val="tx1"/>
                </a:solidFill>
                <a:effectLst/>
                <a:latin typeface="+mn-lt"/>
                <a:ea typeface="+mn-ea"/>
                <a:cs typeface="+mn-cs"/>
              </a:rPr>
              <a:t>Typically, one of the most expensive parts of reading and writing data is (de)serialization. Parquet supports predicate push-down and schema projection to target specific columns in your data for filtering and reading — keeping the cost of deserialization to a minimum.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Parquet</a:t>
            </a:r>
            <a:r>
              <a:rPr lang="en-US" sz="1200" b="0" i="0" kern="1200" baseline="0" dirty="0" smtClean="0">
                <a:solidFill>
                  <a:schemeClr val="tx1"/>
                </a:solidFill>
                <a:effectLst/>
                <a:latin typeface="+mn-lt"/>
                <a:ea typeface="+mn-ea"/>
                <a:cs typeface="+mn-cs"/>
              </a:rPr>
              <a:t> compresses better because columns have a fixed data type (like string, integer, Boolean, </a:t>
            </a:r>
            <a:r>
              <a:rPr lang="en-US" sz="1200" b="0" i="0" kern="1200" baseline="0" dirty="0" err="1" smtClean="0">
                <a:solidFill>
                  <a:schemeClr val="tx1"/>
                </a:solidFill>
                <a:effectLst/>
                <a:latin typeface="+mn-lt"/>
                <a:ea typeface="+mn-ea"/>
                <a:cs typeface="+mn-cs"/>
              </a:rPr>
              <a:t>etc</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it is easier to apply any encoding schemes on columnar data which could even be column specific such as delta encoding for integers and prefix/dictionary encoding for strings. Also, due to the homogeneity in data, there is a lot more redundancy and duplicates in the values in a given column. This allows better compression in comparison to data stored in row format.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format is explicitly designed to separate the metadata from the data. This allows splitting columns into multiple files, as well as having a single metadata file reference multiple parquet files.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Ideal row group size: 512 MB – 1 GB. Since an entire row group might need to be read, we want it to completely fit on one HDFS block. Therefore, HDFS block sizes should also be set to be larger. An optimized read setup would be: 1GB row groups, 1GB HDFS block size, 1 HDFS block per HDFS file. Larger row groups allow for larger column chunks which makes it possible to do larger sequential IO. Larger groups also require more buffering in the write path (or a two pass write).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page size: 8 KB recommended. Data pages should be considered indivisible so smaller data pages allow for more fine grained reading (e.g. single row lookup). Larger page sizes incur less space overhead (less page headers) and potentially less parsing overhead (processing headers). </a:t>
            </a:r>
          </a:p>
          <a:p>
            <a:endParaRPr lang="en-US" sz="1200" b="0" i="0" kern="1200" dirty="0" smtClean="0">
              <a:solidFill>
                <a:schemeClr val="tx1"/>
              </a:solidFill>
              <a:effectLst/>
              <a:latin typeface="+mn-lt"/>
              <a:ea typeface="+mn-ea"/>
              <a:cs typeface="+mn-cs"/>
            </a:endParaRPr>
          </a:p>
          <a:p>
            <a:r>
              <a:rPr lang="en-US" dirty="0" smtClean="0"/>
              <a:t>https://parquet.apache.org/documentation/latest/</a:t>
            </a:r>
          </a:p>
          <a:p>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44</a:t>
            </a:fld>
            <a:endParaRPr lang="en-US"/>
          </a:p>
        </p:txBody>
      </p:sp>
    </p:spTree>
    <p:extLst>
      <p:ext uri="{BB962C8B-B14F-4D97-AF65-F5344CB8AC3E}">
        <p14:creationId xmlns:p14="http://schemas.microsoft.com/office/powerpoint/2010/main" val="2189598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Row group: A logical horizontal partitioning of the data into rows. There is no physical structure that is guaranteed for a row group. A row group consists of a column chunk for each column in the dataset.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Column chunk: A chunk of the data for a particular column. These live in a particular row group and is guaranteed to be contiguous in the file.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Page: Column chunks are divided up into pages. A page is conceptually an indivisible unit (in terms of compression and encoding). There can be multiple page types which is interleaved in a column chunk.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Hierarchically, a file consists of one or more row groups. A row group contains exactly one column chunk per column. Column chunks contain one or more pages.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Metadata is written after the data to allow for single pass writing.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Readers are expected to first read the file metadata to find all the column chunks they are interested in. The columns chunks should then be read sequentially.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three types of metadata: file metadata, column (chunk) metadata and page header metadata. All thrift structures are serialized using the </a:t>
            </a:r>
            <a:r>
              <a:rPr lang="en-US" sz="1200" b="0" i="0" kern="1200" dirty="0" err="1" smtClean="0">
                <a:solidFill>
                  <a:schemeClr val="tx1"/>
                </a:solidFill>
                <a:effectLst/>
                <a:latin typeface="+mn-lt"/>
                <a:ea typeface="+mn-ea"/>
                <a:cs typeface="+mn-cs"/>
              </a:rPr>
              <a:t>TCompactProtocol</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format is explicitly designed to separate the metadata from the data. This allows splitting columns into multiple files, as well as having a single metadata file reference multiple parquet files.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Ideal row group size: 512 MB – 1 GB. Since an entire row group might need to be read, we want it to completely fit on one HDFS block. Therefore, HDFS block sizes should also be set to be larger. An optimized read setup would be: 1GB row groups, 1GB HDFS block size, 1 HDFS block per HDFS file. Larger row groups allow for larger column chunks which makes it possible to do larger sequential IO. Larger groups also require more buffering in the write path (or a two pass write).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page size: 8 KB recommended. Data pages should be considered indivisible so smaller data pages allow for more fine grained reading (e.g. single row lookup). Larger page sizes incur less space overhead (less page headers) and potentially less parsing overhead (processing headers). </a:t>
            </a:r>
          </a:p>
          <a:p>
            <a:endParaRPr lang="en-US" sz="1200" b="0" i="0" kern="1200" dirty="0" smtClean="0">
              <a:solidFill>
                <a:schemeClr val="tx1"/>
              </a:solidFill>
              <a:effectLst/>
              <a:latin typeface="+mn-lt"/>
              <a:ea typeface="+mn-ea"/>
              <a:cs typeface="+mn-cs"/>
            </a:endParaRPr>
          </a:p>
          <a:p>
            <a:r>
              <a:rPr lang="en-US" dirty="0" smtClean="0"/>
              <a:t>https://parquet.apache.org/documentation/latest/</a:t>
            </a:r>
          </a:p>
          <a:p>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45</a:t>
            </a:fld>
            <a:endParaRPr lang="en-US"/>
          </a:p>
        </p:txBody>
      </p:sp>
    </p:spTree>
    <p:extLst>
      <p:ext uri="{BB962C8B-B14F-4D97-AF65-F5344CB8AC3E}">
        <p14:creationId xmlns:p14="http://schemas.microsoft.com/office/powerpoint/2010/main" val="3106054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organizations that store lots of data in parquet often find themselves evolving the schema over time by adding or removing columns.  With this release we add a new feature that will scan the metadata for all files, merging the schemas to come up with a unified representation of the data.  This functionality allows developers to read data where the schema has changed overtime, without the need to perform expensive manual conversions.</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0" indent="0">
              <a:buFontTx/>
              <a:buNone/>
            </a:pPr>
            <a:r>
              <a:rPr lang="en-US" sz="1200" b="0" i="0" kern="1200" dirty="0" smtClean="0">
                <a:solidFill>
                  <a:schemeClr val="tx1"/>
                </a:solidFill>
                <a:effectLst/>
                <a:latin typeface="+mn-lt"/>
                <a:ea typeface="+mn-ea"/>
                <a:cs typeface="+mn-cs"/>
              </a:rPr>
              <a:t>In Spark 1.4, we plan to provide an interface that will allow other formats, such as ORC, JSON and CSV, to take advantage of this partitioning functionality.</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46</a:t>
            </a:fld>
            <a:endParaRPr lang="en-US"/>
          </a:p>
        </p:txBody>
      </p:sp>
    </p:spTree>
    <p:extLst>
      <p:ext uri="{BB962C8B-B14F-4D97-AF65-F5344CB8AC3E}">
        <p14:creationId xmlns:p14="http://schemas.microsoft.com/office/powerpoint/2010/main" val="1047629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48</a:t>
            </a:fld>
            <a:endParaRPr lang="en-US"/>
          </a:p>
        </p:txBody>
      </p:sp>
    </p:spTree>
    <p:extLst>
      <p:ext uri="{BB962C8B-B14F-4D97-AF65-F5344CB8AC3E}">
        <p14:creationId xmlns:p14="http://schemas.microsoft.com/office/powerpoint/2010/main" val="1192983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 the builder you</a:t>
            </a:r>
            <a:r>
              <a:rPr lang="en-US" baseline="0" dirty="0" smtClean="0"/>
              <a:t> can specific methods…</a:t>
            </a:r>
            <a:endParaRPr lang="en-US" dirty="0" smtClean="0"/>
          </a:p>
          <a:p>
            <a:endParaRPr lang="en-US" dirty="0" smtClean="0"/>
          </a:p>
          <a:p>
            <a:r>
              <a:rPr lang="en-US" dirty="0" smtClean="0"/>
              <a:t>Like do you want to overwrite</a:t>
            </a:r>
            <a:r>
              <a:rPr lang="en-US" baseline="0" dirty="0" smtClean="0"/>
              <a:t> data already there?</a:t>
            </a:r>
          </a:p>
          <a:p>
            <a:endParaRPr lang="en-US" baseline="0" dirty="0" smtClean="0"/>
          </a:p>
          <a:p>
            <a:r>
              <a:rPr lang="en-US" baseline="0" dirty="0" smtClean="0"/>
              <a:t>Load or save or </a:t>
            </a:r>
            <a:r>
              <a:rPr lang="en-US" baseline="0" dirty="0" err="1" smtClean="0"/>
              <a:t>saveAsTable</a:t>
            </a:r>
            <a:r>
              <a:rPr lang="en-US" baseline="0" dirty="0" smtClean="0"/>
              <a:t> are actions.</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49</a:t>
            </a:fld>
            <a:endParaRPr lang="en-US"/>
          </a:p>
        </p:txBody>
      </p:sp>
    </p:spTree>
    <p:extLst>
      <p:ext uri="{BB962C8B-B14F-4D97-AF65-F5344CB8AC3E}">
        <p14:creationId xmlns:p14="http://schemas.microsoft.com/office/powerpoint/2010/main" val="2700869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 that by default in Spark SQL, there is a parameter called </a:t>
            </a:r>
            <a:r>
              <a:rPr lang="en-US" sz="1200" b="0" i="0" kern="1200" dirty="0" err="1" smtClean="0">
                <a:solidFill>
                  <a:schemeClr val="tx1"/>
                </a:solidFill>
                <a:effectLst/>
                <a:latin typeface="+mn-lt"/>
                <a:ea typeface="+mn-ea"/>
                <a:cs typeface="+mn-cs"/>
              </a:rPr>
              <a:t>spark.sql.shuffle.partititions</a:t>
            </a:r>
            <a:r>
              <a:rPr lang="en-US" sz="1200" b="0" i="0" kern="1200" dirty="0" smtClean="0">
                <a:solidFill>
                  <a:schemeClr val="tx1"/>
                </a:solidFill>
                <a:effectLst/>
                <a:latin typeface="+mn-lt"/>
                <a:ea typeface="+mn-ea"/>
                <a:cs typeface="+mn-cs"/>
              </a:rPr>
              <a:t>, which sets the # of partitions in a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after a shuffle (in case the user didn't manually specify it). Currently, Spark does not do any automatic determination of partitions, it just uses the # in that parameter. Doing more </a:t>
            </a:r>
            <a:r>
              <a:rPr lang="en-US" sz="1200" b="0" i="0" kern="1200" dirty="0" err="1" smtClean="0">
                <a:solidFill>
                  <a:schemeClr val="tx1"/>
                </a:solidFill>
                <a:effectLst/>
                <a:latin typeface="+mn-lt"/>
                <a:ea typeface="+mn-ea"/>
                <a:cs typeface="+mn-cs"/>
              </a:rPr>
              <a:t>automclasses</a:t>
            </a:r>
            <a:r>
              <a:rPr lang="en-US" sz="1200" b="0" i="0" kern="1200" baseline="0" dirty="0" smtClean="0">
                <a:solidFill>
                  <a:schemeClr val="tx1"/>
                </a:solidFill>
                <a:effectLst/>
                <a:latin typeface="+mn-lt"/>
                <a:ea typeface="+mn-ea"/>
                <a:cs typeface="+mn-cs"/>
              </a:rPr>
              <a:t> for </a:t>
            </a:r>
            <a:r>
              <a:rPr lang="en-US" sz="1200" b="0" i="0" kern="1200" baseline="0" dirty="0" err="1" smtClean="0">
                <a:solidFill>
                  <a:schemeClr val="tx1"/>
                </a:solidFill>
                <a:effectLst/>
                <a:latin typeface="+mn-lt"/>
                <a:ea typeface="+mn-ea"/>
                <a:cs typeface="+mn-cs"/>
              </a:rPr>
              <a:t>Databrick</a:t>
            </a:r>
            <a:r>
              <a:rPr lang="en-US" sz="1200" b="0" i="0" kern="1200" baseline="0" dirty="0" smtClean="0">
                <a:solidFill>
                  <a:schemeClr val="tx1"/>
                </a:solidFill>
                <a:effectLst/>
                <a:latin typeface="+mn-lt"/>
                <a:ea typeface="+mn-ea"/>
                <a:cs typeface="+mn-cs"/>
              </a:rPr>
              <a:t> st</a:t>
            </a:r>
            <a:r>
              <a:rPr lang="en-US" sz="1200" b="0" i="0" kern="1200" dirty="0" smtClean="0">
                <a:solidFill>
                  <a:schemeClr val="tx1"/>
                </a:solidFill>
                <a:effectLst/>
                <a:latin typeface="+mn-lt"/>
                <a:ea typeface="+mn-ea"/>
                <a:cs typeface="+mn-cs"/>
              </a:rPr>
              <a:t>uff is on our roadmap though. You can change this parameter using: </a:t>
            </a:r>
            <a:r>
              <a:rPr lang="en-US" sz="1200" b="0" i="0" kern="1200" dirty="0" err="1" smtClean="0">
                <a:solidFill>
                  <a:schemeClr val="tx1"/>
                </a:solidFill>
                <a:effectLst/>
                <a:latin typeface="+mn-lt"/>
                <a:ea typeface="+mn-ea"/>
                <a:cs typeface="+mn-cs"/>
              </a:rPr>
              <a:t>sqlContex.setConf</a:t>
            </a:r>
            <a:r>
              <a:rPr lang="en-US" sz="1200" b="0" i="0" kern="1200" dirty="0" smtClean="0">
                <a:solidFill>
                  <a:schemeClr val="tx1"/>
                </a:solidFill>
                <a:effectLst/>
                <a:latin typeface="+mn-lt"/>
                <a:ea typeface="+mn-ea"/>
                <a:cs typeface="+mn-cs"/>
              </a:rPr>
              <a:t>(key, value).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1.6 = adaptive shuffle, look at output of map side, then pick # of reducers. </a:t>
            </a:r>
            <a:r>
              <a:rPr lang="en-US" sz="1200" b="0" i="0" kern="1200" dirty="0" err="1" smtClean="0">
                <a:solidFill>
                  <a:schemeClr val="tx1"/>
                </a:solidFill>
                <a:effectLst/>
                <a:latin typeface="+mn-lt"/>
                <a:ea typeface="+mn-ea"/>
                <a:cs typeface="+mn-cs"/>
              </a:rPr>
              <a:t>Matie</a:t>
            </a:r>
            <a:r>
              <a:rPr lang="en-US" sz="1200" b="0" i="0" kern="1200" dirty="0" smtClean="0">
                <a:solidFill>
                  <a:schemeClr val="tx1"/>
                </a:solidFill>
                <a:effectLst/>
                <a:latin typeface="+mn-lt"/>
                <a:ea typeface="+mn-ea"/>
                <a:cs typeface="+mn-cs"/>
              </a:rPr>
              <a:t> and Yin's hack day project.</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52</a:t>
            </a:fld>
            <a:endParaRPr lang="en-US"/>
          </a:p>
        </p:txBody>
      </p:sp>
    </p:spTree>
    <p:extLst>
      <p:ext uri="{BB962C8B-B14F-4D97-AF65-F5344CB8AC3E}">
        <p14:creationId xmlns:p14="http://schemas.microsoft.com/office/powerpoint/2010/main" val="1360739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Case classes are used when creating classes that primarily hold data. </a:t>
            </a:r>
          </a:p>
          <a:p>
            <a:pPr marL="0" indent="0">
              <a:buNone/>
            </a:pPr>
            <a:endParaRPr lang="en-US" dirty="0" smtClean="0"/>
          </a:p>
          <a:p>
            <a:pPr marL="0" indent="0">
              <a:buNone/>
            </a:pPr>
            <a:r>
              <a:rPr lang="en-US" dirty="0" smtClean="0"/>
              <a:t>When your class is basically a data-holder, case classes simplify your</a:t>
            </a:r>
          </a:p>
          <a:p>
            <a:pPr marL="0" indent="0">
              <a:buNone/>
            </a:pPr>
            <a:r>
              <a:rPr lang="en-US" dirty="0" smtClean="0"/>
              <a:t>code and perform common work.</a:t>
            </a:r>
          </a:p>
          <a:p>
            <a:pPr marL="0" indent="0">
              <a:buNone/>
            </a:pPr>
            <a:endParaRPr lang="en-US" dirty="0" smtClean="0"/>
          </a:p>
          <a:p>
            <a:pPr marL="0" indent="0">
              <a:buNone/>
            </a:pPr>
            <a:r>
              <a:rPr lang="en-US" dirty="0" smtClean="0"/>
              <a:t>With case classes, unlike regular classes, we don’t have to use the</a:t>
            </a:r>
          </a:p>
          <a:p>
            <a:pPr marL="0" indent="0">
              <a:buNone/>
            </a:pPr>
            <a:r>
              <a:rPr lang="en-US" dirty="0" smtClean="0"/>
              <a:t>new keyword when creating an object.</a:t>
            </a:r>
          </a:p>
          <a:p>
            <a:pPr marL="0" indent="0">
              <a:buNone/>
            </a:pPr>
            <a:endParaRPr lang="en-US" dirty="0" smtClean="0"/>
          </a:p>
          <a:p>
            <a:pPr marL="0" indent="0">
              <a:buNone/>
            </a:pPr>
            <a:r>
              <a:rPr lang="en-US" sz="1200" b="0" i="0" kern="1200" dirty="0" smtClean="0">
                <a:solidFill>
                  <a:schemeClr val="tx1"/>
                </a:solidFill>
                <a:effectLst/>
                <a:latin typeface="+mn-lt"/>
                <a:ea typeface="ＭＳ Ｐゴシック" charset="0"/>
                <a:cs typeface="ＭＳ Ｐゴシック" charset="0"/>
              </a:rPr>
              <a:t>The Scala interface for Spark SQL supports automatically converting an RDD containing case classes to a DataFrame. The case class defines the schema of the table. The names of the arguments to the case class are read using reflection (seen</a:t>
            </a:r>
            <a:r>
              <a:rPr lang="en-US" sz="1200" b="0" i="0" kern="1200" baseline="0" dirty="0" smtClean="0">
                <a:solidFill>
                  <a:schemeClr val="tx1"/>
                </a:solidFill>
                <a:effectLst/>
                <a:latin typeface="+mn-lt"/>
                <a:ea typeface="ＭＳ Ｐゴシック" charset="0"/>
                <a:cs typeface="ＭＳ Ｐゴシック" charset="0"/>
              </a:rPr>
              <a:t> in green)</a:t>
            </a:r>
            <a:r>
              <a:rPr lang="en-US" sz="1200" b="0" i="0" kern="1200" dirty="0" smtClean="0">
                <a:solidFill>
                  <a:schemeClr val="tx1"/>
                </a:solidFill>
                <a:effectLst/>
                <a:latin typeface="+mn-lt"/>
                <a:ea typeface="ＭＳ Ｐゴシック" charset="0"/>
                <a:cs typeface="ＭＳ Ｐゴシック" charset="0"/>
              </a:rPr>
              <a:t> and become the names of the columns. Case classes can also be nested or contain complex types such as Sequences or Arrays. This RDD can be implicitly converted to a DataFrame and then be registered as a table.</a:t>
            </a:r>
            <a:endParaRPr lang="en-US" dirty="0" smtClean="0"/>
          </a:p>
          <a:p>
            <a:pPr marL="0" indent="0">
              <a:buNone/>
            </a:pPr>
            <a:endParaRPr lang="en-US" dirty="0" smtClean="0"/>
          </a:p>
          <a:p>
            <a:pPr marL="0" indent="0">
              <a:buNone/>
            </a:pPr>
            <a:r>
              <a:rPr lang="en-US" sz="1200" i="1" kern="1200" dirty="0" smtClean="0">
                <a:solidFill>
                  <a:schemeClr val="tx1"/>
                </a:solidFill>
                <a:effectLst/>
                <a:latin typeface="+mn-lt"/>
                <a:ea typeface="ＭＳ Ｐゴシック" charset="0"/>
                <a:cs typeface="ＭＳ Ｐゴシック" charset="0"/>
              </a:rPr>
              <a:t>Note: Case classes in Scala 2.10 can support only up to 22 fields. To work around this limit,</a:t>
            </a:r>
            <a:r>
              <a:rPr lang="en-US" dirty="0" smtClean="0"/>
              <a:t> </a:t>
            </a:r>
            <a:r>
              <a:rPr lang="en-US" sz="1200" i="1" kern="1200" dirty="0" smtClean="0">
                <a:solidFill>
                  <a:schemeClr val="tx1"/>
                </a:solidFill>
                <a:effectLst/>
                <a:latin typeface="+mn-lt"/>
                <a:ea typeface="ＭＳ Ｐゴシック" charset="0"/>
                <a:cs typeface="ＭＳ Ｐゴシック" charset="0"/>
              </a:rPr>
              <a:t>// you can use custom classes that implement the Product interface.</a:t>
            </a:r>
          </a:p>
          <a:p>
            <a:pPr marL="0" indent="0">
              <a:buNone/>
            </a:pPr>
            <a:endParaRPr lang="en-US" sz="1200" i="1" kern="1200" dirty="0" smtClean="0">
              <a:solidFill>
                <a:schemeClr val="tx1"/>
              </a:solidFill>
              <a:effectLst/>
              <a:latin typeface="+mn-lt"/>
              <a:ea typeface="ＭＳ Ｐゴシック" charset="0"/>
            </a:endParaRPr>
          </a:p>
          <a:p>
            <a:pPr marL="0" indent="0">
              <a:buNone/>
            </a:pPr>
            <a:r>
              <a:rPr lang="en-US" sz="1200" i="1" kern="1200" dirty="0" smtClean="0">
                <a:solidFill>
                  <a:schemeClr val="tx1"/>
                </a:solidFill>
                <a:effectLst/>
                <a:latin typeface="+mn-lt"/>
                <a:ea typeface="ＭＳ Ｐゴシック" charset="0"/>
              </a:rPr>
              <a:t>- - - - </a:t>
            </a:r>
            <a:endParaRPr lang="en-US" dirty="0" smtClean="0"/>
          </a:p>
          <a:p>
            <a:pPr marL="0" indent="0">
              <a:buNone/>
            </a:pPr>
            <a:endParaRPr lang="en-US" dirty="0" smtClean="0"/>
          </a:p>
          <a:p>
            <a:pPr marL="0" indent="0">
              <a:buNone/>
            </a:pPr>
            <a:r>
              <a:rPr lang="en-US" dirty="0" smtClean="0"/>
              <a:t>What is a case class (vs</a:t>
            </a:r>
            <a:r>
              <a:rPr lang="en-US" baseline="0" dirty="0" smtClean="0"/>
              <a:t> a normal class)?</a:t>
            </a:r>
          </a:p>
          <a:p>
            <a:pPr marL="171450" indent="-171450">
              <a:buFontTx/>
              <a:buChar char="-"/>
            </a:pPr>
            <a:r>
              <a:rPr lang="en-US" baseline="0" dirty="0" smtClean="0"/>
              <a:t>Original purpose was used for matching, but it’s used for more now</a:t>
            </a:r>
          </a:p>
          <a:p>
            <a:pPr marL="171450" indent="-171450">
              <a:buFontTx/>
              <a:buChar char="-"/>
            </a:pPr>
            <a:r>
              <a:rPr lang="en-US" baseline="0" dirty="0" smtClean="0"/>
              <a:t>Scala’s version of a java bean (java has classes primary for data (</a:t>
            </a:r>
            <a:r>
              <a:rPr lang="en-US" baseline="0" dirty="0" err="1" smtClean="0"/>
              <a:t>gettings</a:t>
            </a:r>
            <a:r>
              <a:rPr lang="en-US" baseline="0" dirty="0" smtClean="0"/>
              <a:t> and settings) and there’s classes mostly for operations</a:t>
            </a:r>
          </a:p>
          <a:p>
            <a:pPr marL="171450" indent="-171450">
              <a:buFontTx/>
              <a:buChar char="-"/>
            </a:pPr>
            <a:r>
              <a:rPr lang="en-US" baseline="0" dirty="0" smtClean="0"/>
              <a:t>Case classes are mostly for data</a:t>
            </a:r>
          </a:p>
          <a:p>
            <a:pPr marL="0" indent="0">
              <a:buFontTx/>
              <a:buNone/>
            </a:pPr>
            <a:endParaRPr lang="en-US" dirty="0" smtClean="0"/>
          </a:p>
          <a:p>
            <a:pPr marL="0" indent="0">
              <a:buFontTx/>
              <a:buNone/>
            </a:pPr>
            <a:r>
              <a:rPr lang="en-US" dirty="0" smtClean="0"/>
              <a:t>Scala can do reflection</a:t>
            </a:r>
            <a:r>
              <a:rPr lang="en-US" baseline="0" dirty="0" smtClean="0"/>
              <a:t> to establish/infer the schema of the </a:t>
            </a:r>
            <a:r>
              <a:rPr lang="en-US" baseline="0" dirty="0" err="1" smtClean="0"/>
              <a:t>df</a:t>
            </a:r>
            <a:r>
              <a:rPr lang="en-US" baseline="0" dirty="0" smtClean="0"/>
              <a:t> (seen in green).</a:t>
            </a:r>
            <a:endParaRPr lang="en-US" dirty="0" smtClean="0"/>
          </a:p>
          <a:p>
            <a:pPr marL="0" indent="0">
              <a:buFontTx/>
              <a:buNone/>
            </a:pPr>
            <a:endParaRPr lang="en-US" dirty="0" smtClean="0"/>
          </a:p>
          <a:p>
            <a:pPr marL="228600" indent="-228600">
              <a:buAutoNum type="arabicPeriod"/>
            </a:pPr>
            <a:endParaRPr lang="en-US" dirty="0" smtClean="0"/>
          </a:p>
          <a:p>
            <a:pPr marL="228600" indent="-228600">
              <a:buAutoNum type="arabicPeriod"/>
            </a:pPr>
            <a:r>
              <a:rPr lang="en-US" dirty="0" smtClean="0"/>
              <a:t>You’d want to be more robust</a:t>
            </a:r>
            <a:r>
              <a:rPr lang="en-US" baseline="0" dirty="0" smtClean="0"/>
              <a:t> about parsing CSV in real life.</a:t>
            </a:r>
          </a:p>
          <a:p>
            <a:pPr marL="228600" indent="-228600">
              <a:buAutoNum type="arabicPeriod"/>
            </a:pPr>
            <a:r>
              <a:rPr lang="en-US" baseline="0" dirty="0" err="1" smtClean="0"/>
              <a:t>peopleRDD.toDF</a:t>
            </a:r>
            <a:r>
              <a:rPr lang="en-US" baseline="0" dirty="0" smtClean="0"/>
              <a:t> uses (a) Scala </a:t>
            </a:r>
            <a:r>
              <a:rPr lang="en-US" baseline="0" dirty="0" err="1" smtClean="0"/>
              <a:t>implicits</a:t>
            </a:r>
            <a:r>
              <a:rPr lang="en-US" baseline="0" dirty="0" smtClean="0"/>
              <a:t> and (b) the type of the RDD (RDD[Person]) to infer the schema</a:t>
            </a:r>
          </a:p>
          <a:p>
            <a:pPr marL="228600" indent="-228600">
              <a:buAutoNum type="arabicPeriod"/>
            </a:pPr>
            <a:r>
              <a:rPr lang="en-US" baseline="0" dirty="0" smtClean="0"/>
              <a:t>Mention that a case class, in Scala, is basically a Scala bean: A container for data, augmented with useful things by the Scala compiler.</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57</a:t>
            </a:fld>
            <a:endParaRPr lang="en-US"/>
          </a:p>
        </p:txBody>
      </p:sp>
    </p:spTree>
    <p:extLst>
      <p:ext uri="{BB962C8B-B14F-4D97-AF65-F5344CB8AC3E}">
        <p14:creationId xmlns:p14="http://schemas.microsoft.com/office/powerpoint/2010/main" val="363430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Catalyst is a powerful new optimization</a:t>
            </a:r>
            <a:r>
              <a:rPr lang="en-US" sz="1200" b="0" i="0" kern="1200" baseline="0" dirty="0" smtClean="0">
                <a:solidFill>
                  <a:schemeClr val="tx1"/>
                </a:solidFill>
                <a:effectLst/>
                <a:latin typeface="+mn-lt"/>
                <a:ea typeface="+mn-ea"/>
                <a:cs typeface="+mn-cs"/>
              </a:rPr>
              <a:t> framework. T</a:t>
            </a:r>
            <a:r>
              <a:rPr lang="en-US" sz="1200" b="0" i="0" kern="1200" dirty="0" smtClean="0">
                <a:solidFill>
                  <a:schemeClr val="tx1"/>
                </a:solidFill>
                <a:effectLst/>
                <a:latin typeface="+mn-lt"/>
                <a:ea typeface="+mn-ea"/>
                <a:cs typeface="+mn-cs"/>
              </a:rPr>
              <a:t>he Catalyst framework allows the developers behind Spark SQL to rapidly add new optimizations, enabling us to build a faster system more quickly.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Unlike the eagerly evaluated data frames in R and Python, DataFrames in Spark have their execution automatically optimized by a query optimizer</a:t>
            </a:r>
            <a:r>
              <a:rPr lang="en-US" sz="1200" b="0" i="0" kern="1200" baseline="0" dirty="0" smtClean="0">
                <a:solidFill>
                  <a:schemeClr val="tx1"/>
                </a:solidFill>
                <a:effectLst/>
                <a:latin typeface="+mn-lt"/>
                <a:ea typeface="+mn-ea"/>
                <a:cs typeface="+mn-cs"/>
              </a:rPr>
              <a:t> called Catalyst.</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any computation on a DataFrame starts, the </a:t>
            </a:r>
            <a:r>
              <a:rPr lang="en-US" sz="1200" b="0" i="0" u="none" strike="noStrike" kern="1200" dirty="0" smtClean="0">
                <a:solidFill>
                  <a:schemeClr val="tx1"/>
                </a:solidFill>
                <a:effectLst/>
                <a:latin typeface="+mn-lt"/>
                <a:ea typeface="+mn-ea"/>
                <a:cs typeface="+mn-cs"/>
                <a:hlinkClick r:id="rId3"/>
              </a:rPr>
              <a:t>Catalyst optimizer</a:t>
            </a:r>
            <a:r>
              <a:rPr lang="en-US" sz="1200" b="0" i="0" kern="1200" dirty="0" smtClean="0">
                <a:solidFill>
                  <a:schemeClr val="tx1"/>
                </a:solidFill>
                <a:effectLst/>
                <a:latin typeface="+mn-lt"/>
                <a:ea typeface="+mn-ea"/>
                <a:cs typeface="+mn-cs"/>
              </a:rPr>
              <a:t> compiles the operations that were used to build the DataFrame into a physical plan for execution.</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60</a:t>
            </a:fld>
            <a:endParaRPr lang="en-US"/>
          </a:p>
        </p:txBody>
      </p:sp>
    </p:spTree>
    <p:extLst>
      <p:ext uri="{BB962C8B-B14F-4D97-AF65-F5344CB8AC3E}">
        <p14:creationId xmlns:p14="http://schemas.microsoft.com/office/powerpoint/2010/main" val="2650557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Unlike the eagerly evaluated data frames in R and Python, DataFrames in Spark have their execution automatically optimized by a query optimizer</a:t>
            </a:r>
            <a:r>
              <a:rPr lang="en-US" sz="1200" b="0" i="0" kern="1200" baseline="0" dirty="0" smtClean="0">
                <a:solidFill>
                  <a:schemeClr val="tx1"/>
                </a:solidFill>
                <a:effectLst/>
                <a:latin typeface="+mn-lt"/>
                <a:ea typeface="+mn-ea"/>
                <a:cs typeface="+mn-cs"/>
              </a:rPr>
              <a:t> called Catalyst.</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any computation on a DataFrame starts, the </a:t>
            </a:r>
            <a:r>
              <a:rPr lang="en-US" sz="1200" b="0" i="0" u="none" strike="noStrike" kern="1200" dirty="0" smtClean="0">
                <a:solidFill>
                  <a:schemeClr val="tx1"/>
                </a:solidFill>
                <a:effectLst/>
                <a:latin typeface="+mn-lt"/>
                <a:ea typeface="+mn-ea"/>
                <a:cs typeface="+mn-cs"/>
                <a:hlinkClick r:id="rId3"/>
              </a:rPr>
              <a:t>Catalyst optimizer</a:t>
            </a:r>
            <a:r>
              <a:rPr lang="en-US" sz="1200" b="0" i="0" kern="1200" dirty="0" smtClean="0">
                <a:solidFill>
                  <a:schemeClr val="tx1"/>
                </a:solidFill>
                <a:effectLst/>
                <a:latin typeface="+mn-lt"/>
                <a:ea typeface="+mn-ea"/>
                <a:cs typeface="+mn-cs"/>
              </a:rPr>
              <a:t> compiles the operations that were used to build the DataFrame into a physical plan for execution.</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61</a:t>
            </a:fld>
            <a:endParaRPr lang="en-US"/>
          </a:p>
        </p:txBody>
      </p:sp>
    </p:spTree>
    <p:extLst>
      <p:ext uri="{BB962C8B-B14F-4D97-AF65-F5344CB8AC3E}">
        <p14:creationId xmlns:p14="http://schemas.microsoft.com/office/powerpoint/2010/main" val="380440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 high level, there are two kinds of optimizations. 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Second, Catalyst compiles operations into physical plans for execution and </a:t>
            </a:r>
            <a:r>
              <a:rPr lang="en-US" sz="1200" b="0" i="0" kern="1200" dirty="0" err="1" smtClean="0">
                <a:solidFill>
                  <a:schemeClr val="tx1"/>
                </a:solidFill>
                <a:effectLst/>
                <a:latin typeface="+mn-lt"/>
                <a:ea typeface="+mn-ea"/>
                <a:cs typeface="+mn-cs"/>
              </a:rPr>
              <a:t>generates</a:t>
            </a:r>
            <a:r>
              <a:rPr lang="en-US" sz="1200" b="0" i="0" u="none" strike="noStrike" kern="1200" dirty="0" err="1" smtClean="0">
                <a:solidFill>
                  <a:schemeClr val="tx1"/>
                </a:solidFill>
                <a:effectLst/>
                <a:latin typeface="+mn-lt"/>
                <a:ea typeface="+mn-ea"/>
                <a:cs typeface="+mn-cs"/>
                <a:hlinkClick r:id="rId3"/>
              </a:rPr>
              <a:t>JVM</a:t>
            </a:r>
            <a:r>
              <a:rPr lang="en-US" sz="1200" b="0" i="0" u="none" strike="noStrike" kern="1200" dirty="0" smtClean="0">
                <a:solidFill>
                  <a:schemeClr val="tx1"/>
                </a:solidFill>
                <a:effectLst/>
                <a:latin typeface="+mn-lt"/>
                <a:ea typeface="+mn-ea"/>
                <a:cs typeface="+mn-cs"/>
                <a:hlinkClick r:id="rId3"/>
              </a:rPr>
              <a:t> bytecode</a:t>
            </a:r>
            <a:r>
              <a:rPr lang="en-US" sz="1200" b="0" i="0" kern="1200" dirty="0" smtClean="0">
                <a:solidFill>
                  <a:schemeClr val="tx1"/>
                </a:solidFill>
                <a:effectLst/>
                <a:latin typeface="+mn-lt"/>
                <a:ea typeface="+mn-ea"/>
                <a:cs typeface="+mn-cs"/>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DataFrames.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Since the optimizer generates JVM bytecode for execution, Python users will experience the same high performance as Scala and Java users.</a:t>
            </a:r>
          </a:p>
          <a:p>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62</a:t>
            </a:fld>
            <a:endParaRPr lang="en-US"/>
          </a:p>
        </p:txBody>
      </p:sp>
    </p:spTree>
    <p:extLst>
      <p:ext uri="{BB962C8B-B14F-4D97-AF65-F5344CB8AC3E}">
        <p14:creationId xmlns:p14="http://schemas.microsoft.com/office/powerpoint/2010/main" val="381160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Old Spark API (T&amp;A) is based on Java/Python objects</a:t>
            </a:r>
          </a:p>
          <a:p>
            <a:r>
              <a:rPr lang="en-US" sz="1200" b="0" i="0" kern="1200" dirty="0" smtClean="0">
                <a:solidFill>
                  <a:schemeClr val="tx1"/>
                </a:solidFill>
                <a:effectLst/>
                <a:latin typeface="+mn-lt"/>
                <a:ea typeface="+mn-ea"/>
                <a:cs typeface="+mn-cs"/>
              </a:rPr>
              <a:t>- this makes it hard for the engine to store compactly (java objects in memory have a lot of extra space for what classes, pointers to various things,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cannot understand semantics of user functions</a:t>
            </a:r>
          </a:p>
          <a:p>
            <a:r>
              <a:rPr lang="en-US" sz="1200" b="0" i="0" kern="1200" dirty="0" smtClean="0">
                <a:solidFill>
                  <a:schemeClr val="tx1"/>
                </a:solidFill>
                <a:effectLst/>
                <a:latin typeface="+mn-lt"/>
                <a:ea typeface="+mn-ea"/>
                <a:cs typeface="+mn-cs"/>
              </a:rPr>
              <a:t>- so if you run a map function over just one field of the data, it still has to read the entire object into memory. Spark doesn't know you only cared about one field.</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14</a:t>
            </a:fld>
            <a:endParaRPr lang="en-US"/>
          </a:p>
        </p:txBody>
      </p:sp>
    </p:spTree>
    <p:extLst>
      <p:ext uri="{BB962C8B-B14F-4D97-AF65-F5344CB8AC3E}">
        <p14:creationId xmlns:p14="http://schemas.microsoft.com/office/powerpoint/2010/main" val="1668235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Since the optimizer generates JVM bytecode for execution, Python users will experience the same high performance as Scala and Java users.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above chart compares the runtime performance of running group-by-aggregation on 10 million integer pairs on a single machine (</a:t>
            </a:r>
            <a:r>
              <a:rPr lang="en-US" sz="1200" b="0" i="0" u="none" strike="noStrike" kern="1200" dirty="0" smtClean="0">
                <a:solidFill>
                  <a:schemeClr val="tx1"/>
                </a:solidFill>
                <a:effectLst/>
                <a:latin typeface="+mn-lt"/>
                <a:ea typeface="+mn-ea"/>
                <a:cs typeface="+mn-cs"/>
                <a:hlinkClick r:id="rId3"/>
              </a:rPr>
              <a:t>source code</a:t>
            </a:r>
            <a:r>
              <a:rPr lang="en-US" sz="1200" b="0" i="0" kern="1200" dirty="0" smtClean="0">
                <a:solidFill>
                  <a:schemeClr val="tx1"/>
                </a:solidFill>
                <a:effectLst/>
                <a:latin typeface="+mn-lt"/>
                <a:ea typeface="+mn-ea"/>
                <a:cs typeface="+mn-cs"/>
              </a:rPr>
              <a:t>). Since both Scala and Python DataFrame operations are compiled into JVM bytecode for execution, there is little difference between the two languages, and both outperform the vanilla Python RDD variant by a factor of 5 and Scala RDD variant by a factor of 2.</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63</a:t>
            </a:fld>
            <a:endParaRPr lang="en-US"/>
          </a:p>
        </p:txBody>
      </p:sp>
    </p:spTree>
    <p:extLst>
      <p:ext uri="{BB962C8B-B14F-4D97-AF65-F5344CB8AC3E}">
        <p14:creationId xmlns:p14="http://schemas.microsoft.com/office/powerpoint/2010/main" val="2818828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64</a:t>
            </a:fld>
            <a:endParaRPr lang="en-US"/>
          </a:p>
        </p:txBody>
      </p:sp>
    </p:spTree>
    <p:extLst>
      <p:ext uri="{BB962C8B-B14F-4D97-AF65-F5344CB8AC3E}">
        <p14:creationId xmlns:p14="http://schemas.microsoft.com/office/powerpoint/2010/main" val="89490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its core, Catalyst contains a general library for representing trees and applying rules to manipulate them.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tree is just a Scala object.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classes can be used to build up trees; for example, the tree for the expression </a:t>
            </a:r>
            <a:r>
              <a:rPr lang="en-US" dirty="0" smtClean="0"/>
              <a:t>x+(1+2)</a:t>
            </a:r>
            <a:r>
              <a:rPr lang="en-US" sz="1200" b="0" i="0" kern="1200" dirty="0" smtClean="0">
                <a:solidFill>
                  <a:schemeClr val="tx1"/>
                </a:solidFill>
                <a:effectLst/>
                <a:latin typeface="+mn-lt"/>
                <a:ea typeface="+mn-ea"/>
                <a:cs typeface="+mn-cs"/>
              </a:rPr>
              <a:t>, would be represented in Scala code as follows: (See Scala code and Diagram)</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94D4D4E-5193-8942-A6D2-CAFDBF6BEBF9}" type="slidenum">
              <a:rPr lang="en-US" smtClean="0"/>
              <a:t>65</a:t>
            </a:fld>
            <a:endParaRPr lang="en-US"/>
          </a:p>
        </p:txBody>
      </p:sp>
    </p:spTree>
    <p:extLst>
      <p:ext uri="{BB962C8B-B14F-4D97-AF65-F5344CB8AC3E}">
        <p14:creationId xmlns:p14="http://schemas.microsoft.com/office/powerpoint/2010/main" val="4285302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Pattern matching is a feature of many functional languages that allows extracting values from potentially nested structures of algebraic data types.</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dirty="0" smtClean="0"/>
              <a:t>case</a:t>
            </a:r>
            <a:r>
              <a:rPr lang="en-US" sz="1200" b="0" i="0" kern="1200" dirty="0" smtClean="0">
                <a:solidFill>
                  <a:schemeClr val="tx1"/>
                </a:solidFill>
                <a:effectLst/>
                <a:latin typeface="+mn-lt"/>
                <a:ea typeface="+mn-ea"/>
                <a:cs typeface="+mn-cs"/>
              </a:rPr>
              <a:t> keyword here is Scala’s standard pattern matching syntax, and can be used to match on the type of an object as well as give names to extracted values (</a:t>
            </a:r>
            <a:r>
              <a:rPr lang="en-US" dirty="0" smtClean="0"/>
              <a:t>c1</a:t>
            </a:r>
            <a:r>
              <a:rPr lang="en-US" sz="1200" b="0" i="0" kern="1200" dirty="0" smtClean="0">
                <a:solidFill>
                  <a:schemeClr val="tx1"/>
                </a:solidFill>
                <a:effectLst/>
                <a:latin typeface="+mn-lt"/>
                <a:ea typeface="+mn-ea"/>
                <a:cs typeface="+mn-cs"/>
              </a:rPr>
              <a:t> and </a:t>
            </a:r>
            <a:r>
              <a:rPr lang="en-US" dirty="0" smtClean="0"/>
              <a:t>c2</a:t>
            </a:r>
            <a:r>
              <a:rPr lang="en-US" sz="1200" b="0" i="0" kern="1200" dirty="0" smtClean="0">
                <a:solidFill>
                  <a:schemeClr val="tx1"/>
                </a:solidFill>
                <a:effectLst/>
                <a:latin typeface="+mn-lt"/>
                <a:ea typeface="+mn-ea"/>
                <a:cs typeface="+mn-cs"/>
              </a:rPr>
              <a:t> here).</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171450" indent="-171450">
              <a:buFontTx/>
              <a:buChar char="-"/>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The pattern matching expression that is passed to transform is a partial function, meaning that it only needs to match to a subset of all possible input trees. </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This ability means that rules only need to reason about the trees where a given optimization applies and not those that do not match. Thus, rules do not need to be modified as new types of operators are added to the system.</a:t>
            </a:r>
          </a:p>
        </p:txBody>
      </p:sp>
      <p:sp>
        <p:nvSpPr>
          <p:cNvPr id="4" name="Slide Number Placeholder 3"/>
          <p:cNvSpPr>
            <a:spLocks noGrp="1"/>
          </p:cNvSpPr>
          <p:nvPr>
            <p:ph type="sldNum" sz="quarter" idx="10"/>
          </p:nvPr>
        </p:nvSpPr>
        <p:spPr/>
        <p:txBody>
          <a:bodyPr/>
          <a:lstStyle/>
          <a:p>
            <a:fld id="{694D4D4E-5193-8942-A6D2-CAFDBF6BEBF9}" type="slidenum">
              <a:rPr lang="en-US" smtClean="0"/>
              <a:t>66</a:t>
            </a:fld>
            <a:endParaRPr lang="en-US"/>
          </a:p>
        </p:txBody>
      </p:sp>
    </p:spTree>
    <p:extLst>
      <p:ext uri="{BB962C8B-B14F-4D97-AF65-F5344CB8AC3E}">
        <p14:creationId xmlns:p14="http://schemas.microsoft.com/office/powerpoint/2010/main" val="3086431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Rules (and Scala pattern matching in general) can match…</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 </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 In the example above, repeated application would constant-fold larger trees, such as </a:t>
            </a:r>
            <a:r>
              <a:rPr lang="en-US" dirty="0" smtClean="0"/>
              <a:t>(x+0)+(3+3)</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94D4D4E-5193-8942-A6D2-CAFDBF6BEBF9}" type="slidenum">
              <a:rPr lang="en-US" smtClean="0"/>
              <a:t>67</a:t>
            </a:fld>
            <a:endParaRPr lang="en-US"/>
          </a:p>
        </p:txBody>
      </p:sp>
    </p:spTree>
    <p:extLst>
      <p:ext uri="{BB962C8B-B14F-4D97-AF65-F5344CB8AC3E}">
        <p14:creationId xmlns:p14="http://schemas.microsoft.com/office/powerpoint/2010/main" val="2551014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Examples below show why you may want</a:t>
            </a:r>
            <a:r>
              <a:rPr lang="en-US" sz="1200" b="0" i="0" kern="1200" baseline="0" dirty="0" smtClean="0">
                <a:solidFill>
                  <a:schemeClr val="tx1"/>
                </a:solidFill>
                <a:effectLst/>
                <a:latin typeface="+mn-lt"/>
                <a:ea typeface="+mn-ea"/>
                <a:cs typeface="+mn-cs"/>
              </a:rPr>
              <a:t> to run a rule multiple times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Running rules to fixed point means that each rule can be simple and self-contained, and yet still eventually have larger global effects on a tree. </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0" indent="0">
              <a:buFontTx/>
              <a:buNone/>
            </a:pPr>
            <a:r>
              <a:rPr lang="en-US" sz="1200" b="0" i="0" kern="1200" dirty="0" smtClean="0">
                <a:solidFill>
                  <a:schemeClr val="tx1"/>
                </a:solidFill>
                <a:effectLst/>
                <a:latin typeface="+mn-lt"/>
                <a:ea typeface="+mn-ea"/>
                <a:cs typeface="+mn-cs"/>
              </a:rPr>
              <a:t>In our experience, functional transformations on immutable trees make the whole optimizer very easy to reason about and debug. They also enable parallelization in the optimizer, although we do not yet exploit this.</a:t>
            </a:r>
          </a:p>
        </p:txBody>
      </p:sp>
      <p:sp>
        <p:nvSpPr>
          <p:cNvPr id="4" name="Slide Number Placeholder 3"/>
          <p:cNvSpPr>
            <a:spLocks noGrp="1"/>
          </p:cNvSpPr>
          <p:nvPr>
            <p:ph type="sldNum" sz="quarter" idx="10"/>
          </p:nvPr>
        </p:nvSpPr>
        <p:spPr/>
        <p:txBody>
          <a:bodyPr/>
          <a:lstStyle/>
          <a:p>
            <a:fld id="{694D4D4E-5193-8942-A6D2-CAFDBF6BEBF9}" type="slidenum">
              <a:rPr lang="en-US" smtClean="0"/>
              <a:t>68</a:t>
            </a:fld>
            <a:endParaRPr lang="en-US"/>
          </a:p>
        </p:txBody>
      </p:sp>
    </p:spTree>
    <p:extLst>
      <p:ext uri="{BB962C8B-B14F-4D97-AF65-F5344CB8AC3E}">
        <p14:creationId xmlns:p14="http://schemas.microsoft.com/office/powerpoint/2010/main" val="1089108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In the physical planning phase, Catalyst may generate multiple plans and compare them based on cost.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 other phases are purely rule-based. Each phase uses different types of tree nodes; Catalyst includes libraries of nodes for expressions, data types, and logical and physical operators.</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171450" indent="-171450">
              <a:buFontTx/>
              <a:buChar char="-"/>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Does Catalyst currently have the capability to generate multiple physical plans? You had mentioned at </a:t>
            </a:r>
            <a:r>
              <a:rPr lang="en-US" sz="1200" b="0" i="0" kern="1200" dirty="0" err="1" smtClean="0">
                <a:solidFill>
                  <a:schemeClr val="tx1"/>
                </a:solidFill>
                <a:effectLst/>
                <a:latin typeface="+mn-lt"/>
                <a:ea typeface="+mn-ea"/>
                <a:cs typeface="+mn-cs"/>
              </a:rPr>
              <a:t>TtT</a:t>
            </a:r>
            <a:r>
              <a:rPr lang="en-US" sz="1200" b="0" i="0" kern="1200" dirty="0" smtClean="0">
                <a:solidFill>
                  <a:schemeClr val="tx1"/>
                </a:solidFill>
                <a:effectLst/>
                <a:latin typeface="+mn-lt"/>
                <a:ea typeface="+mn-ea"/>
                <a:cs typeface="+mn-cs"/>
              </a:rPr>
              <a:t> last week that costing is done eagerly to prune branches that are not allowed (aka greedy algorithm). </a:t>
            </a:r>
          </a:p>
          <a:p>
            <a:pPr marL="0" indent="0">
              <a:buFontTx/>
              <a:buNone/>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171450" indent="-171450">
              <a:buFontTx/>
              <a:buChar char="-"/>
            </a:pPr>
            <a:endParaRPr lang="en-US" sz="1200" b="0" i="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Greedy Algorithm works by making the decision that seems most promising at any moment; it never reconsiders this decision, whatever situation may arise later.</a:t>
            </a:r>
            <a:endParaRPr lang="en-US" sz="1200" b="1" i="0" kern="1200" dirty="0" smtClean="0">
              <a:solidFill>
                <a:schemeClr val="tx1"/>
              </a:solidFill>
              <a:effectLst/>
              <a:latin typeface="+mn-lt"/>
              <a:ea typeface="+mn-ea"/>
              <a:cs typeface="+mn-cs"/>
            </a:endParaRPr>
          </a:p>
          <a:p>
            <a:pPr marL="171450" indent="-171450">
              <a:buFontTx/>
              <a:buChar char="-"/>
            </a:pPr>
            <a:endParaRPr lang="en-US" sz="1200" b="0" i="0" kern="1200" dirty="0" smtClean="0">
              <a:solidFill>
                <a:schemeClr val="tx1"/>
              </a:solidFill>
              <a:effectLst/>
              <a:latin typeface="+mn-lt"/>
              <a:ea typeface="+mn-ea"/>
              <a:cs typeface="+mn-cs"/>
            </a:endParaRP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greedy algorithm</a:t>
            </a:r>
            <a:r>
              <a:rPr lang="en-US" sz="1200" b="0" i="0" kern="1200" dirty="0" smtClean="0">
                <a:solidFill>
                  <a:schemeClr val="tx1"/>
                </a:solidFill>
                <a:effectLst/>
                <a:latin typeface="+mn-lt"/>
                <a:ea typeface="+mn-ea"/>
                <a:cs typeface="+mn-cs"/>
              </a:rPr>
              <a:t> is an </a:t>
            </a:r>
            <a:r>
              <a:rPr lang="en-US" sz="1200" b="1" i="0" kern="1200" dirty="0" smtClean="0">
                <a:solidFill>
                  <a:schemeClr val="tx1"/>
                </a:solidFill>
                <a:effectLst/>
                <a:latin typeface="+mn-lt"/>
                <a:ea typeface="+mn-ea"/>
                <a:cs typeface="+mn-cs"/>
              </a:rPr>
              <a:t>algorithm</a:t>
            </a:r>
            <a:r>
              <a:rPr lang="en-US" sz="1200" b="0" i="0" kern="1200" dirty="0" smtClean="0">
                <a:solidFill>
                  <a:schemeClr val="tx1"/>
                </a:solidFill>
                <a:effectLst/>
                <a:latin typeface="+mn-lt"/>
                <a:ea typeface="+mn-ea"/>
                <a:cs typeface="+mn-cs"/>
              </a:rPr>
              <a:t> that follows the problem solving heuristic of making the locally optimal choice at each stage with the hope of finding a global optimum.</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69</a:t>
            </a:fld>
            <a:endParaRPr lang="en-US"/>
          </a:p>
        </p:txBody>
      </p:sp>
    </p:spTree>
    <p:extLst>
      <p:ext uri="{BB962C8B-B14F-4D97-AF65-F5344CB8AC3E}">
        <p14:creationId xmlns:p14="http://schemas.microsoft.com/office/powerpoint/2010/main" val="2847936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Spark SQL begins with a relation to be computed, either from an abstract syntax tree (AST) returned by a SQL parser, or from a DataFrame object constructed using the API.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syntax</a:t>
            </a:r>
            <a:r>
              <a:rPr lang="en-US" sz="1200" b="0" i="0" kern="1200" baseline="0" dirty="0" smtClean="0">
                <a:solidFill>
                  <a:schemeClr val="tx1"/>
                </a:solidFill>
                <a:effectLst/>
                <a:latin typeface="+mn-lt"/>
                <a:ea typeface="+mn-ea"/>
                <a:cs typeface="+mn-cs"/>
              </a:rPr>
              <a:t> tree is a tree representation of the structure of the source code. </a:t>
            </a:r>
            <a:r>
              <a:rPr lang="en-US" sz="1200" b="0" i="0" kern="1200" dirty="0" smtClean="0">
                <a:solidFill>
                  <a:schemeClr val="tx1"/>
                </a:solidFill>
                <a:effectLst/>
                <a:latin typeface="+mn-lt"/>
                <a:ea typeface="+mn-ea"/>
                <a:cs typeface="+mn-cs"/>
              </a:rPr>
              <a:t>Each node of the tree denotes a construct occurring in the source code.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syntax is "abstract" in not representing every detail appearing in the real syntax. For instance, grouping </a:t>
            </a:r>
            <a:r>
              <a:rPr lang="en-US" sz="1200" b="0" i="0" u="none" strike="noStrike" kern="1200" dirty="0" smtClean="0">
                <a:solidFill>
                  <a:schemeClr val="tx1"/>
                </a:solidFill>
                <a:effectLst/>
                <a:latin typeface="+mn-lt"/>
                <a:ea typeface="+mn-ea"/>
                <a:cs typeface="+mn-cs"/>
                <a:hlinkClick r:id="rId3" tooltip="Bracket"/>
              </a:rPr>
              <a:t>parentheses</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implicit in the tree structure, and a syntactic construct like an if-condition-then expression may be denoted by means of a single node with three branches.</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 </a:t>
            </a:r>
          </a:p>
          <a:p>
            <a:pPr marL="0" indent="0">
              <a:buFontTx/>
              <a:buNone/>
            </a:pPr>
            <a:r>
              <a:rPr lang="en-US" sz="1200" b="0" i="0" kern="1200" dirty="0" smtClean="0">
                <a:solidFill>
                  <a:schemeClr val="tx1"/>
                </a:solidFill>
                <a:effectLst/>
                <a:latin typeface="+mn-lt"/>
                <a:ea typeface="+mn-ea"/>
                <a:cs typeface="+mn-cs"/>
              </a:rPr>
              <a:t>An abstract syntax tree for the following code for the </a:t>
            </a:r>
            <a:r>
              <a:rPr lang="en-US" sz="1200" b="0" i="0" u="none" strike="noStrike" kern="1200" dirty="0" smtClean="0">
                <a:solidFill>
                  <a:schemeClr val="tx1"/>
                </a:solidFill>
                <a:effectLst/>
                <a:latin typeface="+mn-lt"/>
                <a:ea typeface="+mn-ea"/>
                <a:cs typeface="+mn-cs"/>
                <a:hlinkClick r:id="rId4" tooltip="Euclidean algorithm"/>
              </a:rPr>
              <a:t>Euclidean algorithm</a:t>
            </a:r>
            <a:r>
              <a:rPr lang="en-US" sz="1200" b="0" i="0" kern="1200" dirty="0" smtClean="0">
                <a:solidFill>
                  <a:schemeClr val="tx1"/>
                </a:solidFill>
                <a:effectLst/>
                <a:latin typeface="+mn-lt"/>
                <a:ea typeface="+mn-ea"/>
                <a:cs typeface="+mn-cs"/>
              </a:rPr>
              <a:t>:</a:t>
            </a:r>
            <a:r>
              <a:rPr lang="en-US" dirty="0" smtClean="0"/>
              <a:t/>
            </a:r>
            <a:br>
              <a:rPr lang="en-US" dirty="0" smtClean="0"/>
            </a:br>
            <a:r>
              <a:rPr lang="en-US" b="1" dirty="0" smtClean="0"/>
              <a:t>while</a:t>
            </a:r>
            <a:r>
              <a:rPr lang="en-US" dirty="0" smtClean="0"/>
              <a:t> b ≠ 0</a:t>
            </a:r>
            <a:r>
              <a:rPr lang="en-US" b="1" dirty="0" smtClean="0"/>
              <a:t>if</a:t>
            </a:r>
            <a:r>
              <a:rPr lang="en-US" dirty="0" smtClean="0"/>
              <a:t> a &gt; </a:t>
            </a:r>
            <a:r>
              <a:rPr lang="en-US" dirty="0" err="1" smtClean="0"/>
              <a:t>ba</a:t>
            </a:r>
            <a:r>
              <a:rPr lang="en-US" dirty="0" smtClean="0"/>
              <a:t> := a − </a:t>
            </a:r>
            <a:r>
              <a:rPr lang="en-US" dirty="0" err="1" smtClean="0"/>
              <a:t>b</a:t>
            </a:r>
            <a:r>
              <a:rPr lang="en-US" b="1" dirty="0" err="1" smtClean="0"/>
              <a:t>else</a:t>
            </a:r>
            <a:r>
              <a:rPr lang="en-US" dirty="0" err="1" smtClean="0"/>
              <a:t>b</a:t>
            </a:r>
            <a:r>
              <a:rPr lang="en-US" dirty="0" smtClean="0"/>
              <a:t> := b − </a:t>
            </a:r>
            <a:r>
              <a:rPr lang="en-US" dirty="0" err="1" smtClean="0"/>
              <a:t>a</a:t>
            </a:r>
            <a:r>
              <a:rPr lang="en-US" b="1" dirty="0" err="1" smtClean="0"/>
              <a:t>return</a:t>
            </a:r>
            <a:r>
              <a:rPr lang="en-US" dirty="0" smtClean="0"/>
              <a:t> a</a:t>
            </a:r>
          </a:p>
          <a:p>
            <a:pPr marL="0" indent="0">
              <a:buFontTx/>
              <a:buNone/>
            </a:pPr>
            <a:endParaRPr lang="en-US" dirty="0" smtClean="0"/>
          </a:p>
          <a:p>
            <a:pPr marL="0" indent="0">
              <a:buFontTx/>
              <a:buNone/>
            </a:pPr>
            <a:endParaRPr lang="en-US" dirty="0" smtClean="0"/>
          </a:p>
          <a:p>
            <a:pPr marL="171450" indent="-171450">
              <a:buFontTx/>
              <a:buChar char="-"/>
            </a:pPr>
            <a:r>
              <a:rPr lang="en-US" baseline="0" dirty="0" smtClean="0"/>
              <a:t>- - </a:t>
            </a:r>
          </a:p>
          <a:p>
            <a:pPr marL="171450" indent="-171450">
              <a:buFontTx/>
              <a:buChar char="-"/>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70</a:t>
            </a:fld>
            <a:endParaRPr lang="en-US"/>
          </a:p>
        </p:txBody>
      </p:sp>
    </p:spTree>
    <p:extLst>
      <p:ext uri="{BB962C8B-B14F-4D97-AF65-F5344CB8AC3E}">
        <p14:creationId xmlns:p14="http://schemas.microsoft.com/office/powerpoint/2010/main" val="903669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Spark SQL begins with a relation to be computed, either from an abstract syntax tree (AST) returned by a SQL parser, or from a DataFrame object constructed using the API.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syntax</a:t>
            </a:r>
            <a:r>
              <a:rPr lang="en-US" sz="1200" b="0" i="0" kern="1200" baseline="0" dirty="0" smtClean="0">
                <a:solidFill>
                  <a:schemeClr val="tx1"/>
                </a:solidFill>
                <a:effectLst/>
                <a:latin typeface="+mn-lt"/>
                <a:ea typeface="+mn-ea"/>
                <a:cs typeface="+mn-cs"/>
              </a:rPr>
              <a:t> tree is a tree representation of the structure of the source code. </a:t>
            </a:r>
            <a:r>
              <a:rPr lang="en-US" sz="1200" b="0" i="0" kern="1200" dirty="0" smtClean="0">
                <a:solidFill>
                  <a:schemeClr val="tx1"/>
                </a:solidFill>
                <a:effectLst/>
                <a:latin typeface="+mn-lt"/>
                <a:ea typeface="+mn-ea"/>
                <a:cs typeface="+mn-cs"/>
              </a:rPr>
              <a:t>Each node of the tree denotes a construct occurring in the source code.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syntax is "abstract" in not representing every detail appearing in the real syntax. For instance, grouping </a:t>
            </a:r>
            <a:r>
              <a:rPr lang="en-US" sz="1200" b="0" i="0" u="none" strike="noStrike" kern="1200" dirty="0" smtClean="0">
                <a:solidFill>
                  <a:schemeClr val="tx1"/>
                </a:solidFill>
                <a:effectLst/>
                <a:latin typeface="+mn-lt"/>
                <a:ea typeface="+mn-ea"/>
                <a:cs typeface="+mn-cs"/>
                <a:hlinkClick r:id="rId3" tooltip="Bracket"/>
              </a:rPr>
              <a:t>parentheses</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implicit in the tree structure, and a syntactic construct like an if-condition-then expression may be denoted by means of a single node with three branches.</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 </a:t>
            </a:r>
          </a:p>
          <a:p>
            <a:pPr marL="0" indent="0">
              <a:buFontTx/>
              <a:buNone/>
            </a:pPr>
            <a:r>
              <a:rPr lang="en-US" sz="1200" b="0" i="0" kern="1200" dirty="0" smtClean="0">
                <a:solidFill>
                  <a:schemeClr val="tx1"/>
                </a:solidFill>
                <a:effectLst/>
                <a:latin typeface="+mn-lt"/>
                <a:ea typeface="+mn-ea"/>
                <a:cs typeface="+mn-cs"/>
              </a:rPr>
              <a:t>An abstract syntax tree for the following code for the </a:t>
            </a:r>
            <a:r>
              <a:rPr lang="en-US" sz="1200" b="0" i="0" u="none" strike="noStrike" kern="1200" dirty="0" smtClean="0">
                <a:solidFill>
                  <a:schemeClr val="tx1"/>
                </a:solidFill>
                <a:effectLst/>
                <a:latin typeface="+mn-lt"/>
                <a:ea typeface="+mn-ea"/>
                <a:cs typeface="+mn-cs"/>
                <a:hlinkClick r:id="rId4" tooltip="Euclidean algorithm"/>
              </a:rPr>
              <a:t>Euclidean algorithm</a:t>
            </a:r>
            <a:r>
              <a:rPr lang="en-US" sz="1200" b="0" i="0" kern="1200" dirty="0" smtClean="0">
                <a:solidFill>
                  <a:schemeClr val="tx1"/>
                </a:solidFill>
                <a:effectLst/>
                <a:latin typeface="+mn-lt"/>
                <a:ea typeface="+mn-ea"/>
                <a:cs typeface="+mn-cs"/>
              </a:rPr>
              <a:t>:</a:t>
            </a:r>
            <a:r>
              <a:rPr lang="en-US" dirty="0" smtClean="0"/>
              <a:t/>
            </a:r>
            <a:br>
              <a:rPr lang="en-US" dirty="0" smtClean="0"/>
            </a:br>
            <a:r>
              <a:rPr lang="en-US" b="1" dirty="0" smtClean="0"/>
              <a:t>while</a:t>
            </a:r>
            <a:r>
              <a:rPr lang="en-US" dirty="0" smtClean="0"/>
              <a:t> b ≠ 0</a:t>
            </a:r>
            <a:r>
              <a:rPr lang="en-US" b="1" dirty="0" smtClean="0"/>
              <a:t>if</a:t>
            </a:r>
            <a:r>
              <a:rPr lang="en-US" dirty="0" smtClean="0"/>
              <a:t> a &gt; </a:t>
            </a:r>
            <a:r>
              <a:rPr lang="en-US" dirty="0" err="1" smtClean="0"/>
              <a:t>ba</a:t>
            </a:r>
            <a:r>
              <a:rPr lang="en-US" dirty="0" smtClean="0"/>
              <a:t> := a − </a:t>
            </a:r>
            <a:r>
              <a:rPr lang="en-US" dirty="0" err="1" smtClean="0"/>
              <a:t>b</a:t>
            </a:r>
            <a:r>
              <a:rPr lang="en-US" b="1" dirty="0" err="1" smtClean="0"/>
              <a:t>else</a:t>
            </a:r>
            <a:r>
              <a:rPr lang="en-US" dirty="0" err="1" smtClean="0"/>
              <a:t>b</a:t>
            </a:r>
            <a:r>
              <a:rPr lang="en-US" dirty="0" smtClean="0"/>
              <a:t> := b − </a:t>
            </a:r>
            <a:r>
              <a:rPr lang="en-US" dirty="0" err="1" smtClean="0"/>
              <a:t>a</a:t>
            </a:r>
            <a:r>
              <a:rPr lang="en-US" b="1" dirty="0" err="1" smtClean="0"/>
              <a:t>return</a:t>
            </a:r>
            <a:r>
              <a:rPr lang="en-US" dirty="0" smtClean="0"/>
              <a:t> a</a:t>
            </a:r>
          </a:p>
          <a:p>
            <a:pPr marL="0" indent="0">
              <a:buFontTx/>
              <a:buNone/>
            </a:pPr>
            <a:endParaRPr lang="en-US" dirty="0" smtClean="0"/>
          </a:p>
          <a:p>
            <a:pPr marL="0" indent="0">
              <a:buFontTx/>
              <a:buNone/>
            </a:pPr>
            <a:endParaRPr lang="en-US" dirty="0" smtClean="0"/>
          </a:p>
          <a:p>
            <a:pPr marL="171450" indent="-171450">
              <a:buFontTx/>
              <a:buChar char="-"/>
            </a:pPr>
            <a:r>
              <a:rPr lang="en-US" baseline="0" dirty="0" smtClean="0"/>
              <a:t>- - </a:t>
            </a:r>
          </a:p>
          <a:p>
            <a:pPr marL="171450" indent="-171450">
              <a:buFontTx/>
              <a:buChar char="-"/>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71</a:t>
            </a:fld>
            <a:endParaRPr lang="en-US"/>
          </a:p>
        </p:txBody>
      </p:sp>
    </p:spTree>
    <p:extLst>
      <p:ext uri="{BB962C8B-B14F-4D97-AF65-F5344CB8AC3E}">
        <p14:creationId xmlns:p14="http://schemas.microsoft.com/office/powerpoint/2010/main" val="1176754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trivial [[Analyzer]] with an [[</a:t>
            </a:r>
            <a:r>
              <a:rPr lang="en-US" sz="1200" kern="1200" dirty="0" err="1" smtClean="0">
                <a:solidFill>
                  <a:schemeClr val="tx1"/>
                </a:solidFill>
                <a:effectLst/>
                <a:latin typeface="+mn-lt"/>
                <a:ea typeface="+mn-ea"/>
                <a:cs typeface="+mn-cs"/>
              </a:rPr>
              <a:t>EmptyCatalog</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EmptyFunctionRegistry</a:t>
            </a:r>
            <a:r>
              <a:rPr lang="en-US" sz="1200" kern="1200" dirty="0" smtClean="0">
                <a:solidFill>
                  <a:schemeClr val="tx1"/>
                </a:solidFill>
                <a:effectLst/>
                <a:latin typeface="+mn-lt"/>
                <a:ea typeface="+mn-ea"/>
                <a:cs typeface="+mn-cs"/>
              </a:rPr>
              <a:t>]]. Used for testing * when all relations are already filled in and the </a:t>
            </a:r>
            <a:r>
              <a:rPr lang="en-US" sz="1200" kern="1200" dirty="0" err="1" smtClean="0">
                <a:solidFill>
                  <a:schemeClr val="tx1"/>
                </a:solidFill>
                <a:effectLst/>
                <a:latin typeface="+mn-lt"/>
                <a:ea typeface="+mn-ea"/>
                <a:cs typeface="+mn-cs"/>
              </a:rPr>
              <a:t>analyser</a:t>
            </a:r>
            <a:r>
              <a:rPr lang="en-US" sz="1200" kern="1200" dirty="0" smtClean="0">
                <a:solidFill>
                  <a:schemeClr val="tx1"/>
                </a:solidFill>
                <a:effectLst/>
                <a:latin typeface="+mn-lt"/>
                <a:ea typeface="+mn-ea"/>
                <a:cs typeface="+mn-cs"/>
              </a:rPr>
              <a:t> needs only to resolve attribute * references.</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 Provides a logical query plan analyzer, which translates [[</a:t>
            </a:r>
            <a:r>
              <a:rPr lang="en-US" sz="1200" kern="1200" dirty="0" err="1" smtClean="0">
                <a:solidFill>
                  <a:schemeClr val="tx1"/>
                </a:solidFill>
                <a:effectLst/>
                <a:latin typeface="+mn-lt"/>
                <a:ea typeface="+mn-ea"/>
                <a:cs typeface="+mn-cs"/>
              </a:rPr>
              <a:t>UnresolvedAttribute</a:t>
            </a:r>
            <a:r>
              <a:rPr lang="en-US" sz="1200" kern="1200" dirty="0" smtClean="0">
                <a:solidFill>
                  <a:schemeClr val="tx1"/>
                </a:solidFill>
                <a:effectLst/>
                <a:latin typeface="+mn-lt"/>
                <a:ea typeface="+mn-ea"/>
                <a:cs typeface="+mn-cs"/>
              </a:rPr>
              <a:t>]]s and * [[</a:t>
            </a:r>
            <a:r>
              <a:rPr lang="en-US" sz="1200" kern="1200" dirty="0" err="1" smtClean="0">
                <a:solidFill>
                  <a:schemeClr val="tx1"/>
                </a:solidFill>
                <a:effectLst/>
                <a:latin typeface="+mn-lt"/>
                <a:ea typeface="+mn-ea"/>
                <a:cs typeface="+mn-cs"/>
              </a:rPr>
              <a:t>UnresolvedRelation</a:t>
            </a:r>
            <a:r>
              <a:rPr lang="en-US" sz="1200" kern="1200" dirty="0" smtClean="0">
                <a:solidFill>
                  <a:schemeClr val="tx1"/>
                </a:solidFill>
                <a:effectLst/>
                <a:latin typeface="+mn-lt"/>
                <a:ea typeface="+mn-ea"/>
                <a:cs typeface="+mn-cs"/>
              </a:rPr>
              <a:t>]]s into fully typed objects using information in a schema [[Catalog]] and * a [[</a:t>
            </a:r>
            <a:r>
              <a:rPr lang="en-US" sz="1200" kern="1200" dirty="0" err="1" smtClean="0">
                <a:solidFill>
                  <a:schemeClr val="tx1"/>
                </a:solidFill>
                <a:effectLst/>
                <a:latin typeface="+mn-lt"/>
                <a:ea typeface="+mn-ea"/>
                <a:cs typeface="+mn-cs"/>
              </a:rPr>
              <a:t>FunctionRegistry</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72</a:t>
            </a:fld>
            <a:endParaRPr lang="en-US"/>
          </a:p>
        </p:txBody>
      </p:sp>
    </p:spTree>
    <p:extLst>
      <p:ext uri="{BB962C8B-B14F-4D97-AF65-F5344CB8AC3E}">
        <p14:creationId xmlns:p14="http://schemas.microsoft.com/office/powerpoint/2010/main" val="360198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DataFrames were inspired by previous distributed data frame efforts, including </a:t>
            </a:r>
            <a:r>
              <a:rPr lang="en-US" sz="1200" b="0" i="0" kern="1200" dirty="0" err="1" smtClean="0">
                <a:solidFill>
                  <a:schemeClr val="tx1"/>
                </a:solidFill>
                <a:effectLst/>
                <a:latin typeface="+mn-lt"/>
                <a:ea typeface="+mn-ea"/>
                <a:cs typeface="+mn-cs"/>
              </a:rPr>
              <a:t>Adatao’s</a:t>
            </a:r>
            <a:r>
              <a:rPr lang="en-US" sz="1200" b="0" i="0" kern="1200" dirty="0" smtClean="0">
                <a:solidFill>
                  <a:schemeClr val="tx1"/>
                </a:solidFill>
                <a:effectLst/>
                <a:latin typeface="+mn-lt"/>
                <a:ea typeface="+mn-ea"/>
                <a:cs typeface="+mn-cs"/>
              </a:rPr>
              <a:t> DDF and </a:t>
            </a:r>
            <a:r>
              <a:rPr lang="en-US" sz="1200" b="0" i="0" kern="1200" dirty="0" err="1" smtClean="0">
                <a:solidFill>
                  <a:schemeClr val="tx1"/>
                </a:solidFill>
                <a:effectLst/>
                <a:latin typeface="+mn-lt"/>
                <a:ea typeface="+mn-ea"/>
                <a:cs typeface="+mn-cs"/>
              </a:rPr>
              <a:t>Ayasdi’s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BigDF</a:t>
            </a:r>
            <a:r>
              <a:rPr lang="en-US" sz="1200" b="0" i="0" kern="1200" dirty="0" smtClean="0">
                <a:solidFill>
                  <a:schemeClr val="tx1"/>
                </a:solidFill>
                <a:effectLst/>
                <a:latin typeface="+mn-lt"/>
                <a:ea typeface="+mn-ea"/>
                <a:cs typeface="+mn-cs"/>
              </a:rPr>
              <a:t>. However, the main difference from these projects is that DataFrames go through the Catalyst optimizer, enabling optimized execution similar to that of Spark SQL queries.</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16</a:t>
            </a:fld>
            <a:endParaRPr lang="en-US"/>
          </a:p>
        </p:txBody>
      </p:sp>
    </p:spTree>
    <p:extLst>
      <p:ext uri="{BB962C8B-B14F-4D97-AF65-F5344CB8AC3E}">
        <p14:creationId xmlns:p14="http://schemas.microsoft.com/office/powerpoint/2010/main" val="787821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this is not cost based. </a:t>
            </a:r>
            <a:r>
              <a:rPr lang="en-US" sz="1200" b="0" i="0" kern="1200" dirty="0" smtClean="0">
                <a:solidFill>
                  <a:schemeClr val="tx1"/>
                </a:solidFill>
                <a:effectLst/>
                <a:latin typeface="+mn-lt"/>
                <a:ea typeface="+mn-ea"/>
                <a:cs typeface="+mn-cs"/>
              </a:rPr>
              <a:t>Cost-based optimization is performed by generating multiple plans using rules, and then computing their costs.</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73</a:t>
            </a:fld>
            <a:endParaRPr lang="en-US"/>
          </a:p>
        </p:txBody>
      </p:sp>
    </p:spTree>
    <p:extLst>
      <p:ext uri="{BB962C8B-B14F-4D97-AF65-F5344CB8AC3E}">
        <p14:creationId xmlns:p14="http://schemas.microsoft.com/office/powerpoint/2010/main" val="2285114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trivial [[Analyzer]] with an [[</a:t>
            </a:r>
            <a:r>
              <a:rPr lang="en-US" sz="1200" kern="1200" dirty="0" err="1" smtClean="0">
                <a:solidFill>
                  <a:schemeClr val="tx1"/>
                </a:solidFill>
                <a:effectLst/>
                <a:latin typeface="+mn-lt"/>
                <a:ea typeface="+mn-ea"/>
                <a:cs typeface="+mn-cs"/>
              </a:rPr>
              <a:t>EmptyCatalog</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EmptyFunctionRegistry</a:t>
            </a:r>
            <a:r>
              <a:rPr lang="en-US" sz="1200" kern="1200" dirty="0" smtClean="0">
                <a:solidFill>
                  <a:schemeClr val="tx1"/>
                </a:solidFill>
                <a:effectLst/>
                <a:latin typeface="+mn-lt"/>
                <a:ea typeface="+mn-ea"/>
                <a:cs typeface="+mn-cs"/>
              </a:rPr>
              <a:t>]]. Used for testing * when all relations are already filled in and the </a:t>
            </a:r>
            <a:r>
              <a:rPr lang="en-US" sz="1200" kern="1200" dirty="0" err="1" smtClean="0">
                <a:solidFill>
                  <a:schemeClr val="tx1"/>
                </a:solidFill>
                <a:effectLst/>
                <a:latin typeface="+mn-lt"/>
                <a:ea typeface="+mn-ea"/>
                <a:cs typeface="+mn-cs"/>
              </a:rPr>
              <a:t>analyser</a:t>
            </a:r>
            <a:r>
              <a:rPr lang="en-US" sz="1200" kern="1200" dirty="0" smtClean="0">
                <a:solidFill>
                  <a:schemeClr val="tx1"/>
                </a:solidFill>
                <a:effectLst/>
                <a:latin typeface="+mn-lt"/>
                <a:ea typeface="+mn-ea"/>
                <a:cs typeface="+mn-cs"/>
              </a:rPr>
              <a:t> needs only to resolve attribute * references.</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 Provides a logical query plan analyzer, which translates [[</a:t>
            </a:r>
            <a:r>
              <a:rPr lang="en-US" sz="1200" kern="1200" dirty="0" err="1" smtClean="0">
                <a:solidFill>
                  <a:schemeClr val="tx1"/>
                </a:solidFill>
                <a:effectLst/>
                <a:latin typeface="+mn-lt"/>
                <a:ea typeface="+mn-ea"/>
                <a:cs typeface="+mn-cs"/>
              </a:rPr>
              <a:t>UnresolvedAttribute</a:t>
            </a:r>
            <a:r>
              <a:rPr lang="en-US" sz="1200" kern="1200" dirty="0" smtClean="0">
                <a:solidFill>
                  <a:schemeClr val="tx1"/>
                </a:solidFill>
                <a:effectLst/>
                <a:latin typeface="+mn-lt"/>
                <a:ea typeface="+mn-ea"/>
                <a:cs typeface="+mn-cs"/>
              </a:rPr>
              <a:t>]]s and * [[</a:t>
            </a:r>
            <a:r>
              <a:rPr lang="en-US" sz="1200" kern="1200" dirty="0" err="1" smtClean="0">
                <a:solidFill>
                  <a:schemeClr val="tx1"/>
                </a:solidFill>
                <a:effectLst/>
                <a:latin typeface="+mn-lt"/>
                <a:ea typeface="+mn-ea"/>
                <a:cs typeface="+mn-cs"/>
              </a:rPr>
              <a:t>UnresolvedRelation</a:t>
            </a:r>
            <a:r>
              <a:rPr lang="en-US" sz="1200" kern="1200" dirty="0" smtClean="0">
                <a:solidFill>
                  <a:schemeClr val="tx1"/>
                </a:solidFill>
                <a:effectLst/>
                <a:latin typeface="+mn-lt"/>
                <a:ea typeface="+mn-ea"/>
                <a:cs typeface="+mn-cs"/>
              </a:rPr>
              <a:t>]]s into fully typed objects using information in a schema [[Catalog]] and * a [[</a:t>
            </a:r>
            <a:r>
              <a:rPr lang="en-US" sz="1200" kern="1200" dirty="0" err="1" smtClean="0">
                <a:solidFill>
                  <a:schemeClr val="tx1"/>
                </a:solidFill>
                <a:effectLst/>
                <a:latin typeface="+mn-lt"/>
                <a:ea typeface="+mn-ea"/>
                <a:cs typeface="+mn-cs"/>
              </a:rPr>
              <a:t>FunctionRegistry</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74</a:t>
            </a:fld>
            <a:endParaRPr lang="en-US"/>
          </a:p>
        </p:txBody>
      </p:sp>
    </p:spTree>
    <p:extLst>
      <p:ext uri="{BB962C8B-B14F-4D97-AF65-F5344CB8AC3E}">
        <p14:creationId xmlns:p14="http://schemas.microsoft.com/office/powerpoint/2010/main" val="2870331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framework supports broader use of cost-based optimization, however, as costs can be estimated recursively for a whole tree using a rule. We thus intend to implement richer cost-based optimization in the future.</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75</a:t>
            </a:fld>
            <a:endParaRPr lang="en-US"/>
          </a:p>
        </p:txBody>
      </p:sp>
    </p:spTree>
    <p:extLst>
      <p:ext uri="{BB962C8B-B14F-4D97-AF65-F5344CB8AC3E}">
        <p14:creationId xmlns:p14="http://schemas.microsoft.com/office/powerpoint/2010/main" val="35916583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trivial [[Analyzer]] with an [[</a:t>
            </a:r>
            <a:r>
              <a:rPr lang="en-US" sz="1200" kern="1200" dirty="0" err="1" smtClean="0">
                <a:solidFill>
                  <a:schemeClr val="tx1"/>
                </a:solidFill>
                <a:effectLst/>
                <a:latin typeface="+mn-lt"/>
                <a:ea typeface="+mn-ea"/>
                <a:cs typeface="+mn-cs"/>
              </a:rPr>
              <a:t>EmptyCatalog</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EmptyFunctionRegistry</a:t>
            </a:r>
            <a:r>
              <a:rPr lang="en-US" sz="1200" kern="1200" dirty="0" smtClean="0">
                <a:solidFill>
                  <a:schemeClr val="tx1"/>
                </a:solidFill>
                <a:effectLst/>
                <a:latin typeface="+mn-lt"/>
                <a:ea typeface="+mn-ea"/>
                <a:cs typeface="+mn-cs"/>
              </a:rPr>
              <a:t>]]. Used for testing * when all relations are already filled in and the </a:t>
            </a:r>
            <a:r>
              <a:rPr lang="en-US" sz="1200" kern="1200" dirty="0" err="1" smtClean="0">
                <a:solidFill>
                  <a:schemeClr val="tx1"/>
                </a:solidFill>
                <a:effectLst/>
                <a:latin typeface="+mn-lt"/>
                <a:ea typeface="+mn-ea"/>
                <a:cs typeface="+mn-cs"/>
              </a:rPr>
              <a:t>analyser</a:t>
            </a:r>
            <a:r>
              <a:rPr lang="en-US" sz="1200" kern="1200" dirty="0" smtClean="0">
                <a:solidFill>
                  <a:schemeClr val="tx1"/>
                </a:solidFill>
                <a:effectLst/>
                <a:latin typeface="+mn-lt"/>
                <a:ea typeface="+mn-ea"/>
                <a:cs typeface="+mn-cs"/>
              </a:rPr>
              <a:t> needs only to resolve attribute * references.</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 Provides a logical query plan analyzer, which translates [[</a:t>
            </a:r>
            <a:r>
              <a:rPr lang="en-US" sz="1200" kern="1200" dirty="0" err="1" smtClean="0">
                <a:solidFill>
                  <a:schemeClr val="tx1"/>
                </a:solidFill>
                <a:effectLst/>
                <a:latin typeface="+mn-lt"/>
                <a:ea typeface="+mn-ea"/>
                <a:cs typeface="+mn-cs"/>
              </a:rPr>
              <a:t>UnresolvedAttribute</a:t>
            </a:r>
            <a:r>
              <a:rPr lang="en-US" sz="1200" kern="1200" dirty="0" smtClean="0">
                <a:solidFill>
                  <a:schemeClr val="tx1"/>
                </a:solidFill>
                <a:effectLst/>
                <a:latin typeface="+mn-lt"/>
                <a:ea typeface="+mn-ea"/>
                <a:cs typeface="+mn-cs"/>
              </a:rPr>
              <a:t>]]s and * [[</a:t>
            </a:r>
            <a:r>
              <a:rPr lang="en-US" sz="1200" kern="1200" dirty="0" err="1" smtClean="0">
                <a:solidFill>
                  <a:schemeClr val="tx1"/>
                </a:solidFill>
                <a:effectLst/>
                <a:latin typeface="+mn-lt"/>
                <a:ea typeface="+mn-ea"/>
                <a:cs typeface="+mn-cs"/>
              </a:rPr>
              <a:t>UnresolvedRelation</a:t>
            </a:r>
            <a:r>
              <a:rPr lang="en-US" sz="1200" kern="1200" dirty="0" smtClean="0">
                <a:solidFill>
                  <a:schemeClr val="tx1"/>
                </a:solidFill>
                <a:effectLst/>
                <a:latin typeface="+mn-lt"/>
                <a:ea typeface="+mn-ea"/>
                <a:cs typeface="+mn-cs"/>
              </a:rPr>
              <a:t>]]s into fully typed objects using information in a schema [[Catalog]] and * a [[</a:t>
            </a:r>
            <a:r>
              <a:rPr lang="en-US" sz="1200" kern="1200" dirty="0" err="1" smtClean="0">
                <a:solidFill>
                  <a:schemeClr val="tx1"/>
                </a:solidFill>
                <a:effectLst/>
                <a:latin typeface="+mn-lt"/>
                <a:ea typeface="+mn-ea"/>
                <a:cs typeface="+mn-cs"/>
              </a:rPr>
              <a:t>FunctionRegistry</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76</a:t>
            </a:fld>
            <a:endParaRPr lang="en-US"/>
          </a:p>
        </p:txBody>
      </p:sp>
    </p:spTree>
    <p:extLst>
      <p:ext uri="{BB962C8B-B14F-4D97-AF65-F5344CB8AC3E}">
        <p14:creationId xmlns:p14="http://schemas.microsoft.com/office/powerpoint/2010/main" val="3957726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a simple example, consider the Add, Attribute and Literal tree nodes introduced in Section 4.2, which allowed us to write expressions such as </a:t>
            </a:r>
            <a:r>
              <a:rPr lang="en-US" dirty="0" smtClean="0"/>
              <a:t>(</a:t>
            </a:r>
            <a:r>
              <a:rPr lang="en-US" dirty="0" err="1" smtClean="0"/>
              <a:t>x+y</a:t>
            </a:r>
            <a:r>
              <a:rPr lang="en-US" dirty="0" smtClean="0"/>
              <a:t>)+1</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Without code generation, such expressions would have to be interpreted for each row of data, by walking down a tree of Add, Attribute and Literal nodes. This introduces large amounts of branches and virtual function calls that slow down execution. With code generation, we can write a function to translate a specific expression tree to a Scala AST as follows: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strings beginning with </a:t>
            </a:r>
            <a:r>
              <a:rPr lang="en-US" dirty="0" smtClean="0"/>
              <a:t>q</a:t>
            </a:r>
            <a:r>
              <a:rPr lang="en-US" sz="1200" b="0" i="0" kern="1200" dirty="0" smtClean="0">
                <a:solidFill>
                  <a:schemeClr val="tx1"/>
                </a:solidFill>
                <a:effectLst/>
                <a:latin typeface="+mn-lt"/>
                <a:ea typeface="+mn-ea"/>
                <a:cs typeface="+mn-cs"/>
              </a:rPr>
              <a:t> are </a:t>
            </a:r>
            <a:r>
              <a:rPr lang="en-US" sz="1200" b="0" i="0" kern="1200" dirty="0" err="1" smtClean="0">
                <a:solidFill>
                  <a:schemeClr val="tx1"/>
                </a:solidFill>
                <a:effectLst/>
                <a:latin typeface="+mn-lt"/>
                <a:ea typeface="+mn-ea"/>
                <a:cs typeface="+mn-cs"/>
              </a:rPr>
              <a:t>quasiquotes</a:t>
            </a:r>
            <a:r>
              <a:rPr lang="en-US" sz="1200" b="0" i="0" kern="1200" dirty="0" smtClean="0">
                <a:solidFill>
                  <a:schemeClr val="tx1"/>
                </a:solidFill>
                <a:effectLst/>
                <a:latin typeface="+mn-lt"/>
                <a:ea typeface="+mn-ea"/>
                <a:cs typeface="+mn-cs"/>
              </a:rPr>
              <a:t>, meaning that although they look like strings, they are parsed by the Scala compiler at compile time and represent ASTs for the code within. </a:t>
            </a:r>
            <a:r>
              <a:rPr lang="en-US" sz="1200" b="0" i="0" kern="1200" dirty="0" err="1" smtClean="0">
                <a:solidFill>
                  <a:schemeClr val="tx1"/>
                </a:solidFill>
                <a:effectLst/>
                <a:latin typeface="+mn-lt"/>
                <a:ea typeface="+mn-ea"/>
                <a:cs typeface="+mn-cs"/>
              </a:rPr>
              <a:t>Quasiquotes</a:t>
            </a:r>
            <a:r>
              <a:rPr lang="en-US" sz="1200" b="0" i="0" kern="1200" dirty="0" smtClean="0">
                <a:solidFill>
                  <a:schemeClr val="tx1"/>
                </a:solidFill>
                <a:effectLst/>
                <a:latin typeface="+mn-lt"/>
                <a:ea typeface="+mn-ea"/>
                <a:cs typeface="+mn-cs"/>
              </a:rPr>
              <a:t> can have variables or other ASTs spliced into them, indicated using </a:t>
            </a:r>
            <a:r>
              <a:rPr lang="en-US" dirty="0" smtClean="0"/>
              <a:t>$</a:t>
            </a:r>
            <a:r>
              <a:rPr lang="en-US" sz="1200" b="0" i="0" kern="1200" dirty="0" smtClean="0">
                <a:solidFill>
                  <a:schemeClr val="tx1"/>
                </a:solidFill>
                <a:effectLst/>
                <a:latin typeface="+mn-lt"/>
                <a:ea typeface="+mn-ea"/>
                <a:cs typeface="+mn-cs"/>
              </a:rPr>
              <a:t> notation. For example, </a:t>
            </a:r>
            <a:r>
              <a:rPr lang="en-US" dirty="0" smtClean="0"/>
              <a:t>Literal(1)</a:t>
            </a:r>
            <a:r>
              <a:rPr lang="en-US" sz="1200" b="0" i="0" kern="1200" dirty="0" smtClean="0">
                <a:solidFill>
                  <a:schemeClr val="tx1"/>
                </a:solidFill>
                <a:effectLst/>
                <a:latin typeface="+mn-lt"/>
                <a:ea typeface="+mn-ea"/>
                <a:cs typeface="+mn-cs"/>
              </a:rPr>
              <a:t> would become the Scala AST for 1, </a:t>
            </a:r>
            <a:r>
              <a:rPr lang="en-US" sz="1200" b="0" i="0" kern="1200" dirty="0" err="1" smtClean="0">
                <a:solidFill>
                  <a:schemeClr val="tx1"/>
                </a:solidFill>
                <a:effectLst/>
                <a:latin typeface="+mn-lt"/>
                <a:ea typeface="+mn-ea"/>
                <a:cs typeface="+mn-cs"/>
              </a:rPr>
              <a:t>while</a:t>
            </a:r>
            <a:r>
              <a:rPr lang="en-US" dirty="0" err="1" smtClean="0"/>
              <a:t>Attribute</a:t>
            </a:r>
            <a:r>
              <a:rPr lang="en-US" dirty="0" smtClean="0"/>
              <a:t>("x")</a:t>
            </a:r>
            <a:r>
              <a:rPr lang="en-US" sz="1200" b="0" i="0" kern="1200" dirty="0" smtClean="0">
                <a:solidFill>
                  <a:schemeClr val="tx1"/>
                </a:solidFill>
                <a:effectLst/>
                <a:latin typeface="+mn-lt"/>
                <a:ea typeface="+mn-ea"/>
                <a:cs typeface="+mn-cs"/>
              </a:rPr>
              <a:t> becomes </a:t>
            </a:r>
            <a:r>
              <a:rPr lang="en-US" dirty="0" err="1" smtClean="0"/>
              <a:t>row.get</a:t>
            </a:r>
            <a:r>
              <a:rPr lang="en-US" dirty="0" smtClean="0"/>
              <a:t>("x")</a:t>
            </a:r>
            <a:r>
              <a:rPr lang="en-US" sz="1200" b="0" i="0" kern="1200" dirty="0" smtClean="0">
                <a:solidFill>
                  <a:schemeClr val="tx1"/>
                </a:solidFill>
                <a:effectLst/>
                <a:latin typeface="+mn-lt"/>
                <a:ea typeface="+mn-ea"/>
                <a:cs typeface="+mn-cs"/>
              </a:rPr>
              <a:t>. In the end, a tree like </a:t>
            </a:r>
            <a:r>
              <a:rPr lang="en-US" dirty="0" smtClean="0"/>
              <a:t>Add(Literal(1), Attribute("x"))</a:t>
            </a:r>
            <a:r>
              <a:rPr lang="en-US" sz="1200" b="0" i="0" kern="1200" dirty="0" smtClean="0">
                <a:solidFill>
                  <a:schemeClr val="tx1"/>
                </a:solidFill>
                <a:effectLst/>
                <a:latin typeface="+mn-lt"/>
                <a:ea typeface="+mn-ea"/>
                <a:cs typeface="+mn-cs"/>
              </a:rPr>
              <a:t> becomes an AST for a Scala expression like </a:t>
            </a:r>
            <a:r>
              <a:rPr lang="en-US" dirty="0" smtClean="0"/>
              <a:t>1+row.get("x")</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77</a:t>
            </a:fld>
            <a:endParaRPr lang="en-US"/>
          </a:p>
        </p:txBody>
      </p:sp>
    </p:spTree>
    <p:extLst>
      <p:ext uri="{BB962C8B-B14F-4D97-AF65-F5344CB8AC3E}">
        <p14:creationId xmlns:p14="http://schemas.microsoft.com/office/powerpoint/2010/main" val="14134437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trivial [[Analyzer]] with an [[</a:t>
            </a:r>
            <a:r>
              <a:rPr lang="en-US" sz="1200" kern="1200" dirty="0" err="1" smtClean="0">
                <a:solidFill>
                  <a:schemeClr val="tx1"/>
                </a:solidFill>
                <a:effectLst/>
                <a:latin typeface="+mn-lt"/>
                <a:ea typeface="+mn-ea"/>
                <a:cs typeface="+mn-cs"/>
              </a:rPr>
              <a:t>EmptyCatalog</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EmptyFunctionRegistry</a:t>
            </a:r>
            <a:r>
              <a:rPr lang="en-US" sz="1200" kern="1200" dirty="0" smtClean="0">
                <a:solidFill>
                  <a:schemeClr val="tx1"/>
                </a:solidFill>
                <a:effectLst/>
                <a:latin typeface="+mn-lt"/>
                <a:ea typeface="+mn-ea"/>
                <a:cs typeface="+mn-cs"/>
              </a:rPr>
              <a:t>]]. Used for testing * when all relations are already filled in and the </a:t>
            </a:r>
            <a:r>
              <a:rPr lang="en-US" sz="1200" kern="1200" dirty="0" err="1" smtClean="0">
                <a:solidFill>
                  <a:schemeClr val="tx1"/>
                </a:solidFill>
                <a:effectLst/>
                <a:latin typeface="+mn-lt"/>
                <a:ea typeface="+mn-ea"/>
                <a:cs typeface="+mn-cs"/>
              </a:rPr>
              <a:t>analyser</a:t>
            </a:r>
            <a:r>
              <a:rPr lang="en-US" sz="1200" kern="1200" dirty="0" smtClean="0">
                <a:solidFill>
                  <a:schemeClr val="tx1"/>
                </a:solidFill>
                <a:effectLst/>
                <a:latin typeface="+mn-lt"/>
                <a:ea typeface="+mn-ea"/>
                <a:cs typeface="+mn-cs"/>
              </a:rPr>
              <a:t> needs only to resolve attribute * references.</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 Provides a logical query plan analyzer, which translates [[</a:t>
            </a:r>
            <a:r>
              <a:rPr lang="en-US" sz="1200" kern="1200" dirty="0" err="1" smtClean="0">
                <a:solidFill>
                  <a:schemeClr val="tx1"/>
                </a:solidFill>
                <a:effectLst/>
                <a:latin typeface="+mn-lt"/>
                <a:ea typeface="+mn-ea"/>
                <a:cs typeface="+mn-cs"/>
              </a:rPr>
              <a:t>UnresolvedAttribute</a:t>
            </a:r>
            <a:r>
              <a:rPr lang="en-US" sz="1200" kern="1200" dirty="0" smtClean="0">
                <a:solidFill>
                  <a:schemeClr val="tx1"/>
                </a:solidFill>
                <a:effectLst/>
                <a:latin typeface="+mn-lt"/>
                <a:ea typeface="+mn-ea"/>
                <a:cs typeface="+mn-cs"/>
              </a:rPr>
              <a:t>]]s and * [[</a:t>
            </a:r>
            <a:r>
              <a:rPr lang="en-US" sz="1200" kern="1200" dirty="0" err="1" smtClean="0">
                <a:solidFill>
                  <a:schemeClr val="tx1"/>
                </a:solidFill>
                <a:effectLst/>
                <a:latin typeface="+mn-lt"/>
                <a:ea typeface="+mn-ea"/>
                <a:cs typeface="+mn-cs"/>
              </a:rPr>
              <a:t>UnresolvedRelation</a:t>
            </a:r>
            <a:r>
              <a:rPr lang="en-US" sz="1200" kern="1200" dirty="0" smtClean="0">
                <a:solidFill>
                  <a:schemeClr val="tx1"/>
                </a:solidFill>
                <a:effectLst/>
                <a:latin typeface="+mn-lt"/>
                <a:ea typeface="+mn-ea"/>
                <a:cs typeface="+mn-cs"/>
              </a:rPr>
              <a:t>]]s into fully typed objects using information in a schema [[Catalog]] and * a [[</a:t>
            </a:r>
            <a:r>
              <a:rPr lang="en-US" sz="1200" kern="1200" dirty="0" err="1" smtClean="0">
                <a:solidFill>
                  <a:schemeClr val="tx1"/>
                </a:solidFill>
                <a:effectLst/>
                <a:latin typeface="+mn-lt"/>
                <a:ea typeface="+mn-ea"/>
                <a:cs typeface="+mn-cs"/>
              </a:rPr>
              <a:t>FunctionRegistry</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78</a:t>
            </a:fld>
            <a:endParaRPr lang="en-US"/>
          </a:p>
        </p:txBody>
      </p:sp>
    </p:spTree>
    <p:extLst>
      <p:ext uri="{BB962C8B-B14F-4D97-AF65-F5344CB8AC3E}">
        <p14:creationId xmlns:p14="http://schemas.microsoft.com/office/powerpoint/2010/main" val="26468202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you want to call complex functions to</a:t>
            </a:r>
            <a:r>
              <a:rPr lang="en-US" baseline="0" dirty="0" smtClean="0"/>
              <a:t> do additional work inside of the SQL queries.</a:t>
            </a:r>
          </a:p>
          <a:p>
            <a:endParaRPr lang="en-US" baseline="0" dirty="0" smtClean="0"/>
          </a:p>
          <a:p>
            <a:r>
              <a:rPr lang="en-US" baseline="0" dirty="0" smtClean="0"/>
              <a:t>UDFs can be </a:t>
            </a:r>
            <a:r>
              <a:rPr lang="en-US" baseline="0" dirty="0" err="1" smtClean="0"/>
              <a:t>inlined</a:t>
            </a:r>
            <a:r>
              <a:rPr lang="en-US" baseline="0" dirty="0" smtClean="0"/>
              <a:t> in the DataFrame code</a:t>
            </a:r>
          </a:p>
          <a:p>
            <a:endParaRPr lang="en-US" baseline="0" dirty="0" smtClean="0"/>
          </a:p>
          <a:p>
            <a:r>
              <a:rPr lang="en-US" baseline="0" dirty="0" smtClean="0"/>
              <a:t>UDF </a:t>
            </a:r>
            <a:r>
              <a:rPr lang="en-US" baseline="0" dirty="0" err="1" smtClean="0"/>
              <a:t>zipToCity</a:t>
            </a:r>
            <a:r>
              <a:rPr lang="en-US" baseline="0" dirty="0" smtClean="0"/>
              <a:t> just invokes a </a:t>
            </a:r>
            <a:r>
              <a:rPr lang="en-US" baseline="0" dirty="0" err="1" smtClean="0"/>
              <a:t>lamda</a:t>
            </a:r>
            <a:r>
              <a:rPr lang="en-US" baseline="0" dirty="0" smtClean="0"/>
              <a:t> function that takes a </a:t>
            </a:r>
            <a:r>
              <a:rPr lang="en-US" baseline="0" dirty="0" err="1" smtClean="0"/>
              <a:t>zipCode</a:t>
            </a:r>
            <a:r>
              <a:rPr lang="en-US" baseline="0" dirty="0" smtClean="0"/>
              <a:t> and does some custom logic to figure out which city the zip code is located in.</a:t>
            </a:r>
          </a:p>
          <a:p>
            <a:endParaRPr lang="en-US" baseline="0" dirty="0" smtClean="0"/>
          </a:p>
          <a:p>
            <a:r>
              <a:rPr lang="en-US" baseline="0" dirty="0" smtClean="0"/>
              <a:t>I have a function called add demographics, which takes a data frame w/ a user ID and will automatically compute a bunch of demographic information. </a:t>
            </a:r>
          </a:p>
          <a:p>
            <a:endParaRPr lang="en-US" baseline="0" dirty="0" smtClean="0"/>
          </a:p>
          <a:p>
            <a:r>
              <a:rPr lang="en-US" baseline="0" dirty="0" smtClean="0"/>
              <a:t>So, we do a join based on </a:t>
            </a:r>
            <a:r>
              <a:rPr lang="en-US" baseline="0" dirty="0" err="1" smtClean="0"/>
              <a:t>UserID</a:t>
            </a:r>
            <a:r>
              <a:rPr lang="en-US" baseline="0" dirty="0" smtClean="0"/>
              <a:t> and then adds a new column with the .</a:t>
            </a:r>
            <a:r>
              <a:rPr lang="en-US" baseline="0" dirty="0" err="1" smtClean="0"/>
              <a:t>withColumn</a:t>
            </a:r>
            <a:r>
              <a:rPr lang="en-US" baseline="0" dirty="0" smtClean="0"/>
              <a:t>… the UDF results will add a new column.</a:t>
            </a:r>
          </a:p>
          <a:p>
            <a:endParaRPr lang="en-US" baseline="0" dirty="0" smtClean="0"/>
          </a:p>
          <a:p>
            <a:r>
              <a:rPr lang="en-US" baseline="0" dirty="0" smtClean="0"/>
              <a:t>This </a:t>
            </a:r>
            <a:r>
              <a:rPr lang="en-US" baseline="0" dirty="0" err="1" smtClean="0"/>
              <a:t>def</a:t>
            </a:r>
            <a:r>
              <a:rPr lang="en-US" baseline="0" dirty="0" smtClean="0"/>
              <a:t> returns a new DataFrame</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79</a:t>
            </a:fld>
            <a:endParaRPr lang="en-US"/>
          </a:p>
        </p:txBody>
      </p:sp>
    </p:spTree>
    <p:extLst>
      <p:ext uri="{BB962C8B-B14F-4D97-AF65-F5344CB8AC3E}">
        <p14:creationId xmlns:p14="http://schemas.microsoft.com/office/powerpoint/2010/main" val="1608187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this is lazy, so </a:t>
            </a:r>
            <a:r>
              <a:rPr lang="en-US" dirty="0" err="1" smtClean="0"/>
              <a:t>SparkSQL</a:t>
            </a:r>
            <a:r>
              <a:rPr lang="en-US" baseline="0" dirty="0" smtClean="0"/>
              <a:t> can do optimizations much later.</a:t>
            </a:r>
          </a:p>
          <a:p>
            <a:endParaRPr lang="en-US" baseline="0" dirty="0" smtClean="0"/>
          </a:p>
          <a:p>
            <a:r>
              <a:rPr lang="en-US" baseline="0" dirty="0" smtClean="0"/>
              <a:t>For this type of machine learning I’m doing, I may only need the ts column from San Francisco.</a:t>
            </a:r>
          </a:p>
          <a:p>
            <a:endParaRPr lang="en-US" baseline="0" dirty="0" smtClean="0"/>
          </a:p>
          <a:p>
            <a:r>
              <a:rPr lang="en-US" baseline="0" dirty="0" smtClean="0"/>
              <a:t>Note that </a:t>
            </a:r>
            <a:r>
              <a:rPr lang="en-US" baseline="0" dirty="0" err="1" smtClean="0"/>
              <a:t>add_demographics</a:t>
            </a:r>
            <a:r>
              <a:rPr lang="en-US" baseline="0" dirty="0" smtClean="0"/>
              <a:t> does have extra functionality to filter down to just SF and ts.</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80</a:t>
            </a:fld>
            <a:endParaRPr lang="en-US"/>
          </a:p>
        </p:txBody>
      </p:sp>
    </p:spTree>
    <p:extLst>
      <p:ext uri="{BB962C8B-B14F-4D97-AF65-F5344CB8AC3E}">
        <p14:creationId xmlns:p14="http://schemas.microsoft.com/office/powerpoint/2010/main" val="1431320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maybe </a:t>
            </a:r>
            <a:r>
              <a:rPr lang="en-US" sz="1200" b="0" i="0" kern="1200" dirty="0" err="1" smtClean="0">
                <a:solidFill>
                  <a:schemeClr val="tx1"/>
                </a:solidFill>
                <a:effectLst/>
                <a:latin typeface="+mn-lt"/>
                <a:ea typeface="+mn-ea"/>
                <a:cs typeface="+mn-cs"/>
              </a:rPr>
              <a:t>add_demographics</a:t>
            </a:r>
            <a:r>
              <a:rPr lang="en-US" sz="1200" b="0" i="0" kern="1200" dirty="0" smtClean="0">
                <a:solidFill>
                  <a:schemeClr val="tx1"/>
                </a:solidFill>
                <a:effectLst/>
                <a:latin typeface="+mn-lt"/>
                <a:ea typeface="+mn-ea"/>
                <a:cs typeface="+mn-cs"/>
              </a:rPr>
              <a:t> was by</a:t>
            </a:r>
            <a:r>
              <a:rPr lang="en-US" sz="1200" b="0" i="0" kern="1200" baseline="0" dirty="0" smtClean="0">
                <a:solidFill>
                  <a:schemeClr val="tx1"/>
                </a:solidFill>
                <a:effectLst/>
                <a:latin typeface="+mn-lt"/>
                <a:ea typeface="+mn-ea"/>
                <a:cs typeface="+mn-cs"/>
              </a:rPr>
              <a:t> my co-worker and I just want to use it.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So we construct a logical query plan.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Since this planning is happening at the logical level, optimizations can even occur across function calls, as shown in the example below.</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this example, Spark SQL is able to push the filtering of users by their location through the join, greatly reducing its cost to execute.  This optimization is possible even though the original author of the </a:t>
            </a:r>
            <a:r>
              <a:rPr lang="en-US" dirty="0" err="1" smtClean="0"/>
              <a:t>add_demographics</a:t>
            </a:r>
            <a:r>
              <a:rPr lang="en-US" sz="1200" b="0" i="0" kern="1200" dirty="0" smtClean="0">
                <a:solidFill>
                  <a:schemeClr val="tx1"/>
                </a:solidFill>
                <a:effectLst/>
                <a:latin typeface="+mn-lt"/>
                <a:ea typeface="+mn-ea"/>
                <a:cs typeface="+mn-cs"/>
              </a:rPr>
              <a:t> function did not provide a parameter for specifying how to filter users!</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Ideally we want to filter the users</a:t>
            </a:r>
            <a:r>
              <a:rPr lang="en-US" baseline="0" dirty="0" smtClean="0"/>
              <a:t> ahead of time based on the extra predicates, and only do the join on the relevent users. </a:t>
            </a: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81</a:t>
            </a:fld>
            <a:endParaRPr lang="en-US"/>
          </a:p>
        </p:txBody>
      </p:sp>
    </p:spTree>
    <p:extLst>
      <p:ext uri="{BB962C8B-B14F-4D97-AF65-F5344CB8AC3E}">
        <p14:creationId xmlns:p14="http://schemas.microsoft.com/office/powerpoint/2010/main" val="1428276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cooler, if I want to optimize this later on…</a:t>
            </a:r>
          </a:p>
          <a:p>
            <a:endParaRPr lang="en-US" dirty="0" smtClean="0"/>
          </a:p>
          <a:p>
            <a:r>
              <a:rPr lang="en-US" dirty="0" smtClean="0"/>
              <a:t>So, here I changed to</a:t>
            </a:r>
            <a:r>
              <a:rPr lang="en-US" baseline="0" dirty="0" smtClean="0"/>
              <a:t> a partitioned hive table (users) and also used parquet instead of JSON (events).</a:t>
            </a:r>
          </a:p>
          <a:p>
            <a:endParaRPr lang="en-US" baseline="0" dirty="0" smtClean="0"/>
          </a:p>
          <a:p>
            <a:r>
              <a:rPr lang="en-US" baseline="0" dirty="0" smtClean="0"/>
              <a:t>Now with Parquet, </a:t>
            </a:r>
            <a:r>
              <a:rPr lang="en-US" baseline="0" dirty="0" err="1" smtClean="0"/>
              <a:t>SparkSQL</a:t>
            </a:r>
            <a:r>
              <a:rPr lang="en-US" baseline="0" dirty="0" smtClean="0"/>
              <a:t> notices there are new optimizations that it can now do</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82</a:t>
            </a:fld>
            <a:endParaRPr lang="en-US"/>
          </a:p>
        </p:txBody>
      </p:sp>
    </p:spTree>
    <p:extLst>
      <p:ext uri="{BB962C8B-B14F-4D97-AF65-F5344CB8AC3E}">
        <p14:creationId xmlns:p14="http://schemas.microsoft.com/office/powerpoint/2010/main" val="234040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DataFrame is a distributed collection of data organized into named columns. It is conceptually equivalent to a table in a relational database or a data frame in R/Python, but with richer optimizations under the hood. </a:t>
            </a:r>
          </a:p>
          <a:p>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I’d say that DataFrame is a result of transformation of any other RDD. Your input RDD might contains strings and numbers. But as a result of transformation you end up with RDD that contains </a:t>
            </a:r>
            <a:r>
              <a:rPr lang="en-US" sz="1200" b="0" i="0" kern="1200" dirty="0" err="1" smtClean="0">
                <a:solidFill>
                  <a:schemeClr val="tx1"/>
                </a:solidFill>
                <a:effectLst/>
                <a:latin typeface="+mn-lt"/>
                <a:ea typeface="+mn-ea"/>
                <a:cs typeface="+mn-cs"/>
              </a:rPr>
              <a:t>GenericRowWithSchema</a:t>
            </a:r>
            <a:r>
              <a:rPr lang="en-US" sz="1200" b="0" i="0" kern="1200" dirty="0" smtClean="0">
                <a:solidFill>
                  <a:schemeClr val="tx1"/>
                </a:solidFill>
                <a:effectLst/>
                <a:latin typeface="+mn-lt"/>
                <a:ea typeface="+mn-ea"/>
                <a:cs typeface="+mn-cs"/>
              </a:rPr>
              <a:t>, which is what DataFrame actually is. So, I’d say that DataFrame is just sort of wrapper around simple RDD, which provides some additional and pretty useful stuff.</a:t>
            </a:r>
            <a:endParaRPr lang="en-US" dirty="0" smtClean="0"/>
          </a:p>
          <a:p>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17</a:t>
            </a:fld>
            <a:endParaRPr lang="en-US"/>
          </a:p>
        </p:txBody>
      </p:sp>
    </p:spTree>
    <p:extLst>
      <p:ext uri="{BB962C8B-B14F-4D97-AF65-F5344CB8AC3E}">
        <p14:creationId xmlns:p14="http://schemas.microsoft.com/office/powerpoint/2010/main" val="3610493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 of Project Tungsten is to reimagine the execution engine for </a:t>
            </a:r>
            <a:r>
              <a:rPr lang="en-US" dirty="0" err="1" smtClean="0"/>
              <a:t>SparkSQL</a:t>
            </a:r>
            <a:endParaRPr lang="en-US" dirty="0" smtClean="0"/>
          </a:p>
          <a:p>
            <a:endParaRPr lang="en-US" dirty="0" smtClean="0"/>
          </a:p>
          <a:p>
            <a:r>
              <a:rPr lang="en-US" dirty="0" smtClean="0"/>
              <a:t>As a user, when you move to</a:t>
            </a:r>
            <a:r>
              <a:rPr lang="en-US" baseline="0" dirty="0" smtClean="0"/>
              <a:t> 1.5 you will see significant robustness and speed improvements</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83</a:t>
            </a:fld>
            <a:endParaRPr lang="en-US"/>
          </a:p>
        </p:txBody>
      </p:sp>
    </p:spTree>
    <p:extLst>
      <p:ext uri="{BB962C8B-B14F-4D97-AF65-F5344CB8AC3E}">
        <p14:creationId xmlns:p14="http://schemas.microsoft.com/office/powerpoint/2010/main" val="3440669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you had to resort to Hive UDFs or drop into SQL…</a:t>
            </a:r>
          </a:p>
          <a:p>
            <a:endParaRPr lang="en-US" baseline="0" dirty="0" smtClean="0"/>
          </a:p>
          <a:p>
            <a:r>
              <a:rPr lang="en-US" baseline="0" dirty="0" smtClean="0"/>
              <a:t>But now there are 100+ native functions added that at runtime Java bytecode will be constructed to evaluate whatever you need.</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84</a:t>
            </a:fld>
            <a:endParaRPr lang="en-US"/>
          </a:p>
        </p:txBody>
      </p:sp>
    </p:spTree>
    <p:extLst>
      <p:ext uri="{BB962C8B-B14F-4D97-AF65-F5344CB8AC3E}">
        <p14:creationId xmlns:p14="http://schemas.microsoft.com/office/powerpoint/2010/main" val="1830132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Pass a physical plan generated by Catalyst</a:t>
            </a:r>
            <a:r>
              <a:rPr lang="en-US" baseline="0" dirty="0" smtClean="0"/>
              <a:t> into Streaming</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87</a:t>
            </a:fld>
            <a:endParaRPr lang="en-US"/>
          </a:p>
        </p:txBody>
      </p:sp>
    </p:spTree>
    <p:extLst>
      <p:ext uri="{BB962C8B-B14F-4D97-AF65-F5344CB8AC3E}">
        <p14:creationId xmlns:p14="http://schemas.microsoft.com/office/powerpoint/2010/main" val="1123381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compute an average. I have a dataset that is a list of names and ages. Want to figure out the average</a:t>
            </a:r>
            <a:r>
              <a:rPr lang="en-US" baseline="0" dirty="0" smtClean="0"/>
              <a:t> age for a given name. So, age distribution for a name…</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20</a:t>
            </a:fld>
            <a:endParaRPr lang="en-US"/>
          </a:p>
        </p:txBody>
      </p:sp>
    </p:spTree>
    <p:extLst>
      <p:ext uri="{BB962C8B-B14F-4D97-AF65-F5344CB8AC3E}">
        <p14:creationId xmlns:p14="http://schemas.microsoft.com/office/powerpoint/2010/main" val="2352856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 is non-deterministic,</a:t>
            </a:r>
            <a:r>
              <a:rPr lang="en-US" baseline="0" dirty="0" smtClean="0"/>
              <a:t> could change between jobs. Just the first partition that materialized returns results.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25</a:t>
            </a:fld>
            <a:endParaRPr lang="en-US"/>
          </a:p>
        </p:txBody>
      </p:sp>
    </p:spTree>
    <p:extLst>
      <p:ext uri="{BB962C8B-B14F-4D97-AF65-F5344CB8AC3E}">
        <p14:creationId xmlns:p14="http://schemas.microsoft.com/office/powerpoint/2010/main" val="98435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 is non-deterministic,</a:t>
            </a:r>
            <a:r>
              <a:rPr lang="en-US" baseline="0" dirty="0" smtClean="0"/>
              <a:t> could change between jobs. Just the first partition that materialized returns results.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26</a:t>
            </a:fld>
            <a:endParaRPr lang="en-US"/>
          </a:p>
        </p:txBody>
      </p:sp>
    </p:spTree>
    <p:extLst>
      <p:ext uri="{BB962C8B-B14F-4D97-AF65-F5344CB8AC3E}">
        <p14:creationId xmlns:p14="http://schemas.microsoft.com/office/powerpoint/2010/main" val="2789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SparkSQL</a:t>
            </a:r>
            <a:r>
              <a:rPr lang="en-US" sz="1200" b="0" i="0" kern="1200" dirty="0" smtClean="0">
                <a:solidFill>
                  <a:schemeClr val="tx1"/>
                </a:solidFill>
                <a:effectLst/>
                <a:latin typeface="+mn-lt"/>
                <a:ea typeface="+mn-ea"/>
                <a:cs typeface="+mn-cs"/>
              </a:rPr>
              <a:t> is the only project (1.4+) can read from multiple version of Hive. Spark 1.5 can read from 0.12</a:t>
            </a:r>
            <a:r>
              <a:rPr lang="en-US" sz="1200" b="0" i="0" kern="1200" baseline="0" dirty="0" smtClean="0">
                <a:solidFill>
                  <a:schemeClr val="tx1"/>
                </a:solidFill>
                <a:effectLst/>
                <a:latin typeface="+mn-lt"/>
                <a:ea typeface="+mn-ea"/>
                <a:cs typeface="+mn-cs"/>
              </a:rPr>
              <a:t> – 1.2</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A lot of the hive functionality is useful even if you don’t have a Hive installation! Spark will automatically create a local copy of the Hive </a:t>
            </a:r>
            <a:r>
              <a:rPr lang="en-US" sz="1200" b="0" i="0" kern="1200" baseline="0" dirty="0" err="1" smtClean="0">
                <a:solidFill>
                  <a:schemeClr val="tx1"/>
                </a:solidFill>
                <a:effectLst/>
                <a:latin typeface="+mn-lt"/>
                <a:ea typeface="+mn-ea"/>
                <a:cs typeface="+mn-cs"/>
              </a:rPr>
              <a:t>metastore</a:t>
            </a:r>
            <a:r>
              <a:rPr lang="en-US" sz="1200" b="0" i="0" kern="1200" baseline="0" dirty="0" smtClean="0">
                <a:solidFill>
                  <a:schemeClr val="tx1"/>
                </a:solidFill>
                <a:effectLst/>
                <a:latin typeface="+mn-lt"/>
                <a:ea typeface="+mn-ea"/>
                <a:cs typeface="+mn-cs"/>
              </a:rPr>
              <a:t> so use can use Window functions, Hive UDFS, create persistent tables,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use a </a:t>
            </a:r>
            <a:r>
              <a:rPr lang="en-US" dirty="0" smtClean="0"/>
              <a:t>HiveContext</a:t>
            </a:r>
            <a:r>
              <a:rPr lang="en-US" sz="1200" b="0" i="0" kern="1200" dirty="0" smtClean="0">
                <a:solidFill>
                  <a:schemeClr val="tx1"/>
                </a:solidFill>
                <a:effectLst/>
                <a:latin typeface="+mn-lt"/>
                <a:ea typeface="+mn-ea"/>
                <a:cs typeface="+mn-cs"/>
              </a:rPr>
              <a:t>, you do not need to have an existing Hive setup, and all of the data sources available to a </a:t>
            </a:r>
            <a:r>
              <a:rPr lang="en-US" dirty="0" smtClean="0"/>
              <a:t>SQLContext</a:t>
            </a:r>
            <a:r>
              <a:rPr lang="en-US" sz="1200" b="0" i="0" kern="1200" dirty="0" smtClean="0">
                <a:solidFill>
                  <a:schemeClr val="tx1"/>
                </a:solidFill>
                <a:effectLst/>
                <a:latin typeface="+mn-lt"/>
                <a:ea typeface="+mn-ea"/>
                <a:cs typeface="+mn-cs"/>
              </a:rPr>
              <a:t> are still available. </a:t>
            </a:r>
            <a:r>
              <a:rPr lang="en-US" dirty="0" smtClean="0"/>
              <a:t>HiveContext</a:t>
            </a:r>
            <a:r>
              <a:rPr lang="en-US" sz="1200" b="0" i="0" kern="1200" dirty="0" smtClean="0">
                <a:solidFill>
                  <a:schemeClr val="tx1"/>
                </a:solidFill>
                <a:effectLst/>
                <a:latin typeface="+mn-lt"/>
                <a:ea typeface="+mn-ea"/>
                <a:cs typeface="+mn-cs"/>
              </a:rPr>
              <a:t> is only packaged separately to avoid including all of Hive’s dependencies in the default Spark build.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specific variant of SQL that is used to parse queries can also be selected using the </a:t>
            </a:r>
            <a:r>
              <a:rPr lang="en-US" dirty="0" err="1" smtClean="0"/>
              <a:t>spark.sql.dialect</a:t>
            </a:r>
            <a:r>
              <a:rPr lang="en-US" sz="1200" b="0" i="0" kern="1200" dirty="0" smtClean="0">
                <a:solidFill>
                  <a:schemeClr val="tx1"/>
                </a:solidFill>
                <a:effectLst/>
                <a:latin typeface="+mn-lt"/>
                <a:ea typeface="+mn-ea"/>
                <a:cs typeface="+mn-cs"/>
              </a:rPr>
              <a:t> option. This parameter can be changed using either the </a:t>
            </a:r>
            <a:r>
              <a:rPr lang="en-US" dirty="0" err="1" smtClean="0"/>
              <a:t>setConf</a:t>
            </a:r>
            <a:r>
              <a:rPr lang="en-US" sz="1200" b="0" i="0" kern="1200" dirty="0" smtClean="0">
                <a:solidFill>
                  <a:schemeClr val="tx1"/>
                </a:solidFill>
                <a:effectLst/>
                <a:latin typeface="+mn-lt"/>
                <a:ea typeface="+mn-ea"/>
                <a:cs typeface="+mn-cs"/>
              </a:rPr>
              <a:t> method on a </a:t>
            </a:r>
            <a:r>
              <a:rPr lang="en-US" dirty="0" smtClean="0"/>
              <a:t>SQLContext</a:t>
            </a:r>
            <a:r>
              <a:rPr lang="en-US" sz="1200" b="0" i="0" kern="1200" dirty="0" smtClean="0">
                <a:solidFill>
                  <a:schemeClr val="tx1"/>
                </a:solidFill>
                <a:effectLst/>
                <a:latin typeface="+mn-lt"/>
                <a:ea typeface="+mn-ea"/>
                <a:cs typeface="+mn-cs"/>
              </a:rPr>
              <a:t> or by using a </a:t>
            </a:r>
            <a:r>
              <a:rPr lang="en-US" dirty="0" smtClean="0"/>
              <a:t>SET key=</a:t>
            </a:r>
            <a:r>
              <a:rPr lang="en-US" dirty="0" err="1" smtClean="0"/>
              <a:t>value</a:t>
            </a:r>
            <a:r>
              <a:rPr lang="en-US" sz="1200" b="0" i="0" kern="1200" dirty="0" err="1" smtClean="0">
                <a:solidFill>
                  <a:schemeClr val="tx1"/>
                </a:solidFill>
                <a:effectLst/>
                <a:latin typeface="+mn-lt"/>
                <a:ea typeface="+mn-ea"/>
                <a:cs typeface="+mn-cs"/>
              </a:rPr>
              <a:t>command</a:t>
            </a:r>
            <a:r>
              <a:rPr lang="en-US" sz="1200" b="0" i="0" kern="1200" dirty="0" smtClean="0">
                <a:solidFill>
                  <a:schemeClr val="tx1"/>
                </a:solidFill>
                <a:effectLst/>
                <a:latin typeface="+mn-lt"/>
                <a:ea typeface="+mn-ea"/>
                <a:cs typeface="+mn-cs"/>
              </a:rPr>
              <a:t> in SQL. For a </a:t>
            </a:r>
            <a:r>
              <a:rPr lang="en-US" dirty="0" smtClean="0"/>
              <a:t>SQLContext</a:t>
            </a:r>
            <a:r>
              <a:rPr lang="en-US" sz="1200" b="0" i="0" kern="1200" dirty="0" smtClean="0">
                <a:solidFill>
                  <a:schemeClr val="tx1"/>
                </a:solidFill>
                <a:effectLst/>
                <a:latin typeface="+mn-lt"/>
                <a:ea typeface="+mn-ea"/>
                <a:cs typeface="+mn-cs"/>
              </a:rPr>
              <a:t>, the only dialect available is “</a:t>
            </a:r>
            <a:r>
              <a:rPr lang="en-US" sz="1200" b="0" i="0" kern="1200" dirty="0" err="1" smtClean="0">
                <a:solidFill>
                  <a:schemeClr val="tx1"/>
                </a:solidFill>
                <a:effectLst/>
                <a:latin typeface="+mn-lt"/>
                <a:ea typeface="+mn-ea"/>
                <a:cs typeface="+mn-cs"/>
              </a:rPr>
              <a:t>sql</a:t>
            </a:r>
            <a:r>
              <a:rPr lang="en-US" sz="1200" b="0" i="0" kern="1200" dirty="0" smtClean="0">
                <a:solidFill>
                  <a:schemeClr val="tx1"/>
                </a:solidFill>
                <a:effectLst/>
                <a:latin typeface="+mn-lt"/>
                <a:ea typeface="+mn-ea"/>
                <a:cs typeface="+mn-cs"/>
              </a:rPr>
              <a:t>” which uses a simple SQL parser provided by Spark SQL. In a </a:t>
            </a:r>
            <a:r>
              <a:rPr lang="en-US" dirty="0" smtClean="0"/>
              <a:t>HiveContext</a:t>
            </a:r>
            <a:r>
              <a:rPr lang="en-US" sz="1200" b="0" i="0" kern="1200" dirty="0" smtClean="0">
                <a:solidFill>
                  <a:schemeClr val="tx1"/>
                </a:solidFill>
                <a:effectLst/>
                <a:latin typeface="+mn-lt"/>
                <a:ea typeface="+mn-ea"/>
                <a:cs typeface="+mn-cs"/>
              </a:rPr>
              <a:t>, the default is “</a:t>
            </a:r>
            <a:r>
              <a:rPr lang="en-US" sz="1200" b="0" i="0" kern="1200" dirty="0" err="1" smtClean="0">
                <a:solidFill>
                  <a:schemeClr val="tx1"/>
                </a:solidFill>
                <a:effectLst/>
                <a:latin typeface="+mn-lt"/>
                <a:ea typeface="+mn-ea"/>
                <a:cs typeface="+mn-cs"/>
              </a:rPr>
              <a:t>hiveql</a:t>
            </a:r>
            <a:r>
              <a:rPr lang="en-US" sz="1200" b="0" i="0" kern="1200" dirty="0" smtClean="0">
                <a:solidFill>
                  <a:schemeClr val="tx1"/>
                </a:solidFill>
                <a:effectLst/>
                <a:latin typeface="+mn-lt"/>
                <a:ea typeface="+mn-ea"/>
                <a:cs typeface="+mn-cs"/>
              </a:rPr>
              <a:t>”, though “</a:t>
            </a:r>
            <a:r>
              <a:rPr lang="en-US" sz="1200" b="0" i="0" kern="1200" dirty="0" err="1" smtClean="0">
                <a:solidFill>
                  <a:schemeClr val="tx1"/>
                </a:solidFill>
                <a:effectLst/>
                <a:latin typeface="+mn-lt"/>
                <a:ea typeface="+mn-ea"/>
                <a:cs typeface="+mn-cs"/>
              </a:rPr>
              <a:t>sql</a:t>
            </a:r>
            <a:r>
              <a:rPr lang="en-US" sz="1200" b="0" i="0" kern="1200" dirty="0" smtClean="0">
                <a:solidFill>
                  <a:schemeClr val="tx1"/>
                </a:solidFill>
                <a:effectLst/>
                <a:latin typeface="+mn-lt"/>
                <a:ea typeface="+mn-ea"/>
                <a:cs typeface="+mn-cs"/>
              </a:rPr>
              <a:t>” is also available. </a:t>
            </a:r>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28</a:t>
            </a:fld>
            <a:endParaRPr lang="en-US"/>
          </a:p>
        </p:txBody>
      </p:sp>
    </p:spTree>
    <p:extLst>
      <p:ext uri="{BB962C8B-B14F-4D97-AF65-F5344CB8AC3E}">
        <p14:creationId xmlns:p14="http://schemas.microsoft.com/office/powerpoint/2010/main" val="1402681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36949" y="1728107"/>
            <a:ext cx="7027333" cy="1082229"/>
          </a:xfrm>
        </p:spPr>
        <p:txBody>
          <a:bodyPr anchor="ctr" anchorCtr="0">
            <a:noAutofit/>
          </a:bodyPr>
          <a:lstStyle>
            <a:lvl1pPr algn="l">
              <a:lnSpc>
                <a:spcPct val="100000"/>
              </a:lnSpc>
              <a:defRPr sz="3600" b="0" i="0" baseline="0">
                <a:solidFill>
                  <a:schemeClr val="tx1">
                    <a:lumMod val="75000"/>
                    <a:lumOff val="25000"/>
                  </a:schemeClr>
                </a:solidFill>
                <a:latin typeface="Newslab Light"/>
              </a:defRPr>
            </a:lvl1pPr>
          </a:lstStyle>
          <a:p>
            <a:r>
              <a:rPr lang="en-US" dirty="0" smtClean="0"/>
              <a:t>Title goes here. </a:t>
            </a:r>
            <a:br>
              <a:rPr lang="en-US" dirty="0" smtClean="0"/>
            </a:br>
            <a:r>
              <a:rPr lang="en-US" dirty="0" smtClean="0"/>
              <a:t>It can be one or two lines.</a:t>
            </a:r>
            <a:endParaRPr lang="en-US" dirty="0"/>
          </a:p>
        </p:txBody>
      </p:sp>
      <p:sp>
        <p:nvSpPr>
          <p:cNvPr id="3" name="Subtitle 2"/>
          <p:cNvSpPr>
            <a:spLocks noGrp="1"/>
          </p:cNvSpPr>
          <p:nvPr>
            <p:ph type="subTitle" idx="1" hasCustomPrompt="1"/>
          </p:nvPr>
        </p:nvSpPr>
        <p:spPr>
          <a:xfrm>
            <a:off x="1137099" y="2895008"/>
            <a:ext cx="6400800" cy="453863"/>
          </a:xfrm>
        </p:spPr>
        <p:txBody>
          <a:bodyPr lIns="91440" tIns="45720" rIns="91440" bIns="45720" anchor="b" anchorCtr="0">
            <a:noAutofit/>
          </a:bodyPr>
          <a:lstStyle>
            <a:lvl1pPr marL="0" indent="0" algn="l">
              <a:spcBef>
                <a:spcPts val="0"/>
              </a:spcBef>
              <a:buNone/>
              <a:defRPr sz="2000" baseline="0">
                <a:solidFill>
                  <a:schemeClr val="tx1">
                    <a:lumMod val="75000"/>
                    <a:lumOff val="25000"/>
                  </a:schemeClr>
                </a:solidFill>
                <a:latin typeface="Source Sans Pr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Author Goes Here</a:t>
            </a:r>
          </a:p>
        </p:txBody>
      </p:sp>
      <p:sp>
        <p:nvSpPr>
          <p:cNvPr id="6" name="Text Placeholder 5"/>
          <p:cNvSpPr>
            <a:spLocks noGrp="1"/>
          </p:cNvSpPr>
          <p:nvPr>
            <p:ph type="body" sz="quarter" idx="10" hasCustomPrompt="1"/>
          </p:nvPr>
        </p:nvSpPr>
        <p:spPr>
          <a:xfrm>
            <a:off x="1137099" y="3281888"/>
            <a:ext cx="6446838" cy="443446"/>
          </a:xfrm>
        </p:spPr>
        <p:txBody>
          <a:bodyPr>
            <a:normAutofit/>
          </a:bodyPr>
          <a:lstStyle>
            <a:lvl1pPr marL="0" indent="0">
              <a:buNone/>
              <a:defRPr sz="1600" baseline="0">
                <a:solidFill>
                  <a:schemeClr val="tx1">
                    <a:lumMod val="75000"/>
                    <a:lumOff val="25000"/>
                  </a:schemeClr>
                </a:solidFill>
              </a:defRPr>
            </a:lvl1pPr>
          </a:lstStyle>
          <a:p>
            <a:pPr lvl="0"/>
            <a:r>
              <a:rPr lang="en-US" dirty="0" smtClean="0"/>
              <a:t>Date Here, 2015</a:t>
            </a:r>
            <a:endParaRPr lang="en-US" dirty="0"/>
          </a:p>
        </p:txBody>
      </p:sp>
    </p:spTree>
    <p:extLst>
      <p:ext uri="{BB962C8B-B14F-4D97-AF65-F5344CB8AC3E}">
        <p14:creationId xmlns:p14="http://schemas.microsoft.com/office/powerpoint/2010/main" val="11652448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3"/>
          <p:cNvSpPr>
            <a:spLocks noGrp="1"/>
          </p:cNvSpPr>
          <p:nvPr>
            <p:ph type="sldNum" sz="quarter" idx="11"/>
          </p:nvPr>
        </p:nvSpPr>
        <p:spPr/>
        <p:txBody>
          <a:bodyPr/>
          <a:lstStyle/>
          <a:p>
            <a:fld id="{40D15546-3768-674C-81B9-C40A1A080E88}" type="slidenum">
              <a:rPr lang="en-US" smtClean="0"/>
              <a:pPr/>
              <a:t>‹#›</a:t>
            </a:fld>
            <a:endParaRPr lang="en-US" dirty="0"/>
          </a:p>
        </p:txBody>
      </p:sp>
      <p:pic>
        <p:nvPicPr>
          <p:cNvPr id="5" name="Picture 4" descr="01_FLASHLIGHT_explo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66" y="987568"/>
            <a:ext cx="1091595" cy="1091595"/>
          </a:xfrm>
          <a:prstGeom prst="rect">
            <a:avLst/>
          </a:prstGeom>
        </p:spPr>
      </p:pic>
      <p:pic>
        <p:nvPicPr>
          <p:cNvPr id="6" name="Picture 5" descr="02_CLOUDCLUSTER_managedclust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261" y="1005711"/>
            <a:ext cx="1073452" cy="1073452"/>
          </a:xfrm>
          <a:prstGeom prst="rect">
            <a:avLst/>
          </a:prstGeom>
        </p:spPr>
      </p:pic>
      <p:pic>
        <p:nvPicPr>
          <p:cNvPr id="7" name="Picture 6" descr="03_PIPELIN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486" y="1005712"/>
            <a:ext cx="1073452" cy="1073452"/>
          </a:xfrm>
          <a:prstGeom prst="rect">
            <a:avLst/>
          </a:prstGeom>
        </p:spPr>
      </p:pic>
      <p:pic>
        <p:nvPicPr>
          <p:cNvPr id="8" name="Picture 7" descr="04_THIRDPART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4605" y="1005712"/>
            <a:ext cx="1082885" cy="1082885"/>
          </a:xfrm>
          <a:prstGeom prst="rect">
            <a:avLst/>
          </a:prstGeom>
        </p:spPr>
      </p:pic>
      <p:pic>
        <p:nvPicPr>
          <p:cNvPr id="9" name="Picture 8" descr="05_UNIFIED_PLATFORM_knot.ep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8922" y="945745"/>
            <a:ext cx="1144512" cy="1144512"/>
          </a:xfrm>
          <a:prstGeom prst="rect">
            <a:avLst/>
          </a:prstGeom>
        </p:spPr>
      </p:pic>
      <p:pic>
        <p:nvPicPr>
          <p:cNvPr id="10" name="Picture 9" descr="06_COMMUNIT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9267" y="1064527"/>
            <a:ext cx="988786" cy="988786"/>
          </a:xfrm>
          <a:prstGeom prst="rect">
            <a:avLst/>
          </a:prstGeom>
        </p:spPr>
      </p:pic>
      <p:pic>
        <p:nvPicPr>
          <p:cNvPr id="11" name="Picture 10" descr="07_LIBRARIE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4246" y="1027751"/>
            <a:ext cx="1092746" cy="1092746"/>
          </a:xfrm>
          <a:prstGeom prst="rect">
            <a:avLst/>
          </a:prstGeom>
        </p:spPr>
      </p:pic>
      <p:pic>
        <p:nvPicPr>
          <p:cNvPr id="12" name="Picture 11" descr="08_LOGO_BU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6465" y="3423729"/>
            <a:ext cx="1073453" cy="1073453"/>
          </a:xfrm>
          <a:prstGeom prst="rect">
            <a:avLst/>
          </a:prstGeom>
        </p:spPr>
      </p:pic>
      <p:pic>
        <p:nvPicPr>
          <p:cNvPr id="13" name="Picture 12" descr="09_EXPLORE_LANGUAG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8002" y="2326082"/>
            <a:ext cx="1079862" cy="1079862"/>
          </a:xfrm>
          <a:prstGeom prst="rect">
            <a:avLst/>
          </a:prstGeom>
        </p:spPr>
      </p:pic>
      <p:pic>
        <p:nvPicPr>
          <p:cNvPr id="14" name="Picture 13" descr="10_COLLABORA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58763" y="2338178"/>
            <a:ext cx="988786" cy="988786"/>
          </a:xfrm>
          <a:prstGeom prst="rect">
            <a:avLst/>
          </a:prstGeom>
        </p:spPr>
      </p:pic>
      <p:pic>
        <p:nvPicPr>
          <p:cNvPr id="15" name="Picture 14" descr="11_CHART_visualiz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5819" y="2392610"/>
            <a:ext cx="988786" cy="988786"/>
          </a:xfrm>
          <a:prstGeom prst="rect">
            <a:avLst/>
          </a:prstGeom>
        </p:spPr>
      </p:pic>
      <p:pic>
        <p:nvPicPr>
          <p:cNvPr id="16" name="Picture 15" descr="12_DASHBOAR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44130" y="2380809"/>
            <a:ext cx="972155" cy="972155"/>
          </a:xfrm>
          <a:prstGeom prst="rect">
            <a:avLst/>
          </a:prstGeom>
        </p:spPr>
      </p:pic>
      <p:pic>
        <p:nvPicPr>
          <p:cNvPr id="17" name="Picture 16" descr="13_CLUSTER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4871" y="3552590"/>
            <a:ext cx="1103390" cy="1103390"/>
          </a:xfrm>
          <a:prstGeom prst="rect">
            <a:avLst/>
          </a:prstGeom>
        </p:spPr>
      </p:pic>
      <p:pic>
        <p:nvPicPr>
          <p:cNvPr id="18" name="Picture 17" descr="14_WAND_PowerSpar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54889" y="3555080"/>
            <a:ext cx="1047750" cy="1047750"/>
          </a:xfrm>
          <a:prstGeom prst="rect">
            <a:avLst/>
          </a:prstGeom>
        </p:spPr>
      </p:pic>
      <p:pic>
        <p:nvPicPr>
          <p:cNvPr id="19" name="Picture 18" descr="15_IMPORT_CLOUD.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82385" y="3552569"/>
            <a:ext cx="1035655" cy="1035655"/>
          </a:xfrm>
          <a:prstGeom prst="rect">
            <a:avLst/>
          </a:prstGeom>
        </p:spPr>
      </p:pic>
      <p:pic>
        <p:nvPicPr>
          <p:cNvPr id="20" name="Picture 19" descr="16_CALENDAR_schedule.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63913" y="2394358"/>
            <a:ext cx="973668" cy="973668"/>
          </a:xfrm>
          <a:prstGeom prst="rect">
            <a:avLst/>
          </a:prstGeom>
        </p:spPr>
      </p:pic>
      <p:pic>
        <p:nvPicPr>
          <p:cNvPr id="21" name="Picture 20" descr="17_CHECKLIST_monito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37711" y="2392610"/>
            <a:ext cx="1031119" cy="1031119"/>
          </a:xfrm>
          <a:prstGeom prst="rect">
            <a:avLst/>
          </a:prstGeom>
        </p:spPr>
      </p:pic>
      <p:sp>
        <p:nvSpPr>
          <p:cNvPr id="22" name="TextBox 21"/>
          <p:cNvSpPr txBox="1"/>
          <p:nvPr/>
        </p:nvSpPr>
        <p:spPr>
          <a:xfrm>
            <a:off x="1029441" y="1877569"/>
            <a:ext cx="723275"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Exploration</a:t>
            </a:r>
            <a:endParaRPr lang="en-US" sz="900" dirty="0">
              <a:solidFill>
                <a:schemeClr val="tx1">
                  <a:lumMod val="75000"/>
                  <a:lumOff val="25000"/>
                </a:schemeClr>
              </a:solidFill>
              <a:latin typeface="Source Sans Pro Light"/>
            </a:endParaRPr>
          </a:p>
        </p:txBody>
      </p:sp>
      <p:sp>
        <p:nvSpPr>
          <p:cNvPr id="23" name="TextBox 22"/>
          <p:cNvSpPr txBox="1"/>
          <p:nvPr/>
        </p:nvSpPr>
        <p:spPr>
          <a:xfrm>
            <a:off x="1958763" y="1877569"/>
            <a:ext cx="1043876"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Managed Clusters</a:t>
            </a:r>
            <a:endParaRPr lang="en-US" sz="900" dirty="0">
              <a:solidFill>
                <a:schemeClr val="tx1">
                  <a:lumMod val="75000"/>
                  <a:lumOff val="25000"/>
                </a:schemeClr>
              </a:solidFill>
              <a:latin typeface="Source Sans Pro Light"/>
            </a:endParaRPr>
          </a:p>
        </p:txBody>
      </p:sp>
      <p:sp>
        <p:nvSpPr>
          <p:cNvPr id="24" name="TextBox 23"/>
          <p:cNvSpPr txBox="1"/>
          <p:nvPr/>
        </p:nvSpPr>
        <p:spPr>
          <a:xfrm>
            <a:off x="3310941" y="1877569"/>
            <a:ext cx="646331"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Pipelines</a:t>
            </a:r>
            <a:endParaRPr lang="en-US" sz="900" dirty="0">
              <a:solidFill>
                <a:schemeClr val="tx1">
                  <a:lumMod val="75000"/>
                  <a:lumOff val="25000"/>
                </a:schemeClr>
              </a:solidFill>
              <a:latin typeface="Source Sans Pro Light"/>
            </a:endParaRPr>
          </a:p>
        </p:txBody>
      </p:sp>
      <p:sp>
        <p:nvSpPr>
          <p:cNvPr id="25" name="TextBox 24"/>
          <p:cNvSpPr txBox="1"/>
          <p:nvPr/>
        </p:nvSpPr>
        <p:spPr>
          <a:xfrm>
            <a:off x="4220925" y="1877569"/>
            <a:ext cx="851515"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3</a:t>
            </a:r>
            <a:r>
              <a:rPr lang="en-US" sz="900" baseline="30000" dirty="0" smtClean="0">
                <a:solidFill>
                  <a:schemeClr val="tx1">
                    <a:lumMod val="75000"/>
                    <a:lumOff val="25000"/>
                  </a:schemeClr>
                </a:solidFill>
                <a:latin typeface="Source Sans Pro Light"/>
              </a:rPr>
              <a:t>rd</a:t>
            </a:r>
            <a:r>
              <a:rPr lang="en-US" sz="900" baseline="0" dirty="0" smtClean="0">
                <a:solidFill>
                  <a:schemeClr val="tx1">
                    <a:lumMod val="75000"/>
                    <a:lumOff val="25000"/>
                  </a:schemeClr>
                </a:solidFill>
                <a:latin typeface="Source Sans Pro Light"/>
              </a:rPr>
              <a:t> Party Apps</a:t>
            </a:r>
            <a:endParaRPr lang="en-US" sz="900" dirty="0">
              <a:solidFill>
                <a:schemeClr val="tx1">
                  <a:lumMod val="75000"/>
                  <a:lumOff val="25000"/>
                </a:schemeClr>
              </a:solidFill>
              <a:latin typeface="Source Sans Pro Light"/>
            </a:endParaRPr>
          </a:p>
        </p:txBody>
      </p:sp>
      <p:sp>
        <p:nvSpPr>
          <p:cNvPr id="26" name="TextBox 25"/>
          <p:cNvSpPr txBox="1"/>
          <p:nvPr/>
        </p:nvSpPr>
        <p:spPr>
          <a:xfrm>
            <a:off x="6950258" y="1877569"/>
            <a:ext cx="748923"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Community</a:t>
            </a:r>
            <a:endParaRPr lang="en-US" sz="900" dirty="0">
              <a:solidFill>
                <a:schemeClr val="tx1">
                  <a:lumMod val="75000"/>
                  <a:lumOff val="25000"/>
                </a:schemeClr>
              </a:solidFill>
              <a:latin typeface="Source Sans Pro Light"/>
            </a:endParaRPr>
          </a:p>
        </p:txBody>
      </p:sp>
      <p:sp>
        <p:nvSpPr>
          <p:cNvPr id="27" name="TextBox 26"/>
          <p:cNvSpPr txBox="1"/>
          <p:nvPr/>
        </p:nvSpPr>
        <p:spPr>
          <a:xfrm>
            <a:off x="1097633" y="4357392"/>
            <a:ext cx="582211"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Clusters</a:t>
            </a:r>
            <a:endParaRPr lang="en-US" sz="900" dirty="0">
              <a:solidFill>
                <a:schemeClr val="tx1">
                  <a:lumMod val="75000"/>
                  <a:lumOff val="25000"/>
                </a:schemeClr>
              </a:solidFill>
              <a:latin typeface="Source Sans Pro Light"/>
            </a:endParaRPr>
          </a:p>
        </p:txBody>
      </p:sp>
      <p:sp>
        <p:nvSpPr>
          <p:cNvPr id="28" name="TextBox 27"/>
          <p:cNvSpPr txBox="1"/>
          <p:nvPr/>
        </p:nvSpPr>
        <p:spPr>
          <a:xfrm>
            <a:off x="6936620" y="3217053"/>
            <a:ext cx="941283"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Monito</a:t>
            </a:r>
            <a:r>
              <a:rPr lang="en-US" sz="900" baseline="0" dirty="0" smtClean="0">
                <a:solidFill>
                  <a:schemeClr val="tx1">
                    <a:lumMod val="75000"/>
                    <a:lumOff val="25000"/>
                  </a:schemeClr>
                </a:solidFill>
                <a:latin typeface="Source Sans Pro Light"/>
              </a:rPr>
              <a:t>r Results</a:t>
            </a:r>
            <a:endParaRPr lang="en-US" sz="900" dirty="0">
              <a:solidFill>
                <a:schemeClr val="tx1">
                  <a:lumMod val="75000"/>
                  <a:lumOff val="25000"/>
                </a:schemeClr>
              </a:solidFill>
              <a:latin typeface="Source Sans Pro Light"/>
            </a:endParaRPr>
          </a:p>
        </p:txBody>
      </p:sp>
      <p:sp>
        <p:nvSpPr>
          <p:cNvPr id="29" name="TextBox 28"/>
          <p:cNvSpPr txBox="1"/>
          <p:nvPr/>
        </p:nvSpPr>
        <p:spPr>
          <a:xfrm>
            <a:off x="5606465" y="3217053"/>
            <a:ext cx="1159292"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Schedule Workflows </a:t>
            </a:r>
            <a:endParaRPr lang="en-US" sz="900" dirty="0">
              <a:solidFill>
                <a:schemeClr val="tx1">
                  <a:lumMod val="75000"/>
                  <a:lumOff val="25000"/>
                </a:schemeClr>
              </a:solidFill>
              <a:latin typeface="Source Sans Pro Light"/>
            </a:endParaRPr>
          </a:p>
        </p:txBody>
      </p:sp>
      <p:sp>
        <p:nvSpPr>
          <p:cNvPr id="30" name="TextBox 29"/>
          <p:cNvSpPr txBox="1"/>
          <p:nvPr/>
        </p:nvSpPr>
        <p:spPr>
          <a:xfrm>
            <a:off x="3259645" y="4354881"/>
            <a:ext cx="748923"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Import Data</a:t>
            </a:r>
            <a:endParaRPr lang="en-US" sz="900" dirty="0">
              <a:solidFill>
                <a:schemeClr val="tx1">
                  <a:lumMod val="75000"/>
                  <a:lumOff val="25000"/>
                </a:schemeClr>
              </a:solidFill>
              <a:latin typeface="Source Sans Pro Light"/>
            </a:endParaRPr>
          </a:p>
        </p:txBody>
      </p:sp>
      <p:sp>
        <p:nvSpPr>
          <p:cNvPr id="31" name="TextBox 30"/>
          <p:cNvSpPr txBox="1"/>
          <p:nvPr/>
        </p:nvSpPr>
        <p:spPr>
          <a:xfrm>
            <a:off x="2013479" y="4357392"/>
            <a:ext cx="902811"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Power of Spark</a:t>
            </a:r>
            <a:endParaRPr lang="en-US" sz="900" dirty="0">
              <a:solidFill>
                <a:schemeClr val="tx1">
                  <a:lumMod val="75000"/>
                  <a:lumOff val="25000"/>
                </a:schemeClr>
              </a:solidFill>
              <a:latin typeface="Source Sans Pro Light"/>
            </a:endParaRPr>
          </a:p>
        </p:txBody>
      </p:sp>
      <p:sp>
        <p:nvSpPr>
          <p:cNvPr id="32" name="TextBox 31"/>
          <p:cNvSpPr txBox="1"/>
          <p:nvPr/>
        </p:nvSpPr>
        <p:spPr>
          <a:xfrm>
            <a:off x="2057923" y="3205017"/>
            <a:ext cx="736099"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Collaborate</a:t>
            </a:r>
            <a:endParaRPr lang="en-US" sz="900" dirty="0">
              <a:solidFill>
                <a:schemeClr val="tx1">
                  <a:lumMod val="75000"/>
                  <a:lumOff val="25000"/>
                </a:schemeClr>
              </a:solidFill>
              <a:latin typeface="Source Sans Pro Light"/>
            </a:endParaRPr>
          </a:p>
        </p:txBody>
      </p:sp>
      <p:sp>
        <p:nvSpPr>
          <p:cNvPr id="33" name="TextBox 32"/>
          <p:cNvSpPr txBox="1"/>
          <p:nvPr/>
        </p:nvSpPr>
        <p:spPr>
          <a:xfrm>
            <a:off x="4363357" y="3205017"/>
            <a:ext cx="543739"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Publish</a:t>
            </a:r>
            <a:endParaRPr lang="en-US" sz="900" dirty="0">
              <a:solidFill>
                <a:schemeClr val="tx1">
                  <a:lumMod val="75000"/>
                  <a:lumOff val="25000"/>
                </a:schemeClr>
              </a:solidFill>
              <a:latin typeface="Source Sans Pro Light"/>
            </a:endParaRPr>
          </a:p>
        </p:txBody>
      </p:sp>
      <p:sp>
        <p:nvSpPr>
          <p:cNvPr id="34" name="TextBox 33"/>
          <p:cNvSpPr txBox="1"/>
          <p:nvPr/>
        </p:nvSpPr>
        <p:spPr>
          <a:xfrm>
            <a:off x="3336589" y="3205017"/>
            <a:ext cx="595035"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Visualize</a:t>
            </a:r>
            <a:endParaRPr lang="en-US" sz="900" dirty="0">
              <a:solidFill>
                <a:schemeClr val="tx1">
                  <a:lumMod val="75000"/>
                  <a:lumOff val="25000"/>
                </a:schemeClr>
              </a:solidFill>
              <a:latin typeface="Source Sans Pro Light"/>
            </a:endParaRPr>
          </a:p>
        </p:txBody>
      </p:sp>
      <p:sp>
        <p:nvSpPr>
          <p:cNvPr id="35" name="TextBox 34"/>
          <p:cNvSpPr txBox="1"/>
          <p:nvPr/>
        </p:nvSpPr>
        <p:spPr>
          <a:xfrm>
            <a:off x="1019724" y="3205017"/>
            <a:ext cx="646331"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Language</a:t>
            </a:r>
            <a:endParaRPr lang="en-US" sz="900" dirty="0">
              <a:solidFill>
                <a:schemeClr val="tx1">
                  <a:lumMod val="75000"/>
                  <a:lumOff val="25000"/>
                </a:schemeClr>
              </a:solidFill>
              <a:latin typeface="Source Sans Pro Light"/>
            </a:endParaRPr>
          </a:p>
        </p:txBody>
      </p:sp>
      <p:sp>
        <p:nvSpPr>
          <p:cNvPr id="36" name="TextBox 35"/>
          <p:cNvSpPr txBox="1"/>
          <p:nvPr/>
        </p:nvSpPr>
        <p:spPr>
          <a:xfrm>
            <a:off x="8203684" y="1877569"/>
            <a:ext cx="620683"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Libraries</a:t>
            </a:r>
            <a:endParaRPr lang="en-US" sz="900" dirty="0">
              <a:solidFill>
                <a:schemeClr val="tx1">
                  <a:lumMod val="75000"/>
                  <a:lumOff val="25000"/>
                </a:schemeClr>
              </a:solidFill>
              <a:latin typeface="Source Sans Pro Light"/>
            </a:endParaRPr>
          </a:p>
        </p:txBody>
      </p:sp>
      <p:sp>
        <p:nvSpPr>
          <p:cNvPr id="37" name="TextBox 36"/>
          <p:cNvSpPr txBox="1"/>
          <p:nvPr/>
        </p:nvSpPr>
        <p:spPr>
          <a:xfrm>
            <a:off x="5701425" y="1877569"/>
            <a:ext cx="954107"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Unified Platform</a:t>
            </a:r>
            <a:endParaRPr lang="en-US" sz="900" dirty="0">
              <a:solidFill>
                <a:schemeClr val="tx1">
                  <a:lumMod val="75000"/>
                  <a:lumOff val="25000"/>
                </a:schemeClr>
              </a:solidFill>
              <a:latin typeface="Source Sans Pro Light"/>
            </a:endParaRPr>
          </a:p>
        </p:txBody>
      </p:sp>
      <p:sp>
        <p:nvSpPr>
          <p:cNvPr id="38" name="TextBox 37"/>
          <p:cNvSpPr txBox="1"/>
          <p:nvPr/>
        </p:nvSpPr>
        <p:spPr>
          <a:xfrm>
            <a:off x="5875088" y="4302580"/>
            <a:ext cx="646331" cy="230832"/>
          </a:xfrm>
          <a:prstGeom prst="rect">
            <a:avLst/>
          </a:prstGeom>
          <a:noFill/>
        </p:spPr>
        <p:txBody>
          <a:bodyPr wrap="none" rtlCol="0">
            <a:spAutoFit/>
          </a:bodyPr>
          <a:lstStyle/>
          <a:p>
            <a:r>
              <a:rPr lang="en-US" sz="900" dirty="0" smtClean="0">
                <a:solidFill>
                  <a:schemeClr val="tx1">
                    <a:lumMod val="75000"/>
                    <a:lumOff val="25000"/>
                  </a:schemeClr>
                </a:solidFill>
                <a:latin typeface="Source Sans Pro Light"/>
              </a:rPr>
              <a:t>Logo Bug</a:t>
            </a:r>
            <a:endParaRPr lang="en-US" sz="900" dirty="0">
              <a:solidFill>
                <a:schemeClr val="tx1">
                  <a:lumMod val="75000"/>
                  <a:lumOff val="25000"/>
                </a:schemeClr>
              </a:solidFill>
              <a:latin typeface="Source Sans Pro Light"/>
            </a:endParaRPr>
          </a:p>
        </p:txBody>
      </p:sp>
    </p:spTree>
    <p:extLst>
      <p:ext uri="{BB962C8B-B14F-4D97-AF65-F5344CB8AC3E}">
        <p14:creationId xmlns:p14="http://schemas.microsoft.com/office/powerpoint/2010/main" val="3123089891"/>
      </p:ext>
    </p:extLst>
  </p:cSld>
  <p:clrMapOvr>
    <a:masterClrMapping/>
  </p:clrMapOvr>
  <p:timing>
    <p:tnLst>
      <p:par>
        <p:cTn id="1" dur="indefinite" restart="never" nodeType="tmRoot"/>
      </p:par>
    </p:tn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losing Fram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209525" y="1927679"/>
            <a:ext cx="7027333" cy="1082229"/>
          </a:xfrm>
        </p:spPr>
        <p:txBody>
          <a:bodyPr anchor="ctr" anchorCtr="0"/>
          <a:lstStyle>
            <a:lvl1pPr algn="l">
              <a:defRPr b="0" i="0" baseline="0">
                <a:solidFill>
                  <a:schemeClr val="tx1">
                    <a:lumMod val="75000"/>
                    <a:lumOff val="25000"/>
                  </a:schemeClr>
                </a:solidFill>
                <a:latin typeface="Newslab Light"/>
              </a:defRPr>
            </a:lvl1pPr>
          </a:lstStyle>
          <a:p>
            <a:r>
              <a:rPr lang="en-US" dirty="0" smtClean="0"/>
              <a:t>Thank you.</a:t>
            </a:r>
            <a:br>
              <a:rPr lang="en-US" dirty="0" smtClean="0"/>
            </a:br>
            <a:r>
              <a:rPr lang="en-US" dirty="0" smtClean="0"/>
              <a:t>Or other parting words go here.</a:t>
            </a:r>
            <a:endParaRPr lang="en-US" dirty="0"/>
          </a:p>
        </p:txBody>
      </p:sp>
    </p:spTree>
    <p:extLst>
      <p:ext uri="{BB962C8B-B14F-4D97-AF65-F5344CB8AC3E}">
        <p14:creationId xmlns:p14="http://schemas.microsoft.com/office/powerpoint/2010/main" val="21841358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p:cNvSpPr>
            <a:spLocks noGrp="1"/>
          </p:cNvSpPr>
          <p:nvPr>
            <p:ph type="sldNum" sz="quarter" idx="4"/>
          </p:nvPr>
        </p:nvSpPr>
        <p:spPr>
          <a:xfrm>
            <a:off x="8460619" y="4785636"/>
            <a:ext cx="558806" cy="273844"/>
          </a:xfrm>
          <a:prstGeom prst="rect">
            <a:avLst/>
          </a:prstGeom>
        </p:spPr>
        <p:txBody>
          <a:bodyPr vert="horz" lIns="91440" tIns="45720" rIns="91440" bIns="45720" rtlCol="0" anchor="ctr"/>
          <a:lstStyle>
            <a:lvl1pPr algn="r">
              <a:defRPr sz="900">
                <a:solidFill>
                  <a:schemeClr val="bg1">
                    <a:lumMod val="75000"/>
                  </a:schemeClr>
                </a:solidFill>
                <a:latin typeface="Source Sans Pro Light"/>
              </a:defRPr>
            </a:lvl1pPr>
          </a:lstStyle>
          <a:p>
            <a:fld id="{40D15546-3768-674C-81B9-C40A1A080E88}" type="slidenum">
              <a:rPr lang="en-US" smtClean="0"/>
              <a:pPr/>
              <a:t>‹#›</a:t>
            </a:fld>
            <a:endParaRPr lang="en-US" dirty="0"/>
          </a:p>
        </p:txBody>
      </p:sp>
    </p:spTree>
    <p:extLst>
      <p:ext uri="{BB962C8B-B14F-4D97-AF65-F5344CB8AC3E}">
        <p14:creationId xmlns:p14="http://schemas.microsoft.com/office/powerpoint/2010/main" val="37319370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Question or Section Black">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1">
                    <a:lumMod val="65000"/>
                  </a:schemeClr>
                </a:solidFill>
              </a:defRPr>
            </a:lvl1pPr>
          </a:lstStyle>
          <a:p>
            <a:fld id="{40D15546-3768-674C-81B9-C40A1A080E88}" type="slidenum">
              <a:rPr lang="en-US" smtClean="0"/>
              <a:pPr/>
              <a:t>‹#›</a:t>
            </a:fld>
            <a:endParaRPr lang="en-US" dirty="0"/>
          </a:p>
        </p:txBody>
      </p:sp>
      <p:sp>
        <p:nvSpPr>
          <p:cNvPr id="6" name="Title 1"/>
          <p:cNvSpPr>
            <a:spLocks noGrp="1"/>
          </p:cNvSpPr>
          <p:nvPr>
            <p:ph type="title" hasCustomPrompt="1"/>
          </p:nvPr>
        </p:nvSpPr>
        <p:spPr>
          <a:xfrm>
            <a:off x="1209523" y="1029665"/>
            <a:ext cx="6930571" cy="2440157"/>
          </a:xfrm>
        </p:spPr>
        <p:txBody>
          <a:bodyPr anchor="ctr" anchorCtr="0"/>
          <a:lstStyle>
            <a:lvl1pPr algn="l">
              <a:defRPr b="0" i="0" baseline="0">
                <a:solidFill>
                  <a:schemeClr val="tx1">
                    <a:lumMod val="75000"/>
                    <a:lumOff val="25000"/>
                  </a:schemeClr>
                </a:solidFill>
                <a:latin typeface="Newslab Light"/>
              </a:defRPr>
            </a:lvl1pPr>
          </a:lstStyle>
          <a:p>
            <a:r>
              <a:rPr lang="en-US" dirty="0" smtClean="0"/>
              <a:t>Here is a big question. </a:t>
            </a:r>
            <a:br>
              <a:rPr lang="en-US" dirty="0" smtClean="0"/>
            </a:br>
            <a:r>
              <a:rPr lang="en-US" dirty="0" smtClean="0"/>
              <a:t>Or a section opener.</a:t>
            </a:r>
            <a:endParaRPr lang="en-US" dirty="0"/>
          </a:p>
        </p:txBody>
      </p:sp>
      <p:sp>
        <p:nvSpPr>
          <p:cNvPr id="7" name="Text Placeholder 2"/>
          <p:cNvSpPr>
            <a:spLocks noGrp="1"/>
          </p:cNvSpPr>
          <p:nvPr>
            <p:ph idx="1" hasCustomPrompt="1"/>
          </p:nvPr>
        </p:nvSpPr>
        <p:spPr>
          <a:xfrm>
            <a:off x="1209525" y="2866267"/>
            <a:ext cx="6851951" cy="1380671"/>
          </a:xfrm>
          <a:prstGeom prst="rect">
            <a:avLst/>
          </a:prstGeom>
        </p:spPr>
        <p:txBody>
          <a:bodyPr vert="horz" lIns="91440" tIns="45720" rIns="91440" bIns="45720" rtlCol="0">
            <a:normAutofit/>
          </a:bodyPr>
          <a:lstStyle>
            <a:lvl1pPr marL="0" indent="0" algn="l">
              <a:buNone/>
              <a:defRPr sz="2400" b="0" i="1" baseline="0">
                <a:solidFill>
                  <a:schemeClr val="tx1">
                    <a:lumMod val="75000"/>
                    <a:lumOff val="25000"/>
                  </a:schemeClr>
                </a:solidFill>
              </a:defRPr>
            </a:lvl1pPr>
          </a:lstStyle>
          <a:p>
            <a:pPr lvl="0"/>
            <a:r>
              <a:rPr lang="en-US" dirty="0" smtClean="0"/>
              <a:t>A second bit of copy can go here if needed. </a:t>
            </a:r>
            <a:endParaRPr lang="en-US" dirty="0"/>
          </a:p>
        </p:txBody>
      </p:sp>
    </p:spTree>
    <p:extLst>
      <p:ext uri="{BB962C8B-B14F-4D97-AF65-F5344CB8AC3E}">
        <p14:creationId xmlns:p14="http://schemas.microsoft.com/office/powerpoint/2010/main" val="37153066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0D15546-3768-674C-81B9-C40A1A080E88}" type="slidenum">
              <a:rPr lang="en-US" smtClean="0"/>
              <a:t>‹#›</a:t>
            </a:fld>
            <a:endParaRPr lang="en-US"/>
          </a:p>
        </p:txBody>
      </p:sp>
      <p:sp>
        <p:nvSpPr>
          <p:cNvPr id="8" name="Title 1"/>
          <p:cNvSpPr>
            <a:spLocks noGrp="1"/>
          </p:cNvSpPr>
          <p:nvPr>
            <p:ph type="title"/>
          </p:nvPr>
        </p:nvSpPr>
        <p:spPr>
          <a:xfrm>
            <a:off x="1016000" y="205979"/>
            <a:ext cx="7172477" cy="857250"/>
          </a:xfrm>
        </p:spPr>
        <p:txBody>
          <a:bodyPr/>
          <a:lstStyle/>
          <a:p>
            <a:r>
              <a:rPr lang="en-US" smtClean="0"/>
              <a:t>Click to edit Master title style</a:t>
            </a:r>
            <a:endParaRPr lang="en-US" dirty="0"/>
          </a:p>
        </p:txBody>
      </p:sp>
      <p:sp>
        <p:nvSpPr>
          <p:cNvPr id="11" name="Content Placeholder 2"/>
          <p:cNvSpPr>
            <a:spLocks noGrp="1"/>
          </p:cNvSpPr>
          <p:nvPr>
            <p:ph sz="half" idx="1"/>
          </p:nvPr>
        </p:nvSpPr>
        <p:spPr>
          <a:xfrm>
            <a:off x="1016000" y="1149048"/>
            <a:ext cx="3556000" cy="3445575"/>
          </a:xfrm>
        </p:spPr>
        <p:txBody>
          <a:bodyPr>
            <a:normAutofit/>
          </a:bodyPr>
          <a:lstStyle>
            <a:lvl1pPr>
              <a:defRPr sz="2400"/>
            </a:lvl1pPr>
            <a:lvl2pPr>
              <a:defRPr sz="2000"/>
            </a:lvl2pPr>
            <a:lvl3pPr marL="1028700" indent="-115888">
              <a:tabLst/>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p:cNvSpPr>
            <a:spLocks noGrp="1"/>
          </p:cNvSpPr>
          <p:nvPr>
            <p:ph sz="half" idx="2"/>
          </p:nvPr>
        </p:nvSpPr>
        <p:spPr>
          <a:xfrm>
            <a:off x="4648200" y="1149048"/>
            <a:ext cx="3540277" cy="3445575"/>
          </a:xfrm>
        </p:spPr>
        <p:txBody>
          <a:bodyPr>
            <a:normAutofit/>
          </a:bodyPr>
          <a:lstStyle>
            <a:lvl1pPr>
              <a:defRPr sz="2400"/>
            </a:lvl1pPr>
            <a:lvl2pPr>
              <a:defRPr sz="2000"/>
            </a:lvl2pPr>
            <a:lvl3pPr marL="1028700" indent="-115888">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80348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40D15546-3768-674C-81B9-C40A1A080E88}" type="slidenum">
              <a:rPr lang="en-US" smtClean="0"/>
              <a:t>‹#›</a:t>
            </a:fld>
            <a:endParaRPr lang="en-US"/>
          </a:p>
        </p:txBody>
      </p:sp>
      <p:sp>
        <p:nvSpPr>
          <p:cNvPr id="10" name="Title 1"/>
          <p:cNvSpPr>
            <a:spLocks noGrp="1"/>
          </p:cNvSpPr>
          <p:nvPr>
            <p:ph type="title"/>
          </p:nvPr>
        </p:nvSpPr>
        <p:spPr>
          <a:xfrm>
            <a:off x="1016000" y="205979"/>
            <a:ext cx="7172477" cy="857250"/>
          </a:xfrm>
        </p:spPr>
        <p:txBody>
          <a:bodyPr/>
          <a:lstStyle>
            <a:lvl1pPr>
              <a:defRPr/>
            </a:lvl1pPr>
          </a:lstStyle>
          <a:p>
            <a:r>
              <a:rPr lang="en-US" smtClean="0"/>
              <a:t>Click to edit Master title style</a:t>
            </a:r>
            <a:endParaRPr lang="en-US" dirty="0"/>
          </a:p>
        </p:txBody>
      </p:sp>
      <p:sp>
        <p:nvSpPr>
          <p:cNvPr id="11" name="Text Placeholder 2"/>
          <p:cNvSpPr>
            <a:spLocks noGrp="1"/>
          </p:cNvSpPr>
          <p:nvPr>
            <p:ph type="body" idx="1"/>
          </p:nvPr>
        </p:nvSpPr>
        <p:spPr>
          <a:xfrm>
            <a:off x="1016000" y="1151335"/>
            <a:ext cx="3562048" cy="479822"/>
          </a:xfrm>
        </p:spPr>
        <p:txBody>
          <a:bodyPr anchor="b">
            <a:noAutofit/>
          </a:bodyPr>
          <a:lstStyle>
            <a:lvl1pPr marL="0" indent="0">
              <a:buNone/>
              <a:defRPr sz="2400" b="0" i="0">
                <a:latin typeface="Source Sans Pro Light"/>
                <a:cs typeface="Source Sans Pro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2"/>
          </p:nvPr>
        </p:nvSpPr>
        <p:spPr>
          <a:xfrm>
            <a:off x="1016000" y="1709780"/>
            <a:ext cx="3562048" cy="2963466"/>
          </a:xfrm>
        </p:spPr>
        <p:txBody>
          <a:bodyPr>
            <a:normAutofit/>
          </a:bodyPr>
          <a:lstStyle>
            <a:lvl1pPr>
              <a:defRPr sz="2000"/>
            </a:lvl1pPr>
            <a:lvl2pPr>
              <a:defRPr sz="1800"/>
            </a:lvl2pPr>
            <a:lvl3pPr marL="1028700" indent="-114300">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4"/>
          <p:cNvSpPr>
            <a:spLocks noGrp="1"/>
          </p:cNvSpPr>
          <p:nvPr>
            <p:ph type="body" sz="quarter" idx="3"/>
          </p:nvPr>
        </p:nvSpPr>
        <p:spPr>
          <a:xfrm>
            <a:off x="4645026" y="1151335"/>
            <a:ext cx="3543451" cy="479822"/>
          </a:xfrm>
        </p:spPr>
        <p:txBody>
          <a:bodyPr anchor="b">
            <a:noAutofit/>
          </a:bodyPr>
          <a:lstStyle>
            <a:lvl1pPr marL="0" indent="0">
              <a:buNone/>
              <a:defRPr sz="2400" b="0" i="0">
                <a:latin typeface="Source Sans Pro Light"/>
                <a:cs typeface="Source Sans Pro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4" name="Content Placeholder 5"/>
          <p:cNvSpPr>
            <a:spLocks noGrp="1"/>
          </p:cNvSpPr>
          <p:nvPr>
            <p:ph sz="quarter" idx="4"/>
          </p:nvPr>
        </p:nvSpPr>
        <p:spPr>
          <a:xfrm>
            <a:off x="4645026" y="1709780"/>
            <a:ext cx="3543451" cy="2963466"/>
          </a:xfrm>
        </p:spPr>
        <p:txBody>
          <a:bodyPr>
            <a:normAutofit/>
          </a:bodyPr>
          <a:lstStyle>
            <a:lvl1pPr>
              <a:defRPr sz="2000"/>
            </a:lvl1pPr>
            <a:lvl2pPr>
              <a:defRPr sz="1800"/>
            </a:lvl2pPr>
            <a:lvl3pPr marL="1028700" indent="-114300">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991293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40D15546-3768-674C-81B9-C40A1A080E88}" type="slidenum">
              <a:rPr lang="en-US" smtClean="0"/>
              <a:t>‹#›</a:t>
            </a:fld>
            <a:endParaRPr lang="en-US"/>
          </a:p>
        </p:txBody>
      </p:sp>
    </p:spTree>
    <p:extLst>
      <p:ext uri="{BB962C8B-B14F-4D97-AF65-F5344CB8AC3E}">
        <p14:creationId xmlns:p14="http://schemas.microsoft.com/office/powerpoint/2010/main" val="6276891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t" anchorCtr="0">
            <a:noAutofit/>
          </a:bodyPr>
          <a:lstStyle>
            <a:lvl1pPr algn="l">
              <a:defRPr sz="2400" b="0" i="0"/>
            </a:lvl1pPr>
          </a:lstStyle>
          <a:p>
            <a:r>
              <a:rPr lang="en-US" smtClean="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40D15546-3768-674C-81B9-C40A1A080E88}" type="slidenum">
              <a:rPr lang="en-US" smtClean="0"/>
              <a:t>‹#›</a:t>
            </a:fld>
            <a:endParaRPr lang="en-US"/>
          </a:p>
        </p:txBody>
      </p:sp>
    </p:spTree>
    <p:extLst>
      <p:ext uri="{BB962C8B-B14F-4D97-AF65-F5344CB8AC3E}">
        <p14:creationId xmlns:p14="http://schemas.microsoft.com/office/powerpoint/2010/main" val="17550742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40D15546-3768-674C-81B9-C40A1A080E88}" type="slidenum">
              <a:rPr lang="en-US" smtClean="0"/>
              <a:t>‹#›</a:t>
            </a:fld>
            <a:endParaRPr lang="en-US"/>
          </a:p>
        </p:txBody>
      </p:sp>
    </p:spTree>
    <p:extLst>
      <p:ext uri="{BB962C8B-B14F-4D97-AF65-F5344CB8AC3E}">
        <p14:creationId xmlns:p14="http://schemas.microsoft.com/office/powerpoint/2010/main" val="4531037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D15546-3768-674C-81B9-C40A1A080E88}" type="slidenum">
              <a:rPr lang="en-US" smtClean="0"/>
              <a:t>‹#›</a:t>
            </a:fld>
            <a:endParaRPr lang="en-US"/>
          </a:p>
        </p:txBody>
      </p:sp>
    </p:spTree>
    <p:extLst>
      <p:ext uri="{BB962C8B-B14F-4D97-AF65-F5344CB8AC3E}">
        <p14:creationId xmlns:p14="http://schemas.microsoft.com/office/powerpoint/2010/main" val="12954945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6000" y="205979"/>
            <a:ext cx="7172477"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16001" y="1200151"/>
            <a:ext cx="7172476"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460619" y="4785636"/>
            <a:ext cx="558806" cy="273844"/>
          </a:xfrm>
          <a:prstGeom prst="rect">
            <a:avLst/>
          </a:prstGeom>
        </p:spPr>
        <p:txBody>
          <a:bodyPr vert="horz" lIns="91440" tIns="45720" rIns="91440" bIns="45720" rtlCol="0" anchor="ctr"/>
          <a:lstStyle>
            <a:lvl1pPr algn="r">
              <a:defRPr sz="900">
                <a:solidFill>
                  <a:schemeClr val="bg1">
                    <a:lumMod val="65000"/>
                  </a:schemeClr>
                </a:solidFill>
                <a:latin typeface="Source Sans Pro Light"/>
              </a:defRPr>
            </a:lvl1pPr>
          </a:lstStyle>
          <a:p>
            <a:fld id="{40D15546-3768-674C-81B9-C40A1A080E88}" type="slidenum">
              <a:rPr lang="en-US" smtClean="0"/>
              <a:pPr/>
              <a:t>‹#›</a:t>
            </a:fld>
            <a:endParaRPr lang="en-US" dirty="0"/>
          </a:p>
        </p:txBody>
      </p:sp>
    </p:spTree>
    <p:extLst>
      <p:ext uri="{BB962C8B-B14F-4D97-AF65-F5344CB8AC3E}">
        <p14:creationId xmlns:p14="http://schemas.microsoft.com/office/powerpoint/2010/main" val="277408631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iming>
    <p:tnLst>
      <p:par>
        <p:cTn id="1" dur="indefinite" restart="never" nodeType="tmRoot"/>
      </p:par>
    </p:tnLst>
  </p:timing>
  <p:hf hdr="0" dt="0"/>
  <p:txStyles>
    <p:title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p:titleStyle>
    <p:bodyStyle>
      <a:lvl1pPr marL="0" indent="0" algn="l" defTabSz="457200" rtl="0" eaLnBrk="1" latinLnBrk="0" hangingPunct="1">
        <a:spcBef>
          <a:spcPct val="20000"/>
        </a:spcBef>
        <a:buSzPct val="90000"/>
        <a:buFontTx/>
        <a:buNone/>
        <a:tabLst/>
        <a:defRPr sz="2400" kern="1200">
          <a:solidFill>
            <a:schemeClr val="tx1">
              <a:lumMod val="75000"/>
              <a:lumOff val="25000"/>
            </a:schemeClr>
          </a:solidFill>
          <a:latin typeface="Source Sans Pro Light"/>
          <a:ea typeface="+mn-ea"/>
          <a:cs typeface="+mn-cs"/>
        </a:defRPr>
      </a:lvl1pPr>
      <a:lvl2pPr marL="682625" indent="-225425" algn="l" defTabSz="457200" rtl="0" eaLnBrk="1" latinLnBrk="0" hangingPunct="1">
        <a:spcBef>
          <a:spcPct val="20000"/>
        </a:spcBef>
        <a:buFont typeface="Arial"/>
        <a:buChar char="–"/>
        <a:defRPr sz="2000" kern="1200">
          <a:solidFill>
            <a:schemeClr val="tx1">
              <a:lumMod val="75000"/>
              <a:lumOff val="25000"/>
            </a:schemeClr>
          </a:solidFill>
          <a:latin typeface="Source Sans Pro Light"/>
          <a:ea typeface="+mn-ea"/>
          <a:cs typeface="+mn-cs"/>
        </a:defRPr>
      </a:lvl2pPr>
      <a:lvl3pPr marL="1028700" indent="-114300" algn="l" defTabSz="457200" rtl="0" eaLnBrk="1" latinLnBrk="0" hangingPunct="1">
        <a:spcBef>
          <a:spcPct val="20000"/>
        </a:spcBef>
        <a:buSzPct val="80000"/>
        <a:buFont typeface="Arial"/>
        <a:buChar char="•"/>
        <a:defRPr sz="1800" kern="1200">
          <a:solidFill>
            <a:schemeClr val="tx1">
              <a:lumMod val="75000"/>
              <a:lumOff val="25000"/>
            </a:schemeClr>
          </a:solidFill>
          <a:latin typeface="Source Sans Pro Light"/>
          <a:ea typeface="+mn-ea"/>
          <a:cs typeface="+mn-cs"/>
        </a:defRPr>
      </a:lvl3pPr>
      <a:lvl4pPr marL="1541463" indent="-169863" algn="l" defTabSz="457200" rtl="0" eaLnBrk="1" latinLnBrk="0" hangingPunct="1">
        <a:spcBef>
          <a:spcPct val="20000"/>
        </a:spcBef>
        <a:buFont typeface="Arial"/>
        <a:buChar char="–"/>
        <a:defRPr sz="1800" kern="1200">
          <a:solidFill>
            <a:schemeClr val="tx1">
              <a:lumMod val="75000"/>
              <a:lumOff val="25000"/>
            </a:schemeClr>
          </a:solidFill>
          <a:latin typeface="Source Sans Pro Light"/>
          <a:ea typeface="+mn-ea"/>
          <a:cs typeface="+mn-cs"/>
        </a:defRPr>
      </a:lvl4pPr>
      <a:lvl5pPr marL="2001838" indent="-173038" algn="l" defTabSz="457200" rtl="0" eaLnBrk="1" latinLnBrk="0" hangingPunct="1">
        <a:spcBef>
          <a:spcPct val="20000"/>
        </a:spcBef>
        <a:buFont typeface="Arial"/>
        <a:buChar char="»"/>
        <a:defRPr sz="1800" kern="1200">
          <a:solidFill>
            <a:schemeClr val="tx1">
              <a:lumMod val="75000"/>
              <a:lumOff val="25000"/>
            </a:schemeClr>
          </a:solidFill>
          <a:latin typeface="Source Sans Pr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1.gif"/><Relationship Id="rId5" Type="http://schemas.openxmlformats.org/officeDocument/2006/relationships/image" Target="../media/image30.jp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hyperlink" Target="https://spark.apache.org/docs/latest/api/scala/index.html#org.apache.spark.sql.DataFrame" TargetMode="External"/><Relationship Id="rId2" Type="http://schemas.openxmlformats.org/officeDocument/2006/relationships/hyperlink" Target="https://spark.apache.org/docs/latest/api/python/pyspark.sql.html#pyspark.sql.DataFrame" TargetMode="External"/><Relationship Id="rId1" Type="http://schemas.openxmlformats.org/officeDocument/2006/relationships/slideLayout" Target="../slideLayouts/slideLayout2.xml"/><Relationship Id="rId5" Type="http://schemas.openxmlformats.org/officeDocument/2006/relationships/hyperlink" Target="https://spark.apache.org/docs/latest/api/R/index.html" TargetMode="External"/><Relationship Id="rId4" Type="http://schemas.openxmlformats.org/officeDocument/2006/relationships/hyperlink" Target="https://spark.apache.org/docs/latest/api/java/index.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 Id="rId5" Type="http://schemas.openxmlformats.org/officeDocument/2006/relationships/image" Target="../media/image79.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3.jp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s://spark.apache.org/docs/latest/api/scala/index.html#org.apache.spark.sql.DataFram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issues.apache.org/jira/browse/SPARK-3247"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35.png"/><Relationship Id="rId18" Type="http://schemas.openxmlformats.org/officeDocument/2006/relationships/hyperlink" Target="http://spark-packages.org/" TargetMode="External"/><Relationship Id="rId3" Type="http://schemas.openxmlformats.org/officeDocument/2006/relationships/image" Target="../media/image94.png"/><Relationship Id="rId7" Type="http://schemas.openxmlformats.org/officeDocument/2006/relationships/image" Target="../media/image38.png"/><Relationship Id="rId12" Type="http://schemas.openxmlformats.org/officeDocument/2006/relationships/image" Target="../media/image101.png"/><Relationship Id="rId17" Type="http://schemas.openxmlformats.org/officeDocument/2006/relationships/image" Target="../media/image103.png"/><Relationship Id="rId2" Type="http://schemas.openxmlformats.org/officeDocument/2006/relationships/image" Target="../media/image93.png"/><Relationship Id="rId16" Type="http://schemas.openxmlformats.org/officeDocument/2006/relationships/image" Target="../media/image102.png"/><Relationship Id="rId1" Type="http://schemas.openxmlformats.org/officeDocument/2006/relationships/slideLayout" Target="../slideLayouts/slideLayout9.xml"/><Relationship Id="rId6" Type="http://schemas.openxmlformats.org/officeDocument/2006/relationships/image" Target="../media/image97.png"/><Relationship Id="rId11" Type="http://schemas.openxmlformats.org/officeDocument/2006/relationships/image" Target="../media/image33.png"/><Relationship Id="rId5" Type="http://schemas.openxmlformats.org/officeDocument/2006/relationships/image" Target="../media/image96.png"/><Relationship Id="rId15" Type="http://schemas.openxmlformats.org/officeDocument/2006/relationships/image" Target="../media/image32.png"/><Relationship Id="rId10" Type="http://schemas.openxmlformats.org/officeDocument/2006/relationships/image" Target="../media/image100.png"/><Relationship Id="rId4" Type="http://schemas.openxmlformats.org/officeDocument/2006/relationships/image" Target="../media/image95.png"/><Relationship Id="rId9" Type="http://schemas.openxmlformats.org/officeDocument/2006/relationships/image" Target="../media/image99.png"/><Relationship Id="rId1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2.gif"/></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pache/spark/pull/1883" TargetMode="External"/><Relationship Id="rId2" Type="http://schemas.openxmlformats.org/officeDocument/2006/relationships/image" Target="../media/image114.png"/><Relationship Id="rId1" Type="http://schemas.openxmlformats.org/officeDocument/2006/relationships/slideLayout" Target="../slideLayouts/slideLayout9.xml"/><Relationship Id="rId4" Type="http://schemas.openxmlformats.org/officeDocument/2006/relationships/hyperlink" Target="https://github.com/apache/spark/pull/2188"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gif"/><Relationship Id="rId10" Type="http://schemas.openxmlformats.org/officeDocument/2006/relationships/image" Target="../media/image36.jpg"/><Relationship Id="rId4" Type="http://schemas.openxmlformats.org/officeDocument/2006/relationships/image" Target="../media/image30.jpg"/><Relationship Id="rId9" Type="http://schemas.openxmlformats.org/officeDocument/2006/relationships/image" Target="../media/image3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gist.github.com/rxin/c1592c133e4bccf515dd"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apache/spark/blob/fedbfc7074dd6d38dc5301d66d1ca097bc2a21e0/sql/catalyst/src/main/scala/org/apache/spark/sql/catalyst/analysis/Analyzer.scala"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apache/spark/blob/fedbfc7074dd6d38dc5301d66d1ca097bc2a21e0/sql/catalyst/src/main/scala/org/apache/spark/sql/catalyst/optimizer/Optimizer.scala"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apache/spark/blob/fedbfc7074dd6d38dc5301d66d1ca097bc2a21e0/sql/core/src/main/scala/org/apache/spark/sql/execution/SparkStrategies.scala"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120.png"/></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apache/spark/blob/fedbfc7074dd6d38dc5301d66d1ca097bc2a21e0/sql/catalyst/src/main/scala/org/apache/spark/sql/catalyst/expressions/codegen/CodeGenerator.scala"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jpeg"/><Relationship Id="rId7" Type="http://schemas.openxmlformats.org/officeDocument/2006/relationships/image" Target="../media/image45.jpe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jpg"/><Relationship Id="rId5" Type="http://schemas.openxmlformats.org/officeDocument/2006/relationships/image" Target="../media/image43.jpe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issues.apache.org/jira/browse/SPARK-8360" TargetMode="Externa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58796" y="1633089"/>
            <a:ext cx="7215169" cy="1082229"/>
          </a:xfrm>
        </p:spPr>
        <p:txBody>
          <a:bodyPr/>
          <a:lstStyle/>
          <a:p>
            <a:r>
              <a:rPr lang="en-US" sz="3200" dirty="0" smtClean="0"/>
              <a:t>Building a modern Application</a:t>
            </a:r>
            <a:br>
              <a:rPr lang="en-US" sz="3200" dirty="0" smtClean="0"/>
            </a:br>
            <a:r>
              <a:rPr lang="en-US" sz="3200" dirty="0" smtClean="0"/>
              <a:t> w/ DataFrames</a:t>
            </a:r>
            <a:endParaRPr lang="en-US" sz="3200" dirty="0"/>
          </a:p>
        </p:txBody>
      </p:sp>
      <p:sp>
        <p:nvSpPr>
          <p:cNvPr id="3" name="Subtitle 2"/>
          <p:cNvSpPr>
            <a:spLocks noGrp="1"/>
          </p:cNvSpPr>
          <p:nvPr>
            <p:ph type="subTitle" idx="1"/>
          </p:nvPr>
        </p:nvSpPr>
        <p:spPr/>
        <p:txBody>
          <a:bodyPr/>
          <a:lstStyle/>
          <a:p>
            <a:endParaRPr lang="en-US" dirty="0"/>
          </a:p>
          <a:p>
            <a:r>
              <a:rPr lang="en-US" dirty="0" smtClean="0"/>
              <a:t>Meetup @ [24]7 in Campbell, CA</a:t>
            </a:r>
            <a:endParaRPr lang="en-US" dirty="0"/>
          </a:p>
        </p:txBody>
      </p:sp>
      <p:sp>
        <p:nvSpPr>
          <p:cNvPr id="4" name="Text Placeholder 3"/>
          <p:cNvSpPr>
            <a:spLocks noGrp="1"/>
          </p:cNvSpPr>
          <p:nvPr>
            <p:ph type="body" sz="quarter" idx="10"/>
          </p:nvPr>
        </p:nvSpPr>
        <p:spPr/>
        <p:txBody>
          <a:bodyPr/>
          <a:lstStyle/>
          <a:p>
            <a:r>
              <a:rPr lang="en-US" dirty="0" smtClean="0"/>
              <a:t>Sept 8, 2015</a:t>
            </a:r>
            <a:endParaRPr lang="en-US" dirty="0"/>
          </a:p>
        </p:txBody>
      </p:sp>
      <p:pic>
        <p:nvPicPr>
          <p:cNvPr id="5" name="Picture 2" descr="Spark Logo #112.jpg"/>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6634" y="1489061"/>
            <a:ext cx="1877789" cy="1226257"/>
          </a:xfrm>
          <a:prstGeom prst="rect">
            <a:avLst/>
          </a:prstGeom>
          <a:noFill/>
          <a:ln w="9525">
            <a:noFill/>
            <a:miter lim="800000"/>
            <a:headEnd/>
            <a:tailEnd/>
          </a:ln>
          <a:extLst/>
        </p:spPr>
      </p:pic>
    </p:spTree>
    <p:extLst>
      <p:ext uri="{BB962C8B-B14F-4D97-AF65-F5344CB8AC3E}">
        <p14:creationId xmlns:p14="http://schemas.microsoft.com/office/powerpoint/2010/main" val="33911558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2014: an Amazing Year for Spark</a:t>
            </a:r>
            <a:endParaRPr lang="en-US" dirty="0"/>
          </a:p>
        </p:txBody>
      </p:sp>
      <p:sp>
        <p:nvSpPr>
          <p:cNvPr id="3" name="Content Placeholder 2"/>
          <p:cNvSpPr>
            <a:spLocks noGrp="1"/>
          </p:cNvSpPr>
          <p:nvPr>
            <p:ph idx="1"/>
          </p:nvPr>
        </p:nvSpPr>
        <p:spPr>
          <a:xfrm>
            <a:off x="2118422" y="1438092"/>
            <a:ext cx="5984753" cy="3191323"/>
          </a:xfrm>
        </p:spPr>
        <p:txBody>
          <a:bodyPr/>
          <a:lstStyle/>
          <a:p>
            <a:r>
              <a:rPr lang="en-US" dirty="0" smtClean="0"/>
              <a:t>Total contributors: </a:t>
            </a:r>
            <a:r>
              <a:rPr lang="en-US" sz="2800" dirty="0" smtClean="0">
                <a:solidFill>
                  <a:schemeClr val="accent2"/>
                </a:solidFill>
              </a:rPr>
              <a:t>150</a:t>
            </a:r>
            <a:r>
              <a:rPr lang="en-US" dirty="0" smtClean="0"/>
              <a:t> </a:t>
            </a:r>
            <a:r>
              <a:rPr lang="en-US" dirty="0" smtClean="0">
                <a:solidFill>
                  <a:schemeClr val="bg1"/>
                </a:solidFill>
              </a:rPr>
              <a:t>=&gt; </a:t>
            </a:r>
            <a:r>
              <a:rPr lang="en-US" dirty="0" smtClean="0"/>
              <a:t> </a:t>
            </a:r>
            <a:r>
              <a:rPr lang="en-US" sz="2800" dirty="0" smtClean="0">
                <a:solidFill>
                  <a:srgbClr val="EC541B"/>
                </a:solidFill>
              </a:rPr>
              <a:t>500</a:t>
            </a:r>
          </a:p>
          <a:p>
            <a:endParaRPr lang="en-US" dirty="0"/>
          </a:p>
          <a:p>
            <a:r>
              <a:rPr lang="en-US" dirty="0" smtClean="0"/>
              <a:t>Lines of code: </a:t>
            </a:r>
            <a:r>
              <a:rPr lang="en-US" sz="2800" dirty="0" smtClean="0">
                <a:solidFill>
                  <a:srgbClr val="EC541B"/>
                </a:solidFill>
              </a:rPr>
              <a:t>190K</a:t>
            </a:r>
            <a:r>
              <a:rPr lang="en-US" dirty="0" smtClean="0"/>
              <a:t> </a:t>
            </a:r>
            <a:r>
              <a:rPr lang="en-US" dirty="0" smtClean="0">
                <a:solidFill>
                  <a:srgbClr val="FFFFFF"/>
                </a:solidFill>
              </a:rPr>
              <a:t>=&gt; </a:t>
            </a:r>
            <a:r>
              <a:rPr lang="en-US" dirty="0" smtClean="0"/>
              <a:t> </a:t>
            </a:r>
            <a:r>
              <a:rPr lang="en-US" sz="2800" dirty="0" smtClean="0">
                <a:solidFill>
                  <a:srgbClr val="EC541B"/>
                </a:solidFill>
              </a:rPr>
              <a:t>370K</a:t>
            </a:r>
          </a:p>
          <a:p>
            <a:endParaRPr lang="en-US" dirty="0"/>
          </a:p>
          <a:p>
            <a:r>
              <a:rPr lang="en-US" sz="2800" dirty="0" smtClean="0">
                <a:solidFill>
                  <a:schemeClr val="accent2"/>
                </a:solidFill>
              </a:rPr>
              <a:t>500+</a:t>
            </a:r>
            <a:r>
              <a:rPr lang="en-US" dirty="0" smtClean="0"/>
              <a:t> active production deployments</a:t>
            </a:r>
            <a:endParaRPr lang="en-US" dirty="0"/>
          </a:p>
        </p:txBody>
      </p:sp>
      <p:sp>
        <p:nvSpPr>
          <p:cNvPr id="4" name="Slide Number Placeholder 3"/>
          <p:cNvSpPr>
            <a:spLocks noGrp="1"/>
          </p:cNvSpPr>
          <p:nvPr>
            <p:ph type="sldNum" sz="quarter" idx="4"/>
          </p:nvPr>
        </p:nvSpPr>
        <p:spPr/>
        <p:txBody>
          <a:bodyPr/>
          <a:lstStyle/>
          <a:p>
            <a:fld id="{40D15546-3768-674C-81B9-C40A1A080E88}" type="slidenum">
              <a:rPr lang="en-US" smtClean="0"/>
              <a:pPr/>
              <a:t>10</a:t>
            </a:fld>
            <a:endParaRPr lang="en-US" dirty="0"/>
          </a:p>
        </p:txBody>
      </p:sp>
      <p:cxnSp>
        <p:nvCxnSpPr>
          <p:cNvPr id="6" name="Straight Arrow Connector 5"/>
          <p:cNvCxnSpPr/>
          <p:nvPr/>
        </p:nvCxnSpPr>
        <p:spPr>
          <a:xfrm>
            <a:off x="5137393" y="1731736"/>
            <a:ext cx="298265" cy="0"/>
          </a:xfrm>
          <a:prstGeom prst="straightConnector1">
            <a:avLst/>
          </a:prstGeom>
          <a:ln w="50800" cmpd="sng">
            <a:solidFill>
              <a:schemeClr val="tx1">
                <a:lumMod val="75000"/>
                <a:lumOff val="25000"/>
              </a:schemeClr>
            </a:solidFill>
            <a:headEnd type="none"/>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762231" y="2682659"/>
            <a:ext cx="298265" cy="0"/>
          </a:xfrm>
          <a:prstGeom prst="straightConnector1">
            <a:avLst/>
          </a:prstGeom>
          <a:ln w="50800" cmpd="sng">
            <a:solidFill>
              <a:schemeClr val="tx1">
                <a:lumMod val="75000"/>
                <a:lumOff val="25000"/>
              </a:schemeClr>
            </a:solidFill>
            <a:headEnd type="none"/>
            <a:tailEnd type="triangle"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778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169863" y="206375"/>
            <a:ext cx="8850312" cy="857250"/>
          </a:xfrm>
        </p:spPr>
        <p:txBody>
          <a:bodyPr/>
          <a:lstStyle/>
          <a:p>
            <a:r>
              <a:rPr lang="en-US" dirty="0" smtClean="0"/>
              <a:t>Large-Scale Usage</a:t>
            </a:r>
            <a:endParaRPr lang="en-US" dirty="0"/>
          </a:p>
        </p:txBody>
      </p:sp>
      <p:grpSp>
        <p:nvGrpSpPr>
          <p:cNvPr id="25" name="Group 24"/>
          <p:cNvGrpSpPr/>
          <p:nvPr/>
        </p:nvGrpSpPr>
        <p:grpSpPr>
          <a:xfrm>
            <a:off x="2005150" y="1470177"/>
            <a:ext cx="5236399" cy="461665"/>
            <a:chOff x="2005150" y="1470177"/>
            <a:chExt cx="5236399" cy="461665"/>
          </a:xfrm>
        </p:grpSpPr>
        <p:pic>
          <p:nvPicPr>
            <p:cNvPr id="26" name="Picture 25" descr="Tencent-can-Now-Officially-Perform-Banking-Opera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9699" y="1539625"/>
              <a:ext cx="1561850" cy="384215"/>
            </a:xfrm>
            <a:prstGeom prst="rect">
              <a:avLst/>
            </a:prstGeom>
          </p:spPr>
        </p:pic>
        <p:sp>
          <p:nvSpPr>
            <p:cNvPr id="27" name="TextBox 26"/>
            <p:cNvSpPr txBox="1"/>
            <p:nvPr/>
          </p:nvSpPr>
          <p:spPr>
            <a:xfrm>
              <a:off x="2005150" y="1470177"/>
              <a:ext cx="2058716" cy="461665"/>
            </a:xfrm>
            <a:prstGeom prst="rect">
              <a:avLst/>
            </a:prstGeom>
            <a:noFill/>
          </p:spPr>
          <p:txBody>
            <a:bodyPr wrap="none" rtlCol="0">
              <a:spAutoFit/>
            </a:bodyPr>
            <a:lstStyle/>
            <a:p>
              <a:pPr algn="r"/>
              <a:r>
                <a:rPr lang="en-US" sz="2400" dirty="0" smtClean="0">
                  <a:solidFill>
                    <a:schemeClr val="accent2"/>
                  </a:solidFill>
                  <a:latin typeface="Source Sans Pro Light"/>
                  <a:cs typeface="Source Sans Pro Light"/>
                </a:rPr>
                <a:t>Largest cluster:</a:t>
              </a:r>
              <a:endParaRPr lang="en-US" sz="2400" dirty="0">
                <a:solidFill>
                  <a:schemeClr val="accent2"/>
                </a:solidFill>
                <a:latin typeface="Source Sans Pro Light"/>
                <a:cs typeface="Source Sans Pro Light"/>
              </a:endParaRPr>
            </a:p>
          </p:txBody>
        </p:sp>
        <p:sp>
          <p:nvSpPr>
            <p:cNvPr id="28" name="TextBox 27"/>
            <p:cNvSpPr txBox="1"/>
            <p:nvPr/>
          </p:nvSpPr>
          <p:spPr>
            <a:xfrm>
              <a:off x="4028151" y="1470177"/>
              <a:ext cx="1608133" cy="461665"/>
            </a:xfrm>
            <a:prstGeom prst="rect">
              <a:avLst/>
            </a:prstGeom>
            <a:noFill/>
          </p:spPr>
          <p:txBody>
            <a:bodyPr wrap="none" rtlCol="0">
              <a:spAutoFit/>
            </a:bodyPr>
            <a:lstStyle/>
            <a:p>
              <a:r>
                <a:rPr lang="en-US" sz="2400" dirty="0" smtClean="0">
                  <a:latin typeface="Source Sans Pro Light"/>
                  <a:cs typeface="Source Sans Pro Light"/>
                </a:rPr>
                <a:t>8000 nodes</a:t>
              </a:r>
              <a:endParaRPr lang="en-US" sz="2400" dirty="0">
                <a:latin typeface="Source Sans Pro Light"/>
                <a:cs typeface="Source Sans Pro Light"/>
              </a:endParaRPr>
            </a:p>
          </p:txBody>
        </p:sp>
      </p:grpSp>
      <p:grpSp>
        <p:nvGrpSpPr>
          <p:cNvPr id="29" name="Group 28"/>
          <p:cNvGrpSpPr/>
          <p:nvPr/>
        </p:nvGrpSpPr>
        <p:grpSpPr>
          <a:xfrm>
            <a:off x="1647820" y="1843366"/>
            <a:ext cx="6410188" cy="1233627"/>
            <a:chOff x="1647820" y="1843366"/>
            <a:chExt cx="6410188" cy="1233627"/>
          </a:xfrm>
        </p:grpSpPr>
        <p:pic>
          <p:nvPicPr>
            <p:cNvPr id="30" name="Picture 29"/>
            <p:cNvPicPr>
              <a:picLocks noChangeAspect="1"/>
            </p:cNvPicPr>
            <p:nvPr/>
          </p:nvPicPr>
          <p:blipFill>
            <a:blip r:embed="rId3">
              <a:clrChange>
                <a:clrFrom>
                  <a:srgbClr val="FFFFFF"/>
                </a:clrFrom>
                <a:clrTo>
                  <a:srgbClr val="FFFFFF">
                    <a:alpha val="0"/>
                  </a:srgbClr>
                </a:clrTo>
              </a:clrChange>
            </a:blip>
            <a:stretch>
              <a:fillRect/>
            </a:stretch>
          </p:blipFill>
          <p:spPr>
            <a:xfrm>
              <a:off x="5484181" y="1843366"/>
              <a:ext cx="1183589" cy="1233627"/>
            </a:xfrm>
            <a:prstGeom prst="rect">
              <a:avLst/>
            </a:prstGeom>
          </p:spPr>
        </p:pic>
        <p:pic>
          <p:nvPicPr>
            <p:cNvPr id="31" name="Picture 30" descr="logo_product_2x.png"/>
            <p:cNvPicPr>
              <a:picLocks noChangeAspect="1"/>
            </p:cNvPicPr>
            <p:nvPr/>
          </p:nvPicPr>
          <p:blipFill rotWithShape="1">
            <a:blip r:embed="rId4">
              <a:extLst>
                <a:ext uri="{28A0092B-C50C-407E-A947-70E740481C1C}">
                  <a14:useLocalDpi xmlns:a14="http://schemas.microsoft.com/office/drawing/2010/main" val="0"/>
                </a:ext>
              </a:extLst>
            </a:blip>
            <a:srcRect l="7110" r="18975"/>
            <a:stretch/>
          </p:blipFill>
          <p:spPr>
            <a:xfrm>
              <a:off x="6661677" y="2346768"/>
              <a:ext cx="1396331" cy="288268"/>
            </a:xfrm>
            <a:prstGeom prst="rect">
              <a:avLst/>
            </a:prstGeom>
          </p:spPr>
        </p:pic>
        <p:sp>
          <p:nvSpPr>
            <p:cNvPr id="32" name="TextBox 31"/>
            <p:cNvSpPr txBox="1"/>
            <p:nvPr/>
          </p:nvSpPr>
          <p:spPr>
            <a:xfrm>
              <a:off x="1647820" y="2229347"/>
              <a:ext cx="2416046" cy="461665"/>
            </a:xfrm>
            <a:prstGeom prst="rect">
              <a:avLst/>
            </a:prstGeom>
            <a:noFill/>
          </p:spPr>
          <p:txBody>
            <a:bodyPr wrap="none" rtlCol="0">
              <a:spAutoFit/>
            </a:bodyPr>
            <a:lstStyle/>
            <a:p>
              <a:pPr algn="r"/>
              <a:r>
                <a:rPr lang="en-US" sz="2400" dirty="0" smtClean="0">
                  <a:solidFill>
                    <a:srgbClr val="EC541B"/>
                  </a:solidFill>
                  <a:latin typeface="Source Sans Pro Light"/>
                  <a:cs typeface="Source Sans Pro Light"/>
                </a:rPr>
                <a:t>Largest single job:</a:t>
              </a:r>
              <a:endParaRPr lang="en-US" sz="2400" dirty="0">
                <a:solidFill>
                  <a:srgbClr val="EC541B"/>
                </a:solidFill>
                <a:latin typeface="Source Sans Pro Light"/>
                <a:cs typeface="Source Sans Pro Light"/>
              </a:endParaRPr>
            </a:p>
          </p:txBody>
        </p:sp>
        <p:sp>
          <p:nvSpPr>
            <p:cNvPr id="33" name="TextBox 32"/>
            <p:cNvSpPr txBox="1"/>
            <p:nvPr/>
          </p:nvSpPr>
          <p:spPr>
            <a:xfrm>
              <a:off x="4028151" y="2229347"/>
              <a:ext cx="1492716" cy="461665"/>
            </a:xfrm>
            <a:prstGeom prst="rect">
              <a:avLst/>
            </a:prstGeom>
            <a:noFill/>
          </p:spPr>
          <p:txBody>
            <a:bodyPr wrap="none" rtlCol="0">
              <a:spAutoFit/>
            </a:bodyPr>
            <a:lstStyle/>
            <a:p>
              <a:r>
                <a:rPr lang="en-US" sz="2400" dirty="0" smtClean="0">
                  <a:latin typeface="Source Sans Pro Light"/>
                  <a:cs typeface="Source Sans Pro Light"/>
                </a:rPr>
                <a:t>1 petabyte</a:t>
              </a:r>
              <a:endParaRPr lang="en-US" sz="2400" dirty="0">
                <a:latin typeface="Source Sans Pro Light"/>
                <a:cs typeface="Source Sans Pro Light"/>
              </a:endParaRPr>
            </a:p>
          </p:txBody>
        </p:sp>
      </p:grpSp>
      <p:grpSp>
        <p:nvGrpSpPr>
          <p:cNvPr id="34" name="Group 33"/>
          <p:cNvGrpSpPr/>
          <p:nvPr/>
        </p:nvGrpSpPr>
        <p:grpSpPr>
          <a:xfrm>
            <a:off x="1202469" y="3022101"/>
            <a:ext cx="5506923" cy="462878"/>
            <a:chOff x="1202469" y="2996949"/>
            <a:chExt cx="5506923" cy="462878"/>
          </a:xfrm>
        </p:grpSpPr>
        <p:pic>
          <p:nvPicPr>
            <p:cNvPr id="35" name="Picture 34"/>
            <p:cNvPicPr>
              <a:picLocks noChangeAspect="1"/>
            </p:cNvPicPr>
            <p:nvPr/>
          </p:nvPicPr>
          <p:blipFill>
            <a:blip r:embed="rId5"/>
            <a:stretch>
              <a:fillRect/>
            </a:stretch>
          </p:blipFill>
          <p:spPr>
            <a:xfrm>
              <a:off x="5574106" y="3069715"/>
              <a:ext cx="1135286" cy="379951"/>
            </a:xfrm>
            <a:prstGeom prst="rect">
              <a:avLst/>
            </a:prstGeom>
          </p:spPr>
        </p:pic>
        <p:sp>
          <p:nvSpPr>
            <p:cNvPr id="36" name="TextBox 35"/>
            <p:cNvSpPr txBox="1"/>
            <p:nvPr/>
          </p:nvSpPr>
          <p:spPr>
            <a:xfrm>
              <a:off x="1202469" y="2998162"/>
              <a:ext cx="2861397" cy="461665"/>
            </a:xfrm>
            <a:prstGeom prst="rect">
              <a:avLst/>
            </a:prstGeom>
            <a:noFill/>
          </p:spPr>
          <p:txBody>
            <a:bodyPr wrap="none" rtlCol="0">
              <a:spAutoFit/>
            </a:bodyPr>
            <a:lstStyle/>
            <a:p>
              <a:pPr algn="r"/>
              <a:r>
                <a:rPr lang="en-US" sz="2400" dirty="0" smtClean="0">
                  <a:solidFill>
                    <a:srgbClr val="EC541B"/>
                  </a:solidFill>
                  <a:latin typeface="Source Sans Pro Light"/>
                  <a:cs typeface="Source Sans Pro Light"/>
                </a:rPr>
                <a:t>Top streaming intake:</a:t>
              </a:r>
              <a:endParaRPr lang="en-US" sz="2400" dirty="0">
                <a:solidFill>
                  <a:srgbClr val="EC541B"/>
                </a:solidFill>
                <a:latin typeface="Source Sans Pro Light"/>
                <a:cs typeface="Source Sans Pro Light"/>
              </a:endParaRPr>
            </a:p>
          </p:txBody>
        </p:sp>
        <p:sp>
          <p:nvSpPr>
            <p:cNvPr id="37" name="TextBox 36"/>
            <p:cNvSpPr txBox="1"/>
            <p:nvPr/>
          </p:nvSpPr>
          <p:spPr>
            <a:xfrm>
              <a:off x="4028151" y="2996949"/>
              <a:ext cx="1429929" cy="461665"/>
            </a:xfrm>
            <a:prstGeom prst="rect">
              <a:avLst/>
            </a:prstGeom>
            <a:noFill/>
          </p:spPr>
          <p:txBody>
            <a:bodyPr wrap="none" rtlCol="0">
              <a:spAutoFit/>
            </a:bodyPr>
            <a:lstStyle/>
            <a:p>
              <a:r>
                <a:rPr lang="en-US" sz="2400" dirty="0" smtClean="0">
                  <a:latin typeface="Source Sans Pro Light"/>
                  <a:cs typeface="Source Sans Pro Light"/>
                </a:rPr>
                <a:t>1 TB/hour</a:t>
              </a:r>
              <a:endParaRPr lang="en-US" sz="2400" dirty="0">
                <a:latin typeface="Source Sans Pro Light"/>
                <a:cs typeface="Source Sans Pro Light"/>
              </a:endParaRPr>
            </a:p>
          </p:txBody>
        </p:sp>
      </p:grpSp>
      <p:sp>
        <p:nvSpPr>
          <p:cNvPr id="38" name="TextBox 37"/>
          <p:cNvSpPr txBox="1"/>
          <p:nvPr/>
        </p:nvSpPr>
        <p:spPr>
          <a:xfrm>
            <a:off x="2737829" y="3834347"/>
            <a:ext cx="4073359" cy="461665"/>
          </a:xfrm>
          <a:prstGeom prst="rect">
            <a:avLst/>
          </a:prstGeom>
          <a:noFill/>
        </p:spPr>
        <p:txBody>
          <a:bodyPr wrap="none" rtlCol="0">
            <a:spAutoFit/>
          </a:bodyPr>
          <a:lstStyle/>
          <a:p>
            <a:r>
              <a:rPr lang="en-US" sz="2400" dirty="0" smtClean="0">
                <a:solidFill>
                  <a:srgbClr val="EC541B"/>
                </a:solidFill>
                <a:latin typeface="Source Sans Pro Light"/>
                <a:cs typeface="Source Sans Pro Light"/>
              </a:rPr>
              <a:t>2014 on-disk 100 TB sort record</a:t>
            </a:r>
            <a:endParaRPr lang="en-US" sz="2400" dirty="0">
              <a:solidFill>
                <a:srgbClr val="EC541B"/>
              </a:solidFill>
              <a:latin typeface="Source Sans Pro Light"/>
              <a:cs typeface="Source Sans Pro Light"/>
            </a:endParaRPr>
          </a:p>
        </p:txBody>
      </p:sp>
    </p:spTree>
    <p:extLst>
      <p:ext uri="{BB962C8B-B14F-4D97-AF65-F5344CB8AC3E}">
        <p14:creationId xmlns:p14="http://schemas.microsoft.com/office/powerpoint/2010/main" val="91390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460619" y="4765263"/>
            <a:ext cx="558806" cy="273844"/>
          </a:xfrm>
        </p:spPr>
        <p:txBody>
          <a:bodyPr/>
          <a:lstStyle/>
          <a:p>
            <a:fld id="{40D15546-3768-674C-81B9-C40A1A080E88}" type="slidenum">
              <a:rPr lang="en-US" smtClean="0"/>
              <a:pPr/>
              <a:t>12</a:t>
            </a:fld>
            <a:endParaRPr lang="en-US" dirty="0"/>
          </a:p>
        </p:txBody>
      </p:sp>
      <p:sp>
        <p:nvSpPr>
          <p:cNvPr id="2" name="Title 1"/>
          <p:cNvSpPr>
            <a:spLocks noGrp="1"/>
          </p:cNvSpPr>
          <p:nvPr>
            <p:ph type="title"/>
          </p:nvPr>
        </p:nvSpPr>
        <p:spPr>
          <a:xfrm>
            <a:off x="1016000" y="205979"/>
            <a:ext cx="7172477" cy="1162528"/>
          </a:xfrm>
        </p:spPr>
        <p:txBody>
          <a:bodyPr>
            <a:noAutofit/>
          </a:bodyPr>
          <a:lstStyle/>
          <a:p>
            <a:r>
              <a:rPr lang="en-US" dirty="0" smtClean="0"/>
              <a:t>On-Disk Sort Record:</a:t>
            </a:r>
            <a:br>
              <a:rPr lang="en-US" dirty="0" smtClean="0"/>
            </a:br>
            <a:r>
              <a:rPr lang="en-US" sz="2400" dirty="0" smtClean="0"/>
              <a:t>Time to sort 100TB </a:t>
            </a:r>
            <a:endParaRPr lang="en-US" sz="2400" dirty="0"/>
          </a:p>
        </p:txBody>
      </p:sp>
      <p:sp>
        <p:nvSpPr>
          <p:cNvPr id="3" name="TextBox 2"/>
          <p:cNvSpPr txBox="1"/>
          <p:nvPr/>
        </p:nvSpPr>
        <p:spPr>
          <a:xfrm>
            <a:off x="3107497" y="4810628"/>
            <a:ext cx="2929007" cy="230832"/>
          </a:xfrm>
          <a:prstGeom prst="rect">
            <a:avLst/>
          </a:prstGeom>
          <a:noFill/>
        </p:spPr>
        <p:txBody>
          <a:bodyPr wrap="none" rtlCol="0">
            <a:spAutoFit/>
          </a:bodyPr>
          <a:lstStyle/>
          <a:p>
            <a:pPr algn="ctr"/>
            <a:r>
              <a:rPr lang="en-US" sz="900" dirty="0" smtClean="0">
                <a:solidFill>
                  <a:srgbClr val="7F7F7F"/>
                </a:solidFill>
                <a:latin typeface="Source Sans Pro Light"/>
                <a:cs typeface="Source Sans Pro Light"/>
              </a:rPr>
              <a:t>Source: Daytona </a:t>
            </a:r>
            <a:r>
              <a:rPr lang="en-US" sz="900" dirty="0" err="1" smtClean="0">
                <a:solidFill>
                  <a:srgbClr val="7F7F7F"/>
                </a:solidFill>
                <a:latin typeface="Source Sans Pro Light"/>
                <a:cs typeface="Source Sans Pro Light"/>
              </a:rPr>
              <a:t>GraySort</a:t>
            </a:r>
            <a:r>
              <a:rPr lang="en-US" sz="900" dirty="0">
                <a:solidFill>
                  <a:srgbClr val="7F7F7F"/>
                </a:solidFill>
                <a:latin typeface="Source Sans Pro Light"/>
                <a:cs typeface="Source Sans Pro Light"/>
              </a:rPr>
              <a:t> </a:t>
            </a:r>
            <a:r>
              <a:rPr lang="en-US" sz="900" dirty="0" smtClean="0">
                <a:solidFill>
                  <a:srgbClr val="7F7F7F"/>
                </a:solidFill>
                <a:latin typeface="Source Sans Pro Light"/>
                <a:cs typeface="Source Sans Pro Light"/>
              </a:rPr>
              <a:t>benchmark, </a:t>
            </a:r>
            <a:r>
              <a:rPr lang="en-US" sz="900" dirty="0" err="1" smtClean="0">
                <a:solidFill>
                  <a:srgbClr val="7F7F7F"/>
                </a:solidFill>
                <a:latin typeface="Source Sans Pro Light"/>
                <a:cs typeface="Source Sans Pro Light"/>
              </a:rPr>
              <a:t>sortbenchmark.org</a:t>
            </a:r>
            <a:r>
              <a:rPr lang="en-US" sz="900" dirty="0" smtClean="0">
                <a:solidFill>
                  <a:srgbClr val="7F7F7F"/>
                </a:solidFill>
                <a:latin typeface="Source Sans Pro Light"/>
                <a:cs typeface="Source Sans Pro Light"/>
              </a:rPr>
              <a:t> </a:t>
            </a:r>
            <a:endParaRPr lang="en-US" sz="900" dirty="0">
              <a:solidFill>
                <a:srgbClr val="7F7F7F"/>
              </a:solidFill>
              <a:latin typeface="Source Sans Pro Light"/>
              <a:cs typeface="Source Sans Pro Light"/>
            </a:endParaRPr>
          </a:p>
        </p:txBody>
      </p:sp>
      <p:grpSp>
        <p:nvGrpSpPr>
          <p:cNvPr id="6" name="Group 5"/>
          <p:cNvGrpSpPr/>
          <p:nvPr/>
        </p:nvGrpSpPr>
        <p:grpSpPr>
          <a:xfrm>
            <a:off x="667264" y="1532741"/>
            <a:ext cx="8108909" cy="1262457"/>
            <a:chOff x="667264" y="1532741"/>
            <a:chExt cx="8108909" cy="1262457"/>
          </a:xfrm>
        </p:grpSpPr>
        <p:sp>
          <p:nvSpPr>
            <p:cNvPr id="13" name="Rectangle 12"/>
            <p:cNvSpPr/>
            <p:nvPr/>
          </p:nvSpPr>
          <p:spPr>
            <a:xfrm rot="5400000">
              <a:off x="6611500" y="595720"/>
              <a:ext cx="398650" cy="3930697"/>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6" name="TextBox 185"/>
            <p:cNvSpPr txBox="1"/>
            <p:nvPr/>
          </p:nvSpPr>
          <p:spPr>
            <a:xfrm>
              <a:off x="2924848" y="1706335"/>
              <a:ext cx="2436290" cy="400110"/>
            </a:xfrm>
            <a:prstGeom prst="rect">
              <a:avLst/>
            </a:prstGeom>
            <a:noFill/>
          </p:spPr>
          <p:txBody>
            <a:bodyPr wrap="square" rtlCol="0">
              <a:spAutoFit/>
            </a:bodyPr>
            <a:lstStyle/>
            <a:p>
              <a:r>
                <a:rPr lang="en-US" sz="2000" dirty="0" smtClean="0">
                  <a:solidFill>
                    <a:schemeClr val="tx1">
                      <a:lumMod val="75000"/>
                      <a:lumOff val="25000"/>
                    </a:schemeClr>
                  </a:solidFill>
                  <a:latin typeface="Source Sans Pro Light"/>
                  <a:cs typeface="Source Sans Pro Light"/>
                </a:rPr>
                <a:t>2100 machines</a:t>
              </a:r>
              <a:endParaRPr lang="en-US" sz="2000" dirty="0">
                <a:solidFill>
                  <a:schemeClr val="tx1">
                    <a:lumMod val="75000"/>
                    <a:lumOff val="25000"/>
                  </a:schemeClr>
                </a:solidFill>
                <a:latin typeface="Source Sans Pro Light"/>
                <a:cs typeface="Source Sans Pro Light"/>
              </a:endParaRPr>
            </a:p>
          </p:txBody>
        </p:sp>
        <p:sp>
          <p:nvSpPr>
            <p:cNvPr id="190" name="TextBox 189"/>
            <p:cNvSpPr txBox="1"/>
            <p:nvPr/>
          </p:nvSpPr>
          <p:spPr>
            <a:xfrm>
              <a:off x="667264" y="1641057"/>
              <a:ext cx="2257584" cy="830997"/>
            </a:xfrm>
            <a:prstGeom prst="rect">
              <a:avLst/>
            </a:prstGeom>
            <a:noFill/>
          </p:spPr>
          <p:txBody>
            <a:bodyPr wrap="square" rtlCol="0" anchor="t">
              <a:spAutoFit/>
            </a:bodyPr>
            <a:lstStyle/>
            <a:p>
              <a:r>
                <a:rPr lang="en-US" sz="2400" dirty="0" smtClean="0">
                  <a:latin typeface="Source Sans Pro Light"/>
                  <a:cs typeface="Source Sans Pro Light"/>
                </a:rPr>
                <a:t>2013 Record: </a:t>
              </a:r>
              <a:br>
                <a:rPr lang="en-US" sz="2400" dirty="0" smtClean="0">
                  <a:latin typeface="Source Sans Pro Light"/>
                  <a:cs typeface="Source Sans Pro Light"/>
                </a:rPr>
              </a:br>
              <a:r>
                <a:rPr lang="en-US" sz="2400" b="1" dirty="0" err="1" smtClean="0">
                  <a:latin typeface="Source Sans Pro Light"/>
                  <a:cs typeface="Source Sans Pro Light"/>
                </a:rPr>
                <a:t>Hadoop</a:t>
              </a:r>
              <a:endParaRPr lang="en-US" sz="2400" b="1" dirty="0">
                <a:latin typeface="Source Sans Pro Light"/>
                <a:cs typeface="Source Sans Pro Light"/>
              </a:endParaRPr>
            </a:p>
          </p:txBody>
        </p:sp>
        <p:sp>
          <p:nvSpPr>
            <p:cNvPr id="121" name="TextBox 120"/>
            <p:cNvSpPr txBox="1"/>
            <p:nvPr/>
          </p:nvSpPr>
          <p:spPr>
            <a:xfrm>
              <a:off x="2978261" y="2395088"/>
              <a:ext cx="1821635" cy="400110"/>
            </a:xfrm>
            <a:prstGeom prst="rect">
              <a:avLst/>
            </a:prstGeom>
            <a:noFill/>
          </p:spPr>
          <p:txBody>
            <a:bodyPr wrap="square" rtlCol="0">
              <a:spAutoFit/>
            </a:bodyPr>
            <a:lstStyle/>
            <a:p>
              <a:r>
                <a:rPr lang="en-US" sz="2000" dirty="0" smtClean="0">
                  <a:solidFill>
                    <a:schemeClr val="tx1">
                      <a:lumMod val="75000"/>
                      <a:lumOff val="25000"/>
                    </a:schemeClr>
                  </a:solidFill>
                  <a:latin typeface="Source Sans Pro Light"/>
                  <a:cs typeface="Source Sans Pro Light"/>
                </a:rPr>
                <a:t>72 minutes</a:t>
              </a:r>
              <a:endParaRPr lang="en-US" sz="2000" dirty="0">
                <a:solidFill>
                  <a:schemeClr val="tx1">
                    <a:lumMod val="75000"/>
                    <a:lumOff val="25000"/>
                  </a:schemeClr>
                </a:solidFill>
                <a:latin typeface="Source Sans Pro Light"/>
                <a:cs typeface="Source Sans Pro Light"/>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r="14742"/>
            <a:stretch/>
          </p:blipFill>
          <p:spPr>
            <a:xfrm>
              <a:off x="4746484" y="1532741"/>
              <a:ext cx="1435241" cy="841702"/>
            </a:xfrm>
            <a:prstGeom prst="rect">
              <a:avLst/>
            </a:prstGeom>
          </p:spPr>
        </p:pic>
      </p:grpSp>
      <p:grpSp>
        <p:nvGrpSpPr>
          <p:cNvPr id="4" name="Group 3"/>
          <p:cNvGrpSpPr/>
          <p:nvPr/>
        </p:nvGrpSpPr>
        <p:grpSpPr>
          <a:xfrm>
            <a:off x="667264" y="3067070"/>
            <a:ext cx="5466363" cy="1173111"/>
            <a:chOff x="667264" y="3067070"/>
            <a:chExt cx="5466363" cy="1173111"/>
          </a:xfrm>
        </p:grpSpPr>
        <p:sp>
          <p:nvSpPr>
            <p:cNvPr id="14" name="Rectangle 13"/>
            <p:cNvSpPr/>
            <p:nvPr/>
          </p:nvSpPr>
          <p:spPr>
            <a:xfrm rot="5400000">
              <a:off x="5290227" y="3390701"/>
              <a:ext cx="398650" cy="1288150"/>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1" name="TextBox 190"/>
            <p:cNvSpPr txBox="1"/>
            <p:nvPr/>
          </p:nvSpPr>
          <p:spPr>
            <a:xfrm>
              <a:off x="667264" y="3202839"/>
              <a:ext cx="1952320" cy="830997"/>
            </a:xfrm>
            <a:prstGeom prst="rect">
              <a:avLst/>
            </a:prstGeom>
            <a:noFill/>
          </p:spPr>
          <p:txBody>
            <a:bodyPr wrap="square" rtlCol="0" anchor="t">
              <a:spAutoFit/>
            </a:bodyPr>
            <a:lstStyle/>
            <a:p>
              <a:r>
                <a:rPr lang="en-US" sz="2400" dirty="0" smtClean="0">
                  <a:solidFill>
                    <a:schemeClr val="accent2"/>
                  </a:solidFill>
                  <a:latin typeface="Source Sans Pro Light"/>
                  <a:cs typeface="Source Sans Pro Light"/>
                </a:rPr>
                <a:t>2014 Record: </a:t>
              </a:r>
              <a:r>
                <a:rPr lang="en-US" sz="2400" b="1" dirty="0" smtClean="0">
                  <a:solidFill>
                    <a:schemeClr val="accent2"/>
                  </a:solidFill>
                  <a:latin typeface="Source Sans Pro Light"/>
                  <a:cs typeface="Source Sans Pro Light"/>
                </a:rPr>
                <a:t>Spark</a:t>
              </a:r>
              <a:endParaRPr lang="en-US" sz="2400" b="1" dirty="0">
                <a:solidFill>
                  <a:schemeClr val="accent2"/>
                </a:solidFill>
                <a:latin typeface="Source Sans Pro Light"/>
                <a:cs typeface="Source Sans Pro Light"/>
              </a:endParaRPr>
            </a:p>
          </p:txBody>
        </p:sp>
        <p:sp>
          <p:nvSpPr>
            <p:cNvPr id="122" name="TextBox 121"/>
            <p:cNvSpPr txBox="1"/>
            <p:nvPr/>
          </p:nvSpPr>
          <p:spPr>
            <a:xfrm>
              <a:off x="2978261" y="3118213"/>
              <a:ext cx="1645835" cy="400110"/>
            </a:xfrm>
            <a:prstGeom prst="rect">
              <a:avLst/>
            </a:prstGeom>
            <a:noFill/>
          </p:spPr>
          <p:txBody>
            <a:bodyPr wrap="square" rtlCol="0">
              <a:spAutoFit/>
            </a:bodyPr>
            <a:lstStyle/>
            <a:p>
              <a:r>
                <a:rPr lang="en-US" sz="2000" dirty="0" smtClean="0">
                  <a:solidFill>
                    <a:schemeClr val="accent2"/>
                  </a:solidFill>
                  <a:latin typeface="Source Sans Pro Light"/>
                  <a:cs typeface="Source Sans Pro Light"/>
                </a:rPr>
                <a:t>207 machines</a:t>
              </a:r>
              <a:endParaRPr lang="en-US" sz="2000" dirty="0">
                <a:solidFill>
                  <a:schemeClr val="accent2"/>
                </a:solidFill>
                <a:latin typeface="Source Sans Pro Light"/>
                <a:cs typeface="Source Sans Pro Light"/>
              </a:endParaRPr>
            </a:p>
          </p:txBody>
        </p:sp>
        <p:sp>
          <p:nvSpPr>
            <p:cNvPr id="123" name="TextBox 122"/>
            <p:cNvSpPr txBox="1"/>
            <p:nvPr/>
          </p:nvSpPr>
          <p:spPr>
            <a:xfrm>
              <a:off x="2978261" y="3840071"/>
              <a:ext cx="1821635" cy="400110"/>
            </a:xfrm>
            <a:prstGeom prst="rect">
              <a:avLst/>
            </a:prstGeom>
            <a:noFill/>
          </p:spPr>
          <p:txBody>
            <a:bodyPr wrap="square" rtlCol="0">
              <a:spAutoFit/>
            </a:bodyPr>
            <a:lstStyle/>
            <a:p>
              <a:r>
                <a:rPr lang="en-US" sz="2000" dirty="0" smtClean="0">
                  <a:solidFill>
                    <a:schemeClr val="accent2"/>
                  </a:solidFill>
                  <a:latin typeface="Source Sans Pro Light"/>
                  <a:cs typeface="Source Sans Pro Light"/>
                </a:rPr>
                <a:t>23 minutes</a:t>
              </a:r>
              <a:endParaRPr lang="en-US" sz="2000" dirty="0">
                <a:solidFill>
                  <a:schemeClr val="accent2"/>
                </a:solidFill>
                <a:latin typeface="Source Sans Pro Light"/>
                <a:cs typeface="Source Sans Pro Light"/>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539960" y="3327006"/>
              <a:ext cx="706348" cy="186476"/>
            </a:xfrm>
            <a:prstGeom prst="rect">
              <a:avLst/>
            </a:prstGeom>
          </p:spPr>
        </p:pic>
      </p:grpSp>
    </p:spTree>
    <p:extLst>
      <p:ext uri="{BB962C8B-B14F-4D97-AF65-F5344CB8AC3E}">
        <p14:creationId xmlns:p14="http://schemas.microsoft.com/office/powerpoint/2010/main" val="266405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8811" y="1516174"/>
            <a:ext cx="1828800" cy="70104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bg1"/>
              </a:solidFill>
            </a:endParaRPr>
          </a:p>
          <a:p>
            <a:pPr algn="ctr"/>
            <a:r>
              <a:rPr lang="en-US" b="1" dirty="0" smtClean="0">
                <a:solidFill>
                  <a:schemeClr val="bg1"/>
                </a:solidFill>
              </a:rPr>
              <a:t>Spark Driver</a:t>
            </a:r>
          </a:p>
          <a:p>
            <a:pPr algn="ctr"/>
            <a:endParaRPr lang="en-US" b="1" dirty="0">
              <a:solidFill>
                <a:schemeClr val="bg1"/>
              </a:solidFill>
            </a:endParaRPr>
          </a:p>
          <a:p>
            <a:pPr algn="ctr"/>
            <a:endParaRPr lang="en-US" b="1" dirty="0">
              <a:solidFill>
                <a:schemeClr val="bg1"/>
              </a:solidFill>
            </a:endParaRPr>
          </a:p>
        </p:txBody>
      </p:sp>
      <p:sp>
        <p:nvSpPr>
          <p:cNvPr id="4" name="Rectangle 3"/>
          <p:cNvSpPr/>
          <p:nvPr/>
        </p:nvSpPr>
        <p:spPr>
          <a:xfrm>
            <a:off x="335051" y="3299254"/>
            <a:ext cx="1645920" cy="1005840"/>
          </a:xfrm>
          <a:prstGeom prst="rect">
            <a:avLst/>
          </a:prstGeom>
          <a:solidFill>
            <a:schemeClr val="accent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chemeClr val="bg1"/>
                </a:solidFill>
              </a:rPr>
              <a:t>Executor</a:t>
            </a:r>
          </a:p>
          <a:p>
            <a:pPr algn="ctr"/>
            <a:endParaRPr lang="en-US" b="1" dirty="0">
              <a:solidFill>
                <a:schemeClr val="bg1"/>
              </a:solidFill>
            </a:endParaRPr>
          </a:p>
        </p:txBody>
      </p:sp>
      <p:sp>
        <p:nvSpPr>
          <p:cNvPr id="5" name="Rounded Rectangle 4"/>
          <p:cNvSpPr/>
          <p:nvPr/>
        </p:nvSpPr>
        <p:spPr>
          <a:xfrm>
            <a:off x="449351" y="3885994"/>
            <a:ext cx="647700" cy="3276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t>Task</a:t>
            </a:r>
            <a:endParaRPr lang="en-US" sz="1600" dirty="0"/>
          </a:p>
        </p:txBody>
      </p:sp>
      <p:sp>
        <p:nvSpPr>
          <p:cNvPr id="6" name="Rounded Rectangle 5"/>
          <p:cNvSpPr/>
          <p:nvPr/>
        </p:nvSpPr>
        <p:spPr>
          <a:xfrm>
            <a:off x="1211351" y="3885994"/>
            <a:ext cx="647700" cy="3276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t>Task</a:t>
            </a:r>
            <a:endParaRPr lang="en-US" sz="1600" dirty="0"/>
          </a:p>
        </p:txBody>
      </p:sp>
      <p:sp>
        <p:nvSpPr>
          <p:cNvPr id="7" name="Rectangle 6"/>
          <p:cNvSpPr/>
          <p:nvPr/>
        </p:nvSpPr>
        <p:spPr>
          <a:xfrm>
            <a:off x="2590571" y="3299254"/>
            <a:ext cx="1645920" cy="1005840"/>
          </a:xfrm>
          <a:prstGeom prst="rect">
            <a:avLst/>
          </a:prstGeom>
          <a:solidFill>
            <a:schemeClr val="accent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chemeClr val="bg1"/>
                </a:solidFill>
              </a:rPr>
              <a:t>Executor</a:t>
            </a:r>
          </a:p>
          <a:p>
            <a:pPr algn="ctr"/>
            <a:endParaRPr lang="en-US" b="1" dirty="0">
              <a:solidFill>
                <a:schemeClr val="bg1"/>
              </a:solidFill>
            </a:endParaRPr>
          </a:p>
        </p:txBody>
      </p:sp>
      <p:sp>
        <p:nvSpPr>
          <p:cNvPr id="8" name="Rounded Rectangle 7"/>
          <p:cNvSpPr/>
          <p:nvPr/>
        </p:nvSpPr>
        <p:spPr>
          <a:xfrm>
            <a:off x="2704871" y="3885994"/>
            <a:ext cx="647700" cy="3276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t>Task</a:t>
            </a:r>
            <a:endParaRPr lang="en-US" sz="1600" dirty="0"/>
          </a:p>
        </p:txBody>
      </p:sp>
      <p:sp>
        <p:nvSpPr>
          <p:cNvPr id="9" name="Rounded Rectangle 8"/>
          <p:cNvSpPr/>
          <p:nvPr/>
        </p:nvSpPr>
        <p:spPr>
          <a:xfrm>
            <a:off x="3466871" y="3885994"/>
            <a:ext cx="647700" cy="3276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t>Task</a:t>
            </a:r>
            <a:endParaRPr lang="en-US" sz="1600" dirty="0"/>
          </a:p>
        </p:txBody>
      </p:sp>
      <p:sp>
        <p:nvSpPr>
          <p:cNvPr id="10" name="Rectangle 9"/>
          <p:cNvSpPr/>
          <p:nvPr/>
        </p:nvSpPr>
        <p:spPr>
          <a:xfrm>
            <a:off x="4846091" y="3299254"/>
            <a:ext cx="1645920" cy="1005840"/>
          </a:xfrm>
          <a:prstGeom prst="rect">
            <a:avLst/>
          </a:prstGeom>
          <a:solidFill>
            <a:schemeClr val="accent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chemeClr val="bg1"/>
                </a:solidFill>
              </a:rPr>
              <a:t>Executor</a:t>
            </a:r>
          </a:p>
          <a:p>
            <a:pPr algn="ctr"/>
            <a:endParaRPr lang="en-US" b="1" dirty="0">
              <a:solidFill>
                <a:schemeClr val="bg1"/>
              </a:solidFill>
            </a:endParaRPr>
          </a:p>
        </p:txBody>
      </p:sp>
      <p:sp>
        <p:nvSpPr>
          <p:cNvPr id="11" name="Rounded Rectangle 10"/>
          <p:cNvSpPr/>
          <p:nvPr/>
        </p:nvSpPr>
        <p:spPr>
          <a:xfrm>
            <a:off x="4960391" y="3885994"/>
            <a:ext cx="647700" cy="3276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t>Task</a:t>
            </a:r>
            <a:endParaRPr lang="en-US" sz="1600" dirty="0"/>
          </a:p>
        </p:txBody>
      </p:sp>
      <p:sp>
        <p:nvSpPr>
          <p:cNvPr id="12" name="Rounded Rectangle 11"/>
          <p:cNvSpPr/>
          <p:nvPr/>
        </p:nvSpPr>
        <p:spPr>
          <a:xfrm>
            <a:off x="5722391" y="3885994"/>
            <a:ext cx="647700" cy="3276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t>Task</a:t>
            </a:r>
            <a:endParaRPr lang="en-US" sz="1600" dirty="0"/>
          </a:p>
        </p:txBody>
      </p:sp>
      <p:sp>
        <p:nvSpPr>
          <p:cNvPr id="13" name="Rectangle 12"/>
          <p:cNvSpPr/>
          <p:nvPr/>
        </p:nvSpPr>
        <p:spPr>
          <a:xfrm>
            <a:off x="7101611" y="3299254"/>
            <a:ext cx="1645920" cy="1005840"/>
          </a:xfrm>
          <a:prstGeom prst="rect">
            <a:avLst/>
          </a:prstGeom>
          <a:solidFill>
            <a:schemeClr val="accent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chemeClr val="bg1"/>
                </a:solidFill>
              </a:rPr>
              <a:t>Executor</a:t>
            </a:r>
          </a:p>
          <a:p>
            <a:pPr algn="ctr"/>
            <a:endParaRPr lang="en-US" b="1" dirty="0">
              <a:solidFill>
                <a:schemeClr val="bg1"/>
              </a:solidFill>
            </a:endParaRPr>
          </a:p>
        </p:txBody>
      </p:sp>
      <p:sp>
        <p:nvSpPr>
          <p:cNvPr id="14" name="Rounded Rectangle 13"/>
          <p:cNvSpPr/>
          <p:nvPr/>
        </p:nvSpPr>
        <p:spPr>
          <a:xfrm>
            <a:off x="7215911" y="3885994"/>
            <a:ext cx="647700" cy="3276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t>Task</a:t>
            </a:r>
            <a:endParaRPr lang="en-US" sz="1600" dirty="0"/>
          </a:p>
        </p:txBody>
      </p:sp>
      <p:sp>
        <p:nvSpPr>
          <p:cNvPr id="15" name="Rounded Rectangle 14"/>
          <p:cNvSpPr/>
          <p:nvPr/>
        </p:nvSpPr>
        <p:spPr>
          <a:xfrm>
            <a:off x="7977911" y="3885994"/>
            <a:ext cx="647700" cy="32766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t>Task</a:t>
            </a:r>
            <a:endParaRPr lang="en-US" sz="1600" dirty="0"/>
          </a:p>
        </p:txBody>
      </p:sp>
      <p:cxnSp>
        <p:nvCxnSpPr>
          <p:cNvPr id="16" name="Straight Arrow Connector 15"/>
          <p:cNvCxnSpPr>
            <a:stCxn id="3" idx="2"/>
            <a:endCxn id="4" idx="0"/>
          </p:cNvCxnSpPr>
          <p:nvPr/>
        </p:nvCxnSpPr>
        <p:spPr>
          <a:xfrm flipH="1">
            <a:off x="1158011" y="2217214"/>
            <a:ext cx="3505200" cy="1082040"/>
          </a:xfrm>
          <a:prstGeom prst="straightConnector1">
            <a:avLst/>
          </a:prstGeom>
          <a:ln>
            <a:solidFill>
              <a:schemeClr val="tx2">
                <a:lumMod val="75000"/>
                <a:lumOff val="25000"/>
              </a:schemeClr>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3" idx="2"/>
          </p:cNvCxnSpPr>
          <p:nvPr/>
        </p:nvCxnSpPr>
        <p:spPr>
          <a:xfrm flipH="1">
            <a:off x="3466871" y="2217214"/>
            <a:ext cx="1196340" cy="1006046"/>
          </a:xfrm>
          <a:prstGeom prst="straightConnector1">
            <a:avLst/>
          </a:prstGeom>
          <a:ln>
            <a:solidFill>
              <a:schemeClr val="tx2">
                <a:lumMod val="75000"/>
                <a:lumOff val="25000"/>
              </a:schemeClr>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3" idx="2"/>
            <a:endCxn id="10" idx="0"/>
          </p:cNvCxnSpPr>
          <p:nvPr/>
        </p:nvCxnSpPr>
        <p:spPr>
          <a:xfrm>
            <a:off x="4663211" y="2217214"/>
            <a:ext cx="1005840" cy="1082040"/>
          </a:xfrm>
          <a:prstGeom prst="straightConnector1">
            <a:avLst/>
          </a:prstGeom>
          <a:ln>
            <a:solidFill>
              <a:schemeClr val="tx2">
                <a:lumMod val="75000"/>
                <a:lumOff val="25000"/>
              </a:schemeClr>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3" idx="2"/>
          </p:cNvCxnSpPr>
          <p:nvPr/>
        </p:nvCxnSpPr>
        <p:spPr>
          <a:xfrm>
            <a:off x="4663211" y="2217214"/>
            <a:ext cx="3314700" cy="1082040"/>
          </a:xfrm>
          <a:prstGeom prst="straightConnector1">
            <a:avLst/>
          </a:prstGeom>
          <a:ln>
            <a:solidFill>
              <a:schemeClr val="tx2">
                <a:lumMod val="75000"/>
                <a:lumOff val="25000"/>
              </a:schemeClr>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28" name="Title 1"/>
          <p:cNvSpPr>
            <a:spLocks noGrp="1"/>
          </p:cNvSpPr>
          <p:nvPr>
            <p:ph type="title"/>
          </p:nvPr>
        </p:nvSpPr>
        <p:spPr>
          <a:xfrm>
            <a:off x="432372" y="245865"/>
            <a:ext cx="8254428" cy="501388"/>
          </a:xfrm>
        </p:spPr>
        <p:txBody>
          <a:bodyPr>
            <a:normAutofit fontScale="90000"/>
          </a:bodyPr>
          <a:lstStyle/>
          <a:p>
            <a:r>
              <a:rPr lang="en-US" dirty="0" smtClean="0"/>
              <a:t>Spark Physical Cluster</a:t>
            </a:r>
            <a:endParaRPr lang="en-US" dirty="0"/>
          </a:p>
        </p:txBody>
      </p:sp>
      <p:sp>
        <p:nvSpPr>
          <p:cNvPr id="2" name="TextBox 1"/>
          <p:cNvSpPr txBox="1"/>
          <p:nvPr/>
        </p:nvSpPr>
        <p:spPr>
          <a:xfrm>
            <a:off x="5532314" y="2016269"/>
            <a:ext cx="570653" cy="261610"/>
          </a:xfrm>
          <a:prstGeom prst="rect">
            <a:avLst/>
          </a:prstGeom>
          <a:noFill/>
        </p:spPr>
        <p:txBody>
          <a:bodyPr wrap="square" rtlCol="0">
            <a:spAutoFit/>
          </a:bodyPr>
          <a:lstStyle/>
          <a:p>
            <a:r>
              <a:rPr lang="en-US" sz="1100" dirty="0" smtClean="0">
                <a:latin typeface="Source Sans Pro" panose="020B0503030403020204" pitchFamily="34" charset="0"/>
              </a:rPr>
              <a:t>JVM</a:t>
            </a:r>
            <a:endParaRPr lang="en-US" sz="1100" dirty="0">
              <a:latin typeface="Source Sans Pro" panose="020B0503030403020204" pitchFamily="34" charset="0"/>
            </a:endParaRPr>
          </a:p>
        </p:txBody>
      </p:sp>
      <p:sp>
        <p:nvSpPr>
          <p:cNvPr id="21" name="TextBox 20"/>
          <p:cNvSpPr txBox="1"/>
          <p:nvPr/>
        </p:nvSpPr>
        <p:spPr>
          <a:xfrm>
            <a:off x="1623678" y="4305094"/>
            <a:ext cx="570653" cy="261610"/>
          </a:xfrm>
          <a:prstGeom prst="rect">
            <a:avLst/>
          </a:prstGeom>
          <a:noFill/>
        </p:spPr>
        <p:txBody>
          <a:bodyPr wrap="square" rtlCol="0">
            <a:spAutoFit/>
          </a:bodyPr>
          <a:lstStyle/>
          <a:p>
            <a:r>
              <a:rPr lang="en-US" sz="1100" dirty="0" smtClean="0">
                <a:latin typeface="Source Sans Pro" panose="020B0503030403020204" pitchFamily="34" charset="0"/>
              </a:rPr>
              <a:t>JVM</a:t>
            </a:r>
            <a:endParaRPr lang="en-US" sz="1100" dirty="0">
              <a:latin typeface="Source Sans Pro" panose="020B0503030403020204" pitchFamily="34" charset="0"/>
            </a:endParaRPr>
          </a:p>
        </p:txBody>
      </p:sp>
      <p:sp>
        <p:nvSpPr>
          <p:cNvPr id="22" name="TextBox 21"/>
          <p:cNvSpPr txBox="1"/>
          <p:nvPr/>
        </p:nvSpPr>
        <p:spPr>
          <a:xfrm>
            <a:off x="3893144" y="4301975"/>
            <a:ext cx="570653" cy="261610"/>
          </a:xfrm>
          <a:prstGeom prst="rect">
            <a:avLst/>
          </a:prstGeom>
          <a:noFill/>
        </p:spPr>
        <p:txBody>
          <a:bodyPr wrap="square" rtlCol="0">
            <a:spAutoFit/>
          </a:bodyPr>
          <a:lstStyle/>
          <a:p>
            <a:r>
              <a:rPr lang="en-US" sz="1100" dirty="0" smtClean="0">
                <a:latin typeface="Source Sans Pro" panose="020B0503030403020204" pitchFamily="34" charset="0"/>
              </a:rPr>
              <a:t>JVM</a:t>
            </a:r>
            <a:endParaRPr lang="en-US" sz="1100" dirty="0">
              <a:latin typeface="Source Sans Pro" panose="020B0503030403020204" pitchFamily="34" charset="0"/>
            </a:endParaRPr>
          </a:p>
        </p:txBody>
      </p:sp>
      <p:sp>
        <p:nvSpPr>
          <p:cNvPr id="24" name="TextBox 23"/>
          <p:cNvSpPr txBox="1"/>
          <p:nvPr/>
        </p:nvSpPr>
        <p:spPr>
          <a:xfrm>
            <a:off x="6151283" y="4298914"/>
            <a:ext cx="570653" cy="261610"/>
          </a:xfrm>
          <a:prstGeom prst="rect">
            <a:avLst/>
          </a:prstGeom>
          <a:noFill/>
        </p:spPr>
        <p:txBody>
          <a:bodyPr wrap="square" rtlCol="0">
            <a:spAutoFit/>
          </a:bodyPr>
          <a:lstStyle/>
          <a:p>
            <a:r>
              <a:rPr lang="en-US" sz="1100" dirty="0" smtClean="0">
                <a:latin typeface="Source Sans Pro" panose="020B0503030403020204" pitchFamily="34" charset="0"/>
              </a:rPr>
              <a:t>JVM</a:t>
            </a:r>
            <a:endParaRPr lang="en-US" sz="1100" dirty="0">
              <a:latin typeface="Source Sans Pro" panose="020B0503030403020204" pitchFamily="34" charset="0"/>
            </a:endParaRPr>
          </a:p>
        </p:txBody>
      </p:sp>
      <p:sp>
        <p:nvSpPr>
          <p:cNvPr id="25" name="TextBox 24"/>
          <p:cNvSpPr txBox="1"/>
          <p:nvPr/>
        </p:nvSpPr>
        <p:spPr>
          <a:xfrm>
            <a:off x="8409283" y="4305974"/>
            <a:ext cx="570653" cy="261610"/>
          </a:xfrm>
          <a:prstGeom prst="rect">
            <a:avLst/>
          </a:prstGeom>
          <a:noFill/>
        </p:spPr>
        <p:txBody>
          <a:bodyPr wrap="square" rtlCol="0">
            <a:spAutoFit/>
          </a:bodyPr>
          <a:lstStyle/>
          <a:p>
            <a:r>
              <a:rPr lang="en-US" sz="1100" dirty="0" smtClean="0">
                <a:latin typeface="Source Sans Pro" panose="020B0503030403020204" pitchFamily="34" charset="0"/>
              </a:rPr>
              <a:t>JVM</a:t>
            </a:r>
            <a:endParaRPr lang="en-US" sz="1100" dirty="0">
              <a:latin typeface="Source Sans Pro" panose="020B0503030403020204" pitchFamily="34" charset="0"/>
            </a:endParaRPr>
          </a:p>
        </p:txBody>
      </p:sp>
    </p:spTree>
    <p:extLst>
      <p:ext uri="{BB962C8B-B14F-4D97-AF65-F5344CB8AC3E}">
        <p14:creationId xmlns:p14="http://schemas.microsoft.com/office/powerpoint/2010/main" val="42814512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327078" y="245865"/>
            <a:ext cx="8254428" cy="501388"/>
          </a:xfrm>
        </p:spPr>
        <p:txBody>
          <a:bodyPr>
            <a:normAutofit fontScale="90000"/>
          </a:bodyPr>
          <a:lstStyle/>
          <a:p>
            <a:r>
              <a:rPr lang="en-US" dirty="0" smtClean="0"/>
              <a:t>Spark Data Model</a:t>
            </a:r>
            <a:endParaRPr lang="en-US" dirty="0"/>
          </a:p>
        </p:txBody>
      </p:sp>
      <p:sp>
        <p:nvSpPr>
          <p:cNvPr id="20" name="Rectangle 19"/>
          <p:cNvSpPr/>
          <p:nvPr/>
        </p:nvSpPr>
        <p:spPr>
          <a:xfrm>
            <a:off x="841864" y="1695282"/>
            <a:ext cx="6970956" cy="1752218"/>
          </a:xfrm>
          <a:prstGeom prst="rect">
            <a:avLst/>
          </a:prstGeom>
          <a:solidFill>
            <a:schemeClr val="accent3">
              <a:lumMod val="40000"/>
              <a:lumOff val="6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1" name="Straight Connector 20"/>
          <p:cNvCxnSpPr/>
          <p:nvPr/>
        </p:nvCxnSpPr>
        <p:spPr>
          <a:xfrm>
            <a:off x="2533583" y="1713389"/>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72348" y="1704334"/>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22857" y="1704334"/>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35686" y="2062951"/>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Error, ts, msg1 </a:t>
            </a:r>
          </a:p>
        </p:txBody>
      </p:sp>
      <p:sp>
        <p:nvSpPr>
          <p:cNvPr id="27" name="TextBox 26"/>
          <p:cNvSpPr txBox="1"/>
          <p:nvPr/>
        </p:nvSpPr>
        <p:spPr>
          <a:xfrm>
            <a:off x="2769253" y="1101524"/>
            <a:ext cx="3370077" cy="461665"/>
          </a:xfrm>
          <a:prstGeom prst="rect">
            <a:avLst/>
          </a:prstGeom>
          <a:noFill/>
        </p:spPr>
        <p:txBody>
          <a:bodyPr wrap="square" rtlCol="0">
            <a:spAutoFit/>
          </a:bodyPr>
          <a:lstStyle/>
          <a:p>
            <a:r>
              <a:rPr lang="en-US" sz="2400" dirty="0" smtClean="0">
                <a:solidFill>
                  <a:schemeClr val="accent6"/>
                </a:solidFill>
                <a:latin typeface="Source Sans Pro" panose="020B0503030403020204" pitchFamily="34" charset="0"/>
              </a:rPr>
              <a:t>RDD</a:t>
            </a:r>
            <a:r>
              <a:rPr lang="en-US" sz="2400" dirty="0" smtClean="0">
                <a:latin typeface="Source Sans Pro" panose="020B0503030403020204" pitchFamily="34" charset="0"/>
              </a:rPr>
              <a:t> with 4 partitions</a:t>
            </a:r>
            <a:endParaRPr lang="en-US" sz="2400" dirty="0">
              <a:latin typeface="Source Sans Pro" panose="020B0503030403020204" pitchFamily="34" charset="0"/>
            </a:endParaRPr>
          </a:p>
        </p:txBody>
      </p:sp>
      <p:sp>
        <p:nvSpPr>
          <p:cNvPr id="29" name="TextBox 28"/>
          <p:cNvSpPr txBox="1"/>
          <p:nvPr/>
        </p:nvSpPr>
        <p:spPr>
          <a:xfrm>
            <a:off x="2661192" y="2062951"/>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Info, ts, msg8</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Info, ts, msg8 </a:t>
            </a:r>
          </a:p>
        </p:txBody>
      </p:sp>
      <p:sp>
        <p:nvSpPr>
          <p:cNvPr id="30" name="TextBox 29"/>
          <p:cNvSpPr txBox="1"/>
          <p:nvPr/>
        </p:nvSpPr>
        <p:spPr>
          <a:xfrm>
            <a:off x="4379101" y="2062951"/>
            <a:ext cx="1492498"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msg3</a:t>
            </a:r>
          </a:p>
          <a:p>
            <a:r>
              <a:rPr lang="en-US" sz="1600" dirty="0" smtClean="0">
                <a:latin typeface="Candara" panose="020E0502030303020204" pitchFamily="34" charset="0"/>
                <a:cs typeface="Consolas" panose="020B0609020204030204" pitchFamily="49" charset="0"/>
              </a:rPr>
              <a:t>Info, ts, msg5</a:t>
            </a:r>
          </a:p>
          <a:p>
            <a:r>
              <a:rPr lang="en-US" sz="1600" dirty="0" smtClean="0">
                <a:latin typeface="Candara" panose="020E0502030303020204" pitchFamily="34" charset="0"/>
                <a:cs typeface="Consolas" panose="020B0609020204030204" pitchFamily="49" charset="0"/>
              </a:rPr>
              <a:t>Info, ts, msg5 </a:t>
            </a:r>
            <a:endParaRPr lang="en-US" sz="1600" dirty="0">
              <a:latin typeface="Candara" panose="020E0502030303020204" pitchFamily="34" charset="0"/>
              <a:cs typeface="Consolas" panose="020B0609020204030204" pitchFamily="49" charset="0"/>
            </a:endParaRPr>
          </a:p>
        </p:txBody>
      </p:sp>
      <p:sp>
        <p:nvSpPr>
          <p:cNvPr id="31" name="TextBox 30"/>
          <p:cNvSpPr txBox="1"/>
          <p:nvPr/>
        </p:nvSpPr>
        <p:spPr>
          <a:xfrm>
            <a:off x="6225610" y="2109117"/>
            <a:ext cx="1890587"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msg4</a:t>
            </a:r>
          </a:p>
          <a:p>
            <a:r>
              <a:rPr lang="en-US" sz="1600" dirty="0" smtClean="0">
                <a:latin typeface="Candara" panose="020E0502030303020204" pitchFamily="34" charset="0"/>
                <a:cs typeface="Consolas" panose="020B0609020204030204" pitchFamily="49" charset="0"/>
              </a:rPr>
              <a:t>Warn, ts, msg9</a:t>
            </a:r>
          </a:p>
          <a:p>
            <a:r>
              <a:rPr lang="en-US" sz="1600" dirty="0" smtClean="0">
                <a:latin typeface="Candara" panose="020E0502030303020204" pitchFamily="34" charset="0"/>
                <a:cs typeface="Consolas" panose="020B0609020204030204" pitchFamily="49" charset="0"/>
              </a:rPr>
              <a:t>Error, ts, msg1 </a:t>
            </a:r>
            <a:endParaRPr lang="en-US" sz="1600" dirty="0">
              <a:latin typeface="Candara" panose="020E0502030303020204" pitchFamily="34" charset="0"/>
              <a:cs typeface="Consolas" panose="020B0609020204030204" pitchFamily="49" charset="0"/>
            </a:endParaRPr>
          </a:p>
        </p:txBody>
      </p:sp>
      <p:sp>
        <p:nvSpPr>
          <p:cNvPr id="32" name="TextBox 31"/>
          <p:cNvSpPr txBox="1"/>
          <p:nvPr/>
        </p:nvSpPr>
        <p:spPr>
          <a:xfrm>
            <a:off x="6510556" y="3542924"/>
            <a:ext cx="1462894" cy="369332"/>
          </a:xfrm>
          <a:prstGeom prst="rect">
            <a:avLst/>
          </a:prstGeom>
          <a:noFill/>
        </p:spPr>
        <p:txBody>
          <a:bodyPr wrap="square" rtlCol="0">
            <a:spAutoFit/>
          </a:bodyPr>
          <a:lstStyle/>
          <a:p>
            <a:r>
              <a:rPr lang="en-US" dirty="0" err="1"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Tree>
    <p:extLst>
      <p:ext uri="{BB962C8B-B14F-4D97-AF65-F5344CB8AC3E}">
        <p14:creationId xmlns:p14="http://schemas.microsoft.com/office/powerpoint/2010/main" val="4101250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204143" y="203048"/>
            <a:ext cx="8254428" cy="501388"/>
          </a:xfrm>
        </p:spPr>
        <p:txBody>
          <a:bodyPr>
            <a:normAutofit fontScale="90000"/>
          </a:bodyPr>
          <a:lstStyle/>
          <a:p>
            <a:r>
              <a:rPr lang="en-US" dirty="0" smtClean="0"/>
              <a:t>Spark Data Model</a:t>
            </a:r>
            <a:endParaRPr lang="en-US" dirty="0"/>
          </a:p>
        </p:txBody>
      </p:sp>
      <p:sp>
        <p:nvSpPr>
          <p:cNvPr id="13" name="Rectangle 12"/>
          <p:cNvSpPr/>
          <p:nvPr/>
        </p:nvSpPr>
        <p:spPr>
          <a:xfrm>
            <a:off x="2369897" y="950365"/>
            <a:ext cx="4454305" cy="909016"/>
          </a:xfrm>
          <a:prstGeom prst="rect">
            <a:avLst/>
          </a:prstGeom>
          <a:solidFill>
            <a:schemeClr val="accent3">
              <a:lumMod val="40000"/>
              <a:lumOff val="6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4" name="Straight Connector 13"/>
          <p:cNvCxnSpPr/>
          <p:nvPr/>
        </p:nvCxnSpPr>
        <p:spPr>
          <a:xfrm>
            <a:off x="3248083" y="933334"/>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33812" y="933334"/>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37648" y="950365"/>
            <a:ext cx="0" cy="890909"/>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932432" y="950365"/>
            <a:ext cx="0" cy="90901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477784" y="1110613"/>
            <a:ext cx="805758" cy="738664"/>
          </a:xfrm>
          <a:prstGeom prst="rect">
            <a:avLst/>
          </a:prstGeom>
          <a:noFill/>
        </p:spPr>
        <p:txBody>
          <a:bodyPr wrap="square" rtlCol="0">
            <a:spAutoFit/>
          </a:bodyPr>
          <a:lstStyle/>
          <a:p>
            <a:r>
              <a:rPr lang="en-US" sz="1400" dirty="0" smtClean="0">
                <a:latin typeface="Candara" panose="020E0502030303020204" pitchFamily="34" charset="0"/>
              </a:rPr>
              <a:t>item-1</a:t>
            </a:r>
          </a:p>
          <a:p>
            <a:r>
              <a:rPr lang="en-US" sz="1400" dirty="0" smtClean="0">
                <a:latin typeface="Candara" panose="020E0502030303020204" pitchFamily="34" charset="0"/>
              </a:rPr>
              <a:t>item-2</a:t>
            </a:r>
            <a:endParaRPr lang="en-US" sz="1400" dirty="0">
              <a:latin typeface="Candara" panose="020E0502030303020204" pitchFamily="34" charset="0"/>
            </a:endParaRPr>
          </a:p>
          <a:p>
            <a:endParaRPr lang="en-US" sz="1400" dirty="0">
              <a:latin typeface="Candara" panose="020E0502030303020204" pitchFamily="34" charset="0"/>
            </a:endParaRPr>
          </a:p>
        </p:txBody>
      </p:sp>
      <p:sp>
        <p:nvSpPr>
          <p:cNvPr id="19" name="TextBox 18"/>
          <p:cNvSpPr txBox="1"/>
          <p:nvPr/>
        </p:nvSpPr>
        <p:spPr>
          <a:xfrm>
            <a:off x="3341635" y="1138316"/>
            <a:ext cx="805758" cy="523220"/>
          </a:xfrm>
          <a:prstGeom prst="rect">
            <a:avLst/>
          </a:prstGeom>
          <a:noFill/>
        </p:spPr>
        <p:txBody>
          <a:bodyPr wrap="square" rtlCol="0">
            <a:spAutoFit/>
          </a:bodyPr>
          <a:lstStyle/>
          <a:p>
            <a:r>
              <a:rPr lang="en-US" sz="1400" dirty="0" smtClean="0">
                <a:latin typeface="Candara" panose="020E0502030303020204" pitchFamily="34" charset="0"/>
              </a:rPr>
              <a:t>item-3</a:t>
            </a:r>
          </a:p>
          <a:p>
            <a:r>
              <a:rPr lang="en-US" sz="1400" dirty="0" smtClean="0">
                <a:latin typeface="Candara" panose="020E0502030303020204" pitchFamily="34" charset="0"/>
              </a:rPr>
              <a:t>item-4</a:t>
            </a:r>
            <a:endParaRPr lang="en-US" sz="1400" dirty="0">
              <a:latin typeface="Candara" panose="020E0502030303020204" pitchFamily="34" charset="0"/>
            </a:endParaRPr>
          </a:p>
        </p:txBody>
      </p:sp>
      <p:sp>
        <p:nvSpPr>
          <p:cNvPr id="23" name="TextBox 22"/>
          <p:cNvSpPr txBox="1"/>
          <p:nvPr/>
        </p:nvSpPr>
        <p:spPr>
          <a:xfrm>
            <a:off x="4240944" y="1127590"/>
            <a:ext cx="805758" cy="523220"/>
          </a:xfrm>
          <a:prstGeom prst="rect">
            <a:avLst/>
          </a:prstGeom>
          <a:noFill/>
        </p:spPr>
        <p:txBody>
          <a:bodyPr wrap="square" rtlCol="0">
            <a:spAutoFit/>
          </a:bodyPr>
          <a:lstStyle/>
          <a:p>
            <a:r>
              <a:rPr lang="en-US" sz="1400" dirty="0" smtClean="0">
                <a:latin typeface="Candara" panose="020E0502030303020204" pitchFamily="34" charset="0"/>
              </a:rPr>
              <a:t>item-5</a:t>
            </a:r>
          </a:p>
          <a:p>
            <a:r>
              <a:rPr lang="en-US" sz="1400" dirty="0" smtClean="0">
                <a:latin typeface="Candara" panose="020E0502030303020204" pitchFamily="34" charset="0"/>
              </a:rPr>
              <a:t>item-6</a:t>
            </a:r>
            <a:endParaRPr lang="en-US" sz="1400" dirty="0">
              <a:latin typeface="Candara" panose="020E0502030303020204" pitchFamily="34" charset="0"/>
            </a:endParaRPr>
          </a:p>
        </p:txBody>
      </p:sp>
      <p:sp>
        <p:nvSpPr>
          <p:cNvPr id="26" name="TextBox 25"/>
          <p:cNvSpPr txBox="1"/>
          <p:nvPr/>
        </p:nvSpPr>
        <p:spPr>
          <a:xfrm>
            <a:off x="5117621" y="1138316"/>
            <a:ext cx="805758" cy="523220"/>
          </a:xfrm>
          <a:prstGeom prst="rect">
            <a:avLst/>
          </a:prstGeom>
          <a:noFill/>
        </p:spPr>
        <p:txBody>
          <a:bodyPr wrap="square" rtlCol="0">
            <a:spAutoFit/>
          </a:bodyPr>
          <a:lstStyle/>
          <a:p>
            <a:r>
              <a:rPr lang="en-US" sz="1400" dirty="0" smtClean="0">
                <a:latin typeface="Candara" panose="020E0502030303020204" pitchFamily="34" charset="0"/>
              </a:rPr>
              <a:t>item-6</a:t>
            </a:r>
          </a:p>
          <a:p>
            <a:r>
              <a:rPr lang="en-US" sz="1400" dirty="0" smtClean="0">
                <a:latin typeface="Candara" panose="020E0502030303020204" pitchFamily="34" charset="0"/>
              </a:rPr>
              <a:t>item-8</a:t>
            </a:r>
            <a:endParaRPr lang="en-US" sz="1400" dirty="0">
              <a:latin typeface="Candara" panose="020E0502030303020204" pitchFamily="34" charset="0"/>
            </a:endParaRPr>
          </a:p>
        </p:txBody>
      </p:sp>
      <p:sp>
        <p:nvSpPr>
          <p:cNvPr id="33" name="TextBox 32"/>
          <p:cNvSpPr txBox="1"/>
          <p:nvPr/>
        </p:nvSpPr>
        <p:spPr>
          <a:xfrm>
            <a:off x="5992223" y="1138316"/>
            <a:ext cx="805758" cy="523220"/>
          </a:xfrm>
          <a:prstGeom prst="rect">
            <a:avLst/>
          </a:prstGeom>
          <a:noFill/>
        </p:spPr>
        <p:txBody>
          <a:bodyPr wrap="square" rtlCol="0">
            <a:spAutoFit/>
          </a:bodyPr>
          <a:lstStyle/>
          <a:p>
            <a:r>
              <a:rPr lang="en-US" sz="1400" dirty="0" smtClean="0">
                <a:latin typeface="Candara" panose="020E0502030303020204" pitchFamily="34" charset="0"/>
              </a:rPr>
              <a:t>item-9</a:t>
            </a:r>
          </a:p>
          <a:p>
            <a:r>
              <a:rPr lang="en-US" sz="1400" dirty="0" smtClean="0">
                <a:latin typeface="Candara" panose="020E0502030303020204" pitchFamily="34" charset="0"/>
              </a:rPr>
              <a:t>item-10</a:t>
            </a:r>
            <a:endParaRPr lang="en-US" sz="1400" dirty="0">
              <a:latin typeface="Candara" panose="020E0502030303020204" pitchFamily="34" charset="0"/>
            </a:endParaRPr>
          </a:p>
        </p:txBody>
      </p:sp>
      <p:pic>
        <p:nvPicPr>
          <p:cNvPr id="35" name="Picture 34"/>
          <p:cNvPicPr>
            <a:picLocks noChangeAspect="1"/>
          </p:cNvPicPr>
          <p:nvPr/>
        </p:nvPicPr>
        <p:blipFill>
          <a:blip r:embed="rId2"/>
          <a:stretch>
            <a:fillRect/>
          </a:stretch>
        </p:blipFill>
        <p:spPr>
          <a:xfrm>
            <a:off x="1397837" y="2897381"/>
            <a:ext cx="1611959" cy="1615770"/>
          </a:xfrm>
          <a:prstGeom prst="rect">
            <a:avLst/>
          </a:prstGeom>
        </p:spPr>
      </p:pic>
      <p:sp>
        <p:nvSpPr>
          <p:cNvPr id="36" name="Rectangle 35"/>
          <p:cNvSpPr/>
          <p:nvPr/>
        </p:nvSpPr>
        <p:spPr>
          <a:xfrm>
            <a:off x="1732274" y="3308241"/>
            <a:ext cx="706787" cy="61970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37" name="Rectangle 36"/>
          <p:cNvSpPr/>
          <p:nvPr/>
        </p:nvSpPr>
        <p:spPr>
          <a:xfrm>
            <a:off x="1763091" y="3582163"/>
            <a:ext cx="357890" cy="138557"/>
          </a:xfrm>
          <a:prstGeom prst="rect">
            <a:avLst/>
          </a:prstGeom>
          <a:solidFill>
            <a:schemeClr val="accent3">
              <a:lumMod val="40000"/>
              <a:lumOff val="6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latin typeface="Anonymous Pro" panose="02060609030202000504" pitchFamily="49" charset="0"/>
                <a:ea typeface="Anonymous Pro" panose="02060609030202000504" pitchFamily="49" charset="0"/>
              </a:rPr>
              <a:t>RDD</a:t>
            </a:r>
          </a:p>
        </p:txBody>
      </p:sp>
      <p:sp>
        <p:nvSpPr>
          <p:cNvPr id="39" name="Rectangle 38"/>
          <p:cNvSpPr/>
          <p:nvPr/>
        </p:nvSpPr>
        <p:spPr>
          <a:xfrm>
            <a:off x="1761818" y="3745906"/>
            <a:ext cx="357890" cy="138557"/>
          </a:xfrm>
          <a:prstGeom prst="rect">
            <a:avLst/>
          </a:prstGeom>
          <a:solidFill>
            <a:schemeClr val="accent3">
              <a:lumMod val="40000"/>
              <a:lumOff val="6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latin typeface="Anonymous Pro" panose="02060609030202000504" pitchFamily="49" charset="0"/>
                <a:ea typeface="Anonymous Pro" panose="02060609030202000504" pitchFamily="49" charset="0"/>
              </a:rPr>
              <a:t>RDD</a:t>
            </a:r>
          </a:p>
        </p:txBody>
      </p:sp>
      <p:pic>
        <p:nvPicPr>
          <p:cNvPr id="40" name="Picture 39"/>
          <p:cNvPicPr>
            <a:picLocks noChangeAspect="1"/>
          </p:cNvPicPr>
          <p:nvPr/>
        </p:nvPicPr>
        <p:blipFill>
          <a:blip r:embed="rId2"/>
          <a:stretch>
            <a:fillRect/>
          </a:stretch>
        </p:blipFill>
        <p:spPr>
          <a:xfrm>
            <a:off x="3768336" y="2897381"/>
            <a:ext cx="1611959" cy="1615770"/>
          </a:xfrm>
          <a:prstGeom prst="rect">
            <a:avLst/>
          </a:prstGeom>
        </p:spPr>
      </p:pic>
      <p:sp>
        <p:nvSpPr>
          <p:cNvPr id="41" name="Rectangle 40"/>
          <p:cNvSpPr/>
          <p:nvPr/>
        </p:nvSpPr>
        <p:spPr>
          <a:xfrm>
            <a:off x="4102773" y="3308241"/>
            <a:ext cx="706787" cy="61970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42" name="Rectangle 41"/>
          <p:cNvSpPr/>
          <p:nvPr/>
        </p:nvSpPr>
        <p:spPr>
          <a:xfrm>
            <a:off x="4133590" y="3582163"/>
            <a:ext cx="357890" cy="138557"/>
          </a:xfrm>
          <a:prstGeom prst="rect">
            <a:avLst/>
          </a:prstGeom>
          <a:solidFill>
            <a:schemeClr val="accent3">
              <a:lumMod val="40000"/>
              <a:lumOff val="6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latin typeface="Anonymous Pro" panose="02060609030202000504" pitchFamily="49" charset="0"/>
                <a:ea typeface="Anonymous Pro" panose="02060609030202000504" pitchFamily="49" charset="0"/>
              </a:rPr>
              <a:t>RDD</a:t>
            </a:r>
          </a:p>
        </p:txBody>
      </p:sp>
      <p:sp>
        <p:nvSpPr>
          <p:cNvPr id="44" name="Rectangle 43"/>
          <p:cNvSpPr/>
          <p:nvPr/>
        </p:nvSpPr>
        <p:spPr>
          <a:xfrm>
            <a:off x="4132317" y="3745906"/>
            <a:ext cx="357890" cy="138557"/>
          </a:xfrm>
          <a:prstGeom prst="rect">
            <a:avLst/>
          </a:prstGeom>
          <a:solidFill>
            <a:schemeClr val="accent3">
              <a:lumMod val="40000"/>
              <a:lumOff val="6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latin typeface="Anonymous Pro" panose="02060609030202000504" pitchFamily="49" charset="0"/>
                <a:ea typeface="Anonymous Pro" panose="02060609030202000504" pitchFamily="49" charset="0"/>
              </a:rPr>
              <a:t>RDD</a:t>
            </a:r>
          </a:p>
        </p:txBody>
      </p:sp>
      <p:pic>
        <p:nvPicPr>
          <p:cNvPr id="45" name="Picture 44"/>
          <p:cNvPicPr>
            <a:picLocks noChangeAspect="1"/>
          </p:cNvPicPr>
          <p:nvPr/>
        </p:nvPicPr>
        <p:blipFill>
          <a:blip r:embed="rId2"/>
          <a:stretch>
            <a:fillRect/>
          </a:stretch>
        </p:blipFill>
        <p:spPr>
          <a:xfrm>
            <a:off x="6357947" y="2897381"/>
            <a:ext cx="1611959" cy="1615770"/>
          </a:xfrm>
          <a:prstGeom prst="rect">
            <a:avLst/>
          </a:prstGeom>
        </p:spPr>
      </p:pic>
      <p:sp>
        <p:nvSpPr>
          <p:cNvPr id="46" name="Rectangle 45"/>
          <p:cNvSpPr/>
          <p:nvPr/>
        </p:nvSpPr>
        <p:spPr>
          <a:xfrm>
            <a:off x="6692384" y="3308241"/>
            <a:ext cx="706787" cy="61970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47" name="Rectangle 46"/>
          <p:cNvSpPr/>
          <p:nvPr/>
        </p:nvSpPr>
        <p:spPr>
          <a:xfrm>
            <a:off x="6723201" y="3582163"/>
            <a:ext cx="357890" cy="138557"/>
          </a:xfrm>
          <a:prstGeom prst="rect">
            <a:avLst/>
          </a:prstGeom>
          <a:solidFill>
            <a:schemeClr val="accent3">
              <a:lumMod val="40000"/>
              <a:lumOff val="6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latin typeface="Anonymous Pro" panose="02060609030202000504" pitchFamily="49" charset="0"/>
                <a:ea typeface="Anonymous Pro" panose="02060609030202000504" pitchFamily="49" charset="0"/>
              </a:rPr>
              <a:t>RDD</a:t>
            </a:r>
          </a:p>
        </p:txBody>
      </p:sp>
      <p:cxnSp>
        <p:nvCxnSpPr>
          <p:cNvPr id="49" name="Straight Arrow Connector 48"/>
          <p:cNvCxnSpPr/>
          <p:nvPr/>
        </p:nvCxnSpPr>
        <p:spPr>
          <a:xfrm flipH="1">
            <a:off x="2159821" y="1859381"/>
            <a:ext cx="680856" cy="1722782"/>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746937" y="1881353"/>
            <a:ext cx="433653" cy="170081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141717" y="1842818"/>
            <a:ext cx="2466102" cy="1972366"/>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80593" y="1859379"/>
            <a:ext cx="1181621" cy="172278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4" idx="3"/>
          </p:cNvCxnSpPr>
          <p:nvPr/>
        </p:nvCxnSpPr>
        <p:spPr>
          <a:xfrm flipH="1">
            <a:off x="4490207" y="1861545"/>
            <a:ext cx="1895221" cy="195364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142725" y="602252"/>
            <a:ext cx="2706190" cy="307777"/>
          </a:xfrm>
          <a:prstGeom prst="rect">
            <a:avLst/>
          </a:prstGeom>
        </p:spPr>
        <p:txBody>
          <a:bodyPr wrap="none">
            <a:spAutoFit/>
          </a:bodyPr>
          <a:lstStyle/>
          <a:p>
            <a:r>
              <a:rPr lang="en-US" sz="1400" i="1" dirty="0"/>
              <a:t>more partitions = more parallelism</a:t>
            </a:r>
            <a:endParaRPr lang="en-US" sz="1400" dirty="0"/>
          </a:p>
        </p:txBody>
      </p:sp>
      <p:sp>
        <p:nvSpPr>
          <p:cNvPr id="30" name="TextBox 29"/>
          <p:cNvSpPr txBox="1"/>
          <p:nvPr/>
        </p:nvSpPr>
        <p:spPr>
          <a:xfrm>
            <a:off x="1763091" y="1545392"/>
            <a:ext cx="859470" cy="369332"/>
          </a:xfrm>
          <a:prstGeom prst="rect">
            <a:avLst/>
          </a:prstGeom>
          <a:noFill/>
        </p:spPr>
        <p:txBody>
          <a:bodyPr wrap="square" rtlCol="0">
            <a:spAutoFit/>
          </a:bodyPr>
          <a:lstStyle/>
          <a:p>
            <a:r>
              <a:rPr lang="en-US" dirty="0" smtClean="0">
                <a:solidFill>
                  <a:schemeClr val="tx1">
                    <a:lumMod val="95000"/>
                  </a:schemeClr>
                </a:solidFill>
                <a:latin typeface="Source Sans Pro" panose="020B0503030403020204" pitchFamily="34" charset="0"/>
              </a:rPr>
              <a:t>RDD</a:t>
            </a:r>
            <a:endParaRPr lang="en-US" dirty="0">
              <a:solidFill>
                <a:schemeClr val="tx1">
                  <a:lumMod val="95000"/>
                </a:schemeClr>
              </a:solidFill>
              <a:latin typeface="Source Sans Pro" panose="020B0503030403020204" pitchFamily="34" charset="0"/>
            </a:endParaRPr>
          </a:p>
        </p:txBody>
      </p:sp>
    </p:spTree>
    <p:extLst>
      <p:ext uri="{BB962C8B-B14F-4D97-AF65-F5344CB8AC3E}">
        <p14:creationId xmlns:p14="http://schemas.microsoft.com/office/powerpoint/2010/main" val="29077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1" grpId="0" animBg="1"/>
      <p:bldP spid="42" grpId="0" animBg="1"/>
      <p:bldP spid="44" grpId="0" animBg="1"/>
      <p:bldP spid="46" grpId="0" animBg="1"/>
      <p:bldP spid="47" grpId="0" animBg="1"/>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16</a:t>
            </a:fld>
            <a:endParaRPr lang="en-US"/>
          </a:p>
        </p:txBody>
      </p:sp>
      <p:sp>
        <p:nvSpPr>
          <p:cNvPr id="8" name="Title 1"/>
          <p:cNvSpPr txBox="1">
            <a:spLocks/>
          </p:cNvSpPr>
          <p:nvPr/>
        </p:nvSpPr>
        <p:spPr>
          <a:xfrm>
            <a:off x="2873829" y="1180891"/>
            <a:ext cx="3507617"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DataFrame  APIs</a:t>
            </a:r>
            <a:endParaRPr lang="en-US" dirty="0"/>
          </a:p>
        </p:txBody>
      </p:sp>
      <p:pic>
        <p:nvPicPr>
          <p:cNvPr id="9" name="Picture 8" descr="R-Programm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076" y="2698024"/>
            <a:ext cx="637398" cy="483543"/>
          </a:xfrm>
          <a:prstGeom prst="rect">
            <a:avLst/>
          </a:prstGeom>
        </p:spPr>
      </p:pic>
      <p:pic>
        <p:nvPicPr>
          <p:cNvPr id="10" name="Picture 9" descr="logo-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1264" y="2587975"/>
            <a:ext cx="703640" cy="703640"/>
          </a:xfrm>
          <a:prstGeom prst="rect">
            <a:avLst/>
          </a:prstGeom>
        </p:spPr>
      </p:pic>
      <p:pic>
        <p:nvPicPr>
          <p:cNvPr id="11" name="Picture 10" descr="Java-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5621" y="2493315"/>
            <a:ext cx="798300" cy="798300"/>
          </a:xfrm>
          <a:prstGeom prst="rect">
            <a:avLst/>
          </a:prstGeom>
        </p:spPr>
      </p:pic>
      <p:pic>
        <p:nvPicPr>
          <p:cNvPr id="12" name="Picture 11" descr="scala.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3194" y="2704144"/>
            <a:ext cx="1061269" cy="471305"/>
          </a:xfrm>
          <a:prstGeom prst="rect">
            <a:avLst/>
          </a:prstGeom>
        </p:spPr>
      </p:pic>
    </p:spTree>
    <p:extLst>
      <p:ext uri="{BB962C8B-B14F-4D97-AF65-F5344CB8AC3E}">
        <p14:creationId xmlns:p14="http://schemas.microsoft.com/office/powerpoint/2010/main" val="3207031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327078" y="245865"/>
            <a:ext cx="8254428" cy="501388"/>
          </a:xfrm>
        </p:spPr>
        <p:txBody>
          <a:bodyPr>
            <a:normAutofit fontScale="90000"/>
          </a:bodyPr>
          <a:lstStyle/>
          <a:p>
            <a:r>
              <a:rPr lang="en-US" dirty="0" smtClean="0"/>
              <a:t>Spark Data Model</a:t>
            </a:r>
            <a:endParaRPr lang="en-US" dirty="0"/>
          </a:p>
        </p:txBody>
      </p:sp>
      <p:sp>
        <p:nvSpPr>
          <p:cNvPr id="20" name="Rectangle 19"/>
          <p:cNvSpPr/>
          <p:nvPr/>
        </p:nvSpPr>
        <p:spPr>
          <a:xfrm>
            <a:off x="728770" y="1722288"/>
            <a:ext cx="7672710" cy="2189968"/>
          </a:xfrm>
          <a:prstGeom prst="rect">
            <a:avLst/>
          </a:prstGeom>
          <a:solidFill>
            <a:schemeClr val="accent1">
              <a:lumMod val="40000"/>
              <a:lumOff val="6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21" name="Straight Connector 20"/>
          <p:cNvCxnSpPr/>
          <p:nvPr/>
        </p:nvCxnSpPr>
        <p:spPr>
          <a:xfrm>
            <a:off x="2706332" y="1722288"/>
            <a:ext cx="0" cy="21899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654480" y="1741467"/>
            <a:ext cx="0" cy="21899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504989" y="1741467"/>
            <a:ext cx="0" cy="21899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551526" y="1151751"/>
            <a:ext cx="4353442" cy="461665"/>
          </a:xfrm>
          <a:prstGeom prst="rect">
            <a:avLst/>
          </a:prstGeom>
          <a:noFill/>
        </p:spPr>
        <p:txBody>
          <a:bodyPr wrap="square" rtlCol="0">
            <a:spAutoFit/>
          </a:bodyPr>
          <a:lstStyle/>
          <a:p>
            <a:r>
              <a:rPr lang="en-US" sz="2400" dirty="0" smtClean="0">
                <a:solidFill>
                  <a:schemeClr val="accent6"/>
                </a:solidFill>
                <a:latin typeface="Source Sans Pro" panose="020B0503030403020204" pitchFamily="34" charset="0"/>
              </a:rPr>
              <a:t>DataFrame</a:t>
            </a:r>
            <a:r>
              <a:rPr lang="en-US" sz="2400" dirty="0" smtClean="0">
                <a:latin typeface="Source Sans Pro" panose="020B0503030403020204" pitchFamily="34" charset="0"/>
              </a:rPr>
              <a:t> with 4 partitions</a:t>
            </a:r>
            <a:endParaRPr lang="en-US" sz="2400" dirty="0">
              <a:latin typeface="Source Sans Pro" panose="020B0503030403020204" pitchFamily="34" charset="0"/>
            </a:endParaRPr>
          </a:p>
        </p:txBody>
      </p:sp>
      <p:sp>
        <p:nvSpPr>
          <p:cNvPr id="32" name="TextBox 31"/>
          <p:cNvSpPr txBox="1"/>
          <p:nvPr/>
        </p:nvSpPr>
        <p:spPr>
          <a:xfrm>
            <a:off x="6813933" y="4007680"/>
            <a:ext cx="1462894" cy="369332"/>
          </a:xfrm>
          <a:prstGeom prst="rect">
            <a:avLst/>
          </a:prstGeom>
          <a:noFill/>
        </p:spPr>
        <p:txBody>
          <a:bodyPr wrap="square" rtlCol="0">
            <a:spAutoFit/>
          </a:bodyPr>
          <a:lstStyle/>
          <a:p>
            <a:r>
              <a:rPr lang="en-US" dirty="0" err="1" smtClean="0">
                <a:solidFill>
                  <a:schemeClr val="tx1">
                    <a:lumMod val="95000"/>
                  </a:schemeClr>
                </a:solidFill>
                <a:latin typeface="Candara" panose="020E0502030303020204" pitchFamily="34" charset="0"/>
              </a:rPr>
              <a:t>logLinesDF</a:t>
            </a:r>
            <a:endParaRPr lang="en-US" dirty="0">
              <a:solidFill>
                <a:schemeClr val="tx1">
                  <a:lumMod val="95000"/>
                </a:schemeClr>
              </a:solidFill>
              <a:latin typeface="Candara" panose="020E0502030303020204" pitchFamily="34" charset="0"/>
            </a:endParaRPr>
          </a:p>
        </p:txBody>
      </p:sp>
      <p:pic>
        <p:nvPicPr>
          <p:cNvPr id="13" name="Picture 12"/>
          <p:cNvPicPr>
            <a:picLocks noChangeAspect="1"/>
          </p:cNvPicPr>
          <p:nvPr/>
        </p:nvPicPr>
        <p:blipFill>
          <a:blip r:embed="rId3"/>
          <a:stretch>
            <a:fillRect/>
          </a:stretch>
        </p:blipFill>
        <p:spPr>
          <a:xfrm>
            <a:off x="8250225" y="116255"/>
            <a:ext cx="487912" cy="492791"/>
          </a:xfrm>
          <a:prstGeom prst="rect">
            <a:avLst/>
          </a:prstGeom>
        </p:spPr>
      </p:pic>
      <p:sp>
        <p:nvSpPr>
          <p:cNvPr id="18" name="TextBox 17"/>
          <p:cNvSpPr txBox="1"/>
          <p:nvPr/>
        </p:nvSpPr>
        <p:spPr>
          <a:xfrm>
            <a:off x="949244" y="2012008"/>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Type</a:t>
            </a:r>
            <a:endParaRPr lang="en-US" sz="1400" dirty="0">
              <a:solidFill>
                <a:schemeClr val="accent4"/>
              </a:solidFill>
              <a:latin typeface="Source Sans Pro" panose="020B0503030403020204" pitchFamily="34" charset="0"/>
            </a:endParaRPr>
          </a:p>
        </p:txBody>
      </p:sp>
      <p:cxnSp>
        <p:nvCxnSpPr>
          <p:cNvPr id="7" name="Straight Connector 6"/>
          <p:cNvCxnSpPr/>
          <p:nvPr/>
        </p:nvCxnSpPr>
        <p:spPr>
          <a:xfrm>
            <a:off x="1495865" y="2531539"/>
            <a:ext cx="0" cy="1077476"/>
          </a:xfrm>
          <a:prstGeom prst="line">
            <a:avLst/>
          </a:prstGeom>
          <a:ln w="127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466420" y="2026052"/>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Time</a:t>
            </a:r>
            <a:endParaRPr lang="en-US" sz="1400" dirty="0">
              <a:solidFill>
                <a:schemeClr val="accent4"/>
              </a:solidFill>
              <a:latin typeface="Source Sans Pro" panose="020B0503030403020204" pitchFamily="34" charset="0"/>
            </a:endParaRPr>
          </a:p>
        </p:txBody>
      </p:sp>
      <p:sp>
        <p:nvSpPr>
          <p:cNvPr id="33" name="TextBox 32"/>
          <p:cNvSpPr txBox="1"/>
          <p:nvPr/>
        </p:nvSpPr>
        <p:spPr>
          <a:xfrm>
            <a:off x="2059052" y="2026052"/>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Msg</a:t>
            </a:r>
            <a:endParaRPr lang="en-US" sz="1400" dirty="0">
              <a:solidFill>
                <a:schemeClr val="accent4"/>
              </a:solidFill>
              <a:latin typeface="Source Sans Pro" panose="020B0503030403020204" pitchFamily="34" charset="0"/>
            </a:endParaRPr>
          </a:p>
        </p:txBody>
      </p:sp>
      <p:sp>
        <p:nvSpPr>
          <p:cNvPr id="34" name="TextBox 33"/>
          <p:cNvSpPr txBox="1"/>
          <p:nvPr/>
        </p:nvSpPr>
        <p:spPr>
          <a:xfrm>
            <a:off x="969660" y="2221195"/>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(Str)</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35" name="TextBox 34"/>
          <p:cNvSpPr txBox="1"/>
          <p:nvPr/>
        </p:nvSpPr>
        <p:spPr>
          <a:xfrm>
            <a:off x="1505702" y="2221195"/>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(Int)</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36" name="TextBox 35"/>
          <p:cNvSpPr txBox="1"/>
          <p:nvPr/>
        </p:nvSpPr>
        <p:spPr>
          <a:xfrm>
            <a:off x="2055885" y="2221364"/>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(Str)</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12" name="Rectangle 11"/>
          <p:cNvSpPr/>
          <p:nvPr/>
        </p:nvSpPr>
        <p:spPr>
          <a:xfrm>
            <a:off x="916859" y="2537104"/>
            <a:ext cx="562783" cy="307777"/>
          </a:xfrm>
          <a:prstGeom prst="rect">
            <a:avLst/>
          </a:prstGeom>
        </p:spPr>
        <p:txBody>
          <a:bodyPr wrap="none">
            <a:spAutoFit/>
          </a:bodyPr>
          <a:lstStyle/>
          <a:p>
            <a:r>
              <a:rPr lang="en-US" sz="1400" dirty="0">
                <a:latin typeface="Source Sans Pro" panose="020B0503030403020204" pitchFamily="34" charset="0"/>
                <a:cs typeface="Consolas" panose="020B0609020204030204" pitchFamily="49" charset="0"/>
              </a:rPr>
              <a:t>Error</a:t>
            </a:r>
            <a:endParaRPr lang="en-US" sz="1400" dirty="0"/>
          </a:p>
        </p:txBody>
      </p:sp>
      <p:sp>
        <p:nvSpPr>
          <p:cNvPr id="37" name="Rectangle 36"/>
          <p:cNvSpPr/>
          <p:nvPr/>
        </p:nvSpPr>
        <p:spPr>
          <a:xfrm>
            <a:off x="1569079" y="2538414"/>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38" name="Rectangle 37"/>
          <p:cNvSpPr/>
          <p:nvPr/>
        </p:nvSpPr>
        <p:spPr>
          <a:xfrm>
            <a:off x="1983234" y="2537104"/>
            <a:ext cx="5886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msg1</a:t>
            </a:r>
            <a:endParaRPr lang="en-US" sz="1400" dirty="0"/>
          </a:p>
        </p:txBody>
      </p:sp>
      <p:sp>
        <p:nvSpPr>
          <p:cNvPr id="39" name="Rectangle 38"/>
          <p:cNvSpPr/>
          <p:nvPr/>
        </p:nvSpPr>
        <p:spPr>
          <a:xfrm>
            <a:off x="932486" y="2862719"/>
            <a:ext cx="574516"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Warn</a:t>
            </a:r>
            <a:endParaRPr lang="en-US" sz="1400" dirty="0"/>
          </a:p>
        </p:txBody>
      </p:sp>
      <p:sp>
        <p:nvSpPr>
          <p:cNvPr id="40" name="Rectangle 39"/>
          <p:cNvSpPr/>
          <p:nvPr/>
        </p:nvSpPr>
        <p:spPr>
          <a:xfrm>
            <a:off x="1584706" y="2864029"/>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41" name="Rectangle 40"/>
          <p:cNvSpPr/>
          <p:nvPr/>
        </p:nvSpPr>
        <p:spPr>
          <a:xfrm>
            <a:off x="1975207" y="2862719"/>
            <a:ext cx="5886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msg2</a:t>
            </a:r>
            <a:endParaRPr lang="en-US" sz="1400" dirty="0"/>
          </a:p>
        </p:txBody>
      </p:sp>
      <p:sp>
        <p:nvSpPr>
          <p:cNvPr id="42" name="Rectangle 41"/>
          <p:cNvSpPr/>
          <p:nvPr/>
        </p:nvSpPr>
        <p:spPr>
          <a:xfrm>
            <a:off x="944754" y="3209313"/>
            <a:ext cx="562783" cy="307777"/>
          </a:xfrm>
          <a:prstGeom prst="rect">
            <a:avLst/>
          </a:prstGeom>
        </p:spPr>
        <p:txBody>
          <a:bodyPr wrap="none">
            <a:spAutoFit/>
          </a:bodyPr>
          <a:lstStyle/>
          <a:p>
            <a:r>
              <a:rPr lang="en-US" sz="1400" dirty="0">
                <a:latin typeface="Source Sans Pro" panose="020B0503030403020204" pitchFamily="34" charset="0"/>
                <a:cs typeface="Consolas" panose="020B0609020204030204" pitchFamily="49" charset="0"/>
              </a:rPr>
              <a:t>Error</a:t>
            </a:r>
            <a:endParaRPr lang="en-US" sz="1400" dirty="0"/>
          </a:p>
        </p:txBody>
      </p:sp>
      <p:sp>
        <p:nvSpPr>
          <p:cNvPr id="43" name="Rectangle 42"/>
          <p:cNvSpPr/>
          <p:nvPr/>
        </p:nvSpPr>
        <p:spPr>
          <a:xfrm>
            <a:off x="1590099" y="3210623"/>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44" name="Rectangle 43"/>
          <p:cNvSpPr/>
          <p:nvPr/>
        </p:nvSpPr>
        <p:spPr>
          <a:xfrm>
            <a:off x="1983234" y="3209313"/>
            <a:ext cx="5886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msg1</a:t>
            </a:r>
            <a:endParaRPr lang="en-US" sz="1400" dirty="0"/>
          </a:p>
        </p:txBody>
      </p:sp>
      <p:cxnSp>
        <p:nvCxnSpPr>
          <p:cNvPr id="45" name="Straight Connector 44"/>
          <p:cNvCxnSpPr/>
          <p:nvPr/>
        </p:nvCxnSpPr>
        <p:spPr>
          <a:xfrm>
            <a:off x="1973428" y="2546301"/>
            <a:ext cx="0" cy="1077476"/>
          </a:xfrm>
          <a:prstGeom prst="line">
            <a:avLst/>
          </a:prstGeom>
          <a:ln w="127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862985" y="2023964"/>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Type</a:t>
            </a:r>
            <a:endParaRPr lang="en-US" sz="1400" dirty="0">
              <a:solidFill>
                <a:schemeClr val="accent4"/>
              </a:solidFill>
              <a:latin typeface="Source Sans Pro" panose="020B0503030403020204" pitchFamily="34" charset="0"/>
            </a:endParaRPr>
          </a:p>
        </p:txBody>
      </p:sp>
      <p:cxnSp>
        <p:nvCxnSpPr>
          <p:cNvPr id="47" name="Straight Connector 46"/>
          <p:cNvCxnSpPr/>
          <p:nvPr/>
        </p:nvCxnSpPr>
        <p:spPr>
          <a:xfrm>
            <a:off x="3409606" y="2543495"/>
            <a:ext cx="0" cy="1077476"/>
          </a:xfrm>
          <a:prstGeom prst="line">
            <a:avLst/>
          </a:prstGeom>
          <a:ln w="127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380161" y="2038008"/>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Time</a:t>
            </a:r>
            <a:endParaRPr lang="en-US" sz="1400" dirty="0">
              <a:solidFill>
                <a:schemeClr val="accent4"/>
              </a:solidFill>
              <a:latin typeface="Source Sans Pro" panose="020B0503030403020204" pitchFamily="34" charset="0"/>
            </a:endParaRPr>
          </a:p>
        </p:txBody>
      </p:sp>
      <p:sp>
        <p:nvSpPr>
          <p:cNvPr id="49" name="TextBox 48"/>
          <p:cNvSpPr txBox="1"/>
          <p:nvPr/>
        </p:nvSpPr>
        <p:spPr>
          <a:xfrm>
            <a:off x="3966483" y="2044363"/>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Msg</a:t>
            </a:r>
            <a:endParaRPr lang="en-US" sz="1400" dirty="0">
              <a:solidFill>
                <a:schemeClr val="accent4"/>
              </a:solidFill>
              <a:latin typeface="Source Sans Pro" panose="020B0503030403020204" pitchFamily="34" charset="0"/>
            </a:endParaRPr>
          </a:p>
        </p:txBody>
      </p:sp>
      <p:sp>
        <p:nvSpPr>
          <p:cNvPr id="50" name="TextBox 49"/>
          <p:cNvSpPr txBox="1"/>
          <p:nvPr/>
        </p:nvSpPr>
        <p:spPr>
          <a:xfrm>
            <a:off x="2883401" y="2233151"/>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(Str)</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51" name="TextBox 50"/>
          <p:cNvSpPr txBox="1"/>
          <p:nvPr/>
        </p:nvSpPr>
        <p:spPr>
          <a:xfrm>
            <a:off x="3419443" y="2233151"/>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(Int)</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52" name="TextBox 51"/>
          <p:cNvSpPr txBox="1"/>
          <p:nvPr/>
        </p:nvSpPr>
        <p:spPr>
          <a:xfrm>
            <a:off x="3969626" y="2233320"/>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(Str)</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53" name="Rectangle 52"/>
          <p:cNvSpPr/>
          <p:nvPr/>
        </p:nvSpPr>
        <p:spPr>
          <a:xfrm>
            <a:off x="2865655" y="2556252"/>
            <a:ext cx="4778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Info</a:t>
            </a:r>
            <a:endParaRPr lang="en-US" sz="1400" dirty="0"/>
          </a:p>
        </p:txBody>
      </p:sp>
      <p:sp>
        <p:nvSpPr>
          <p:cNvPr id="54" name="Rectangle 53"/>
          <p:cNvSpPr/>
          <p:nvPr/>
        </p:nvSpPr>
        <p:spPr>
          <a:xfrm>
            <a:off x="3482820" y="2550370"/>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55" name="Rectangle 54"/>
          <p:cNvSpPr/>
          <p:nvPr/>
        </p:nvSpPr>
        <p:spPr>
          <a:xfrm>
            <a:off x="3896975" y="2549060"/>
            <a:ext cx="5886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msg7</a:t>
            </a:r>
            <a:endParaRPr lang="en-US" sz="1400" dirty="0"/>
          </a:p>
        </p:txBody>
      </p:sp>
      <p:sp>
        <p:nvSpPr>
          <p:cNvPr id="56" name="Rectangle 55"/>
          <p:cNvSpPr/>
          <p:nvPr/>
        </p:nvSpPr>
        <p:spPr>
          <a:xfrm>
            <a:off x="2846227" y="2874675"/>
            <a:ext cx="574516"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Warn</a:t>
            </a:r>
            <a:endParaRPr lang="en-US" sz="1400" dirty="0"/>
          </a:p>
        </p:txBody>
      </p:sp>
      <p:sp>
        <p:nvSpPr>
          <p:cNvPr id="57" name="Rectangle 56"/>
          <p:cNvSpPr/>
          <p:nvPr/>
        </p:nvSpPr>
        <p:spPr>
          <a:xfrm>
            <a:off x="3498447" y="2875985"/>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58" name="Rectangle 57"/>
          <p:cNvSpPr/>
          <p:nvPr/>
        </p:nvSpPr>
        <p:spPr>
          <a:xfrm>
            <a:off x="3888948" y="2874675"/>
            <a:ext cx="5886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msg2</a:t>
            </a:r>
            <a:endParaRPr lang="en-US" sz="1400" dirty="0"/>
          </a:p>
        </p:txBody>
      </p:sp>
      <p:sp>
        <p:nvSpPr>
          <p:cNvPr id="59" name="Rectangle 58"/>
          <p:cNvSpPr/>
          <p:nvPr/>
        </p:nvSpPr>
        <p:spPr>
          <a:xfrm>
            <a:off x="2858495" y="3221269"/>
            <a:ext cx="562783" cy="307777"/>
          </a:xfrm>
          <a:prstGeom prst="rect">
            <a:avLst/>
          </a:prstGeom>
        </p:spPr>
        <p:txBody>
          <a:bodyPr wrap="none">
            <a:spAutoFit/>
          </a:bodyPr>
          <a:lstStyle/>
          <a:p>
            <a:r>
              <a:rPr lang="en-US" sz="1400" dirty="0">
                <a:latin typeface="Source Sans Pro" panose="020B0503030403020204" pitchFamily="34" charset="0"/>
                <a:cs typeface="Consolas" panose="020B0609020204030204" pitchFamily="49" charset="0"/>
              </a:rPr>
              <a:t>Error</a:t>
            </a:r>
            <a:endParaRPr lang="en-US" sz="1400" dirty="0"/>
          </a:p>
        </p:txBody>
      </p:sp>
      <p:sp>
        <p:nvSpPr>
          <p:cNvPr id="60" name="Rectangle 59"/>
          <p:cNvSpPr/>
          <p:nvPr/>
        </p:nvSpPr>
        <p:spPr>
          <a:xfrm>
            <a:off x="3503840" y="3222579"/>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61" name="Rectangle 60"/>
          <p:cNvSpPr/>
          <p:nvPr/>
        </p:nvSpPr>
        <p:spPr>
          <a:xfrm>
            <a:off x="3896975" y="3221269"/>
            <a:ext cx="5886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msg9</a:t>
            </a:r>
            <a:endParaRPr lang="en-US" sz="1400" dirty="0"/>
          </a:p>
        </p:txBody>
      </p:sp>
      <p:cxnSp>
        <p:nvCxnSpPr>
          <p:cNvPr id="62" name="Straight Connector 61"/>
          <p:cNvCxnSpPr/>
          <p:nvPr/>
        </p:nvCxnSpPr>
        <p:spPr>
          <a:xfrm>
            <a:off x="3887169" y="2558257"/>
            <a:ext cx="0" cy="1077476"/>
          </a:xfrm>
          <a:prstGeom prst="line">
            <a:avLst/>
          </a:prstGeom>
          <a:ln w="127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4745005" y="2042209"/>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Type</a:t>
            </a:r>
            <a:endParaRPr lang="en-US" sz="1400" dirty="0">
              <a:solidFill>
                <a:schemeClr val="accent4"/>
              </a:solidFill>
              <a:latin typeface="Source Sans Pro" panose="020B0503030403020204" pitchFamily="34" charset="0"/>
            </a:endParaRPr>
          </a:p>
        </p:txBody>
      </p:sp>
      <p:cxnSp>
        <p:nvCxnSpPr>
          <p:cNvPr id="64" name="Straight Connector 63"/>
          <p:cNvCxnSpPr/>
          <p:nvPr/>
        </p:nvCxnSpPr>
        <p:spPr>
          <a:xfrm>
            <a:off x="5291626" y="2561740"/>
            <a:ext cx="0" cy="1077476"/>
          </a:xfrm>
          <a:prstGeom prst="line">
            <a:avLst/>
          </a:prstGeom>
          <a:ln w="127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5262181" y="2056253"/>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Time</a:t>
            </a:r>
            <a:endParaRPr lang="en-US" sz="1400" dirty="0">
              <a:solidFill>
                <a:schemeClr val="accent4"/>
              </a:solidFill>
              <a:latin typeface="Source Sans Pro" panose="020B0503030403020204" pitchFamily="34" charset="0"/>
            </a:endParaRPr>
          </a:p>
        </p:txBody>
      </p:sp>
      <p:sp>
        <p:nvSpPr>
          <p:cNvPr id="66" name="TextBox 65"/>
          <p:cNvSpPr txBox="1"/>
          <p:nvPr/>
        </p:nvSpPr>
        <p:spPr>
          <a:xfrm>
            <a:off x="5848503" y="2062608"/>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Msg</a:t>
            </a:r>
            <a:endParaRPr lang="en-US" sz="1400" dirty="0">
              <a:solidFill>
                <a:schemeClr val="accent4"/>
              </a:solidFill>
              <a:latin typeface="Source Sans Pro" panose="020B0503030403020204" pitchFamily="34" charset="0"/>
            </a:endParaRPr>
          </a:p>
        </p:txBody>
      </p:sp>
      <p:sp>
        <p:nvSpPr>
          <p:cNvPr id="67" name="TextBox 66"/>
          <p:cNvSpPr txBox="1"/>
          <p:nvPr/>
        </p:nvSpPr>
        <p:spPr>
          <a:xfrm>
            <a:off x="4765421" y="2251396"/>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(Str)</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68" name="TextBox 67"/>
          <p:cNvSpPr txBox="1"/>
          <p:nvPr/>
        </p:nvSpPr>
        <p:spPr>
          <a:xfrm>
            <a:off x="5301463" y="2251396"/>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(Int)</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69" name="TextBox 68"/>
          <p:cNvSpPr txBox="1"/>
          <p:nvPr/>
        </p:nvSpPr>
        <p:spPr>
          <a:xfrm>
            <a:off x="5851646" y="2251565"/>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(Str)</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70" name="Rectangle 69"/>
          <p:cNvSpPr/>
          <p:nvPr/>
        </p:nvSpPr>
        <p:spPr>
          <a:xfrm>
            <a:off x="4712620" y="2567305"/>
            <a:ext cx="574516"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Warn</a:t>
            </a:r>
            <a:endParaRPr lang="en-US" sz="1400" dirty="0"/>
          </a:p>
        </p:txBody>
      </p:sp>
      <p:sp>
        <p:nvSpPr>
          <p:cNvPr id="71" name="Rectangle 70"/>
          <p:cNvSpPr/>
          <p:nvPr/>
        </p:nvSpPr>
        <p:spPr>
          <a:xfrm>
            <a:off x="5364840" y="2568615"/>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72" name="Rectangle 71"/>
          <p:cNvSpPr/>
          <p:nvPr/>
        </p:nvSpPr>
        <p:spPr>
          <a:xfrm>
            <a:off x="5778995" y="2567305"/>
            <a:ext cx="5886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msg0</a:t>
            </a:r>
            <a:endParaRPr lang="en-US" sz="1400" dirty="0"/>
          </a:p>
        </p:txBody>
      </p:sp>
      <p:sp>
        <p:nvSpPr>
          <p:cNvPr id="73" name="Rectangle 72"/>
          <p:cNvSpPr/>
          <p:nvPr/>
        </p:nvSpPr>
        <p:spPr>
          <a:xfrm>
            <a:off x="4728247" y="2892920"/>
            <a:ext cx="574516"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Warn</a:t>
            </a:r>
            <a:endParaRPr lang="en-US" sz="1400" dirty="0"/>
          </a:p>
        </p:txBody>
      </p:sp>
      <p:sp>
        <p:nvSpPr>
          <p:cNvPr id="74" name="Rectangle 73"/>
          <p:cNvSpPr/>
          <p:nvPr/>
        </p:nvSpPr>
        <p:spPr>
          <a:xfrm>
            <a:off x="5380467" y="2894230"/>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75" name="Rectangle 74"/>
          <p:cNvSpPr/>
          <p:nvPr/>
        </p:nvSpPr>
        <p:spPr>
          <a:xfrm>
            <a:off x="5770968" y="2892920"/>
            <a:ext cx="5886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msg2</a:t>
            </a:r>
            <a:endParaRPr lang="en-US" sz="1400" dirty="0"/>
          </a:p>
        </p:txBody>
      </p:sp>
      <p:sp>
        <p:nvSpPr>
          <p:cNvPr id="76" name="Rectangle 75"/>
          <p:cNvSpPr/>
          <p:nvPr/>
        </p:nvSpPr>
        <p:spPr>
          <a:xfrm>
            <a:off x="4740515" y="3239514"/>
            <a:ext cx="4778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Info</a:t>
            </a:r>
            <a:endParaRPr lang="en-US" sz="1400" dirty="0"/>
          </a:p>
        </p:txBody>
      </p:sp>
      <p:sp>
        <p:nvSpPr>
          <p:cNvPr id="77" name="Rectangle 76"/>
          <p:cNvSpPr/>
          <p:nvPr/>
        </p:nvSpPr>
        <p:spPr>
          <a:xfrm>
            <a:off x="5385860" y="3240824"/>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78" name="Rectangle 77"/>
          <p:cNvSpPr/>
          <p:nvPr/>
        </p:nvSpPr>
        <p:spPr>
          <a:xfrm>
            <a:off x="5778995" y="3239514"/>
            <a:ext cx="678391"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msg11</a:t>
            </a:r>
            <a:endParaRPr lang="en-US" sz="1400" dirty="0"/>
          </a:p>
        </p:txBody>
      </p:sp>
      <p:cxnSp>
        <p:nvCxnSpPr>
          <p:cNvPr id="79" name="Straight Connector 78"/>
          <p:cNvCxnSpPr/>
          <p:nvPr/>
        </p:nvCxnSpPr>
        <p:spPr>
          <a:xfrm>
            <a:off x="5769189" y="2576502"/>
            <a:ext cx="0" cy="1077476"/>
          </a:xfrm>
          <a:prstGeom prst="line">
            <a:avLst/>
          </a:prstGeom>
          <a:ln w="127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6614741" y="2058953"/>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Type</a:t>
            </a:r>
            <a:endParaRPr lang="en-US" sz="1400" dirty="0">
              <a:solidFill>
                <a:schemeClr val="accent4"/>
              </a:solidFill>
              <a:latin typeface="Source Sans Pro" panose="020B0503030403020204" pitchFamily="34" charset="0"/>
            </a:endParaRPr>
          </a:p>
        </p:txBody>
      </p:sp>
      <p:cxnSp>
        <p:nvCxnSpPr>
          <p:cNvPr id="81" name="Straight Connector 80"/>
          <p:cNvCxnSpPr/>
          <p:nvPr/>
        </p:nvCxnSpPr>
        <p:spPr>
          <a:xfrm>
            <a:off x="7161362" y="2578484"/>
            <a:ext cx="0" cy="1077476"/>
          </a:xfrm>
          <a:prstGeom prst="line">
            <a:avLst/>
          </a:prstGeom>
          <a:ln w="127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7131917" y="2072997"/>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Time</a:t>
            </a:r>
            <a:endParaRPr lang="en-US" sz="1400" dirty="0">
              <a:solidFill>
                <a:schemeClr val="accent4"/>
              </a:solidFill>
              <a:latin typeface="Source Sans Pro" panose="020B0503030403020204" pitchFamily="34" charset="0"/>
            </a:endParaRPr>
          </a:p>
        </p:txBody>
      </p:sp>
      <p:sp>
        <p:nvSpPr>
          <p:cNvPr id="83" name="TextBox 82"/>
          <p:cNvSpPr txBox="1"/>
          <p:nvPr/>
        </p:nvSpPr>
        <p:spPr>
          <a:xfrm>
            <a:off x="7718239" y="2079352"/>
            <a:ext cx="594182" cy="307777"/>
          </a:xfrm>
          <a:prstGeom prst="rect">
            <a:avLst/>
          </a:prstGeom>
          <a:noFill/>
        </p:spPr>
        <p:txBody>
          <a:bodyPr wrap="square" rtlCol="0">
            <a:spAutoFit/>
          </a:bodyPr>
          <a:lstStyle/>
          <a:p>
            <a:r>
              <a:rPr lang="en-US" sz="1400" dirty="0" smtClean="0">
                <a:solidFill>
                  <a:schemeClr val="accent4"/>
                </a:solidFill>
                <a:latin typeface="Source Sans Pro" panose="020B0503030403020204" pitchFamily="34" charset="0"/>
              </a:rPr>
              <a:t>Msg</a:t>
            </a:r>
            <a:endParaRPr lang="en-US" sz="1400" dirty="0">
              <a:solidFill>
                <a:schemeClr val="accent4"/>
              </a:solidFill>
              <a:latin typeface="Source Sans Pro" panose="020B0503030403020204" pitchFamily="34" charset="0"/>
            </a:endParaRPr>
          </a:p>
        </p:txBody>
      </p:sp>
      <p:sp>
        <p:nvSpPr>
          <p:cNvPr id="84" name="TextBox 83"/>
          <p:cNvSpPr txBox="1"/>
          <p:nvPr/>
        </p:nvSpPr>
        <p:spPr>
          <a:xfrm>
            <a:off x="6635157" y="2268140"/>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(Str)</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85" name="TextBox 84"/>
          <p:cNvSpPr txBox="1"/>
          <p:nvPr/>
        </p:nvSpPr>
        <p:spPr>
          <a:xfrm>
            <a:off x="7171199" y="2268140"/>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(Int)</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86" name="TextBox 85"/>
          <p:cNvSpPr txBox="1"/>
          <p:nvPr/>
        </p:nvSpPr>
        <p:spPr>
          <a:xfrm>
            <a:off x="7721382" y="2268309"/>
            <a:ext cx="496760" cy="230832"/>
          </a:xfrm>
          <a:prstGeom prst="rect">
            <a:avLst/>
          </a:prstGeom>
          <a:noFill/>
        </p:spPr>
        <p:txBody>
          <a:bodyPr wrap="square" rtlCol="0">
            <a:spAutoFit/>
          </a:bodyPr>
          <a:lstStyle/>
          <a:p>
            <a:r>
              <a:rPr lang="en-US" sz="900" dirty="0" smtClean="0">
                <a:solidFill>
                  <a:schemeClr val="accent2"/>
                </a:solidFill>
                <a:latin typeface="Anonymous Pro" panose="02060609030202000504" pitchFamily="49" charset="0"/>
                <a:ea typeface="Anonymous Pro" panose="02060609030202000504" pitchFamily="49" charset="0"/>
              </a:rPr>
              <a:t>(Str)</a:t>
            </a:r>
            <a:endParaRPr lang="en-US" sz="1100" dirty="0">
              <a:solidFill>
                <a:schemeClr val="accent2"/>
              </a:solidFill>
              <a:latin typeface="Anonymous Pro" panose="02060609030202000504" pitchFamily="49" charset="0"/>
              <a:ea typeface="Anonymous Pro" panose="02060609030202000504" pitchFamily="49" charset="0"/>
            </a:endParaRPr>
          </a:p>
        </p:txBody>
      </p:sp>
      <p:sp>
        <p:nvSpPr>
          <p:cNvPr id="87" name="Rectangle 86"/>
          <p:cNvSpPr/>
          <p:nvPr/>
        </p:nvSpPr>
        <p:spPr>
          <a:xfrm>
            <a:off x="6582356" y="2584049"/>
            <a:ext cx="562783" cy="307777"/>
          </a:xfrm>
          <a:prstGeom prst="rect">
            <a:avLst/>
          </a:prstGeom>
        </p:spPr>
        <p:txBody>
          <a:bodyPr wrap="none">
            <a:spAutoFit/>
          </a:bodyPr>
          <a:lstStyle/>
          <a:p>
            <a:r>
              <a:rPr lang="en-US" sz="1400" dirty="0">
                <a:latin typeface="Source Sans Pro" panose="020B0503030403020204" pitchFamily="34" charset="0"/>
                <a:cs typeface="Consolas" panose="020B0609020204030204" pitchFamily="49" charset="0"/>
              </a:rPr>
              <a:t>Error</a:t>
            </a:r>
            <a:endParaRPr lang="en-US" sz="1400" dirty="0"/>
          </a:p>
        </p:txBody>
      </p:sp>
      <p:sp>
        <p:nvSpPr>
          <p:cNvPr id="88" name="Rectangle 87"/>
          <p:cNvSpPr/>
          <p:nvPr/>
        </p:nvSpPr>
        <p:spPr>
          <a:xfrm>
            <a:off x="7234576" y="2585359"/>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89" name="Rectangle 88"/>
          <p:cNvSpPr/>
          <p:nvPr/>
        </p:nvSpPr>
        <p:spPr>
          <a:xfrm>
            <a:off x="7648731" y="2584049"/>
            <a:ext cx="5886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msg1</a:t>
            </a:r>
            <a:endParaRPr lang="en-US" sz="1400" dirty="0"/>
          </a:p>
        </p:txBody>
      </p:sp>
      <p:sp>
        <p:nvSpPr>
          <p:cNvPr id="90" name="Rectangle 89"/>
          <p:cNvSpPr/>
          <p:nvPr/>
        </p:nvSpPr>
        <p:spPr>
          <a:xfrm>
            <a:off x="6597983" y="2909664"/>
            <a:ext cx="56278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Error</a:t>
            </a:r>
            <a:endParaRPr lang="en-US" sz="1400" dirty="0"/>
          </a:p>
        </p:txBody>
      </p:sp>
      <p:sp>
        <p:nvSpPr>
          <p:cNvPr id="91" name="Rectangle 90"/>
          <p:cNvSpPr/>
          <p:nvPr/>
        </p:nvSpPr>
        <p:spPr>
          <a:xfrm>
            <a:off x="7250203" y="2910974"/>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92" name="Rectangle 91"/>
          <p:cNvSpPr/>
          <p:nvPr/>
        </p:nvSpPr>
        <p:spPr>
          <a:xfrm>
            <a:off x="7640704" y="2909664"/>
            <a:ext cx="5886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msg3</a:t>
            </a:r>
            <a:endParaRPr lang="en-US" sz="1400" dirty="0"/>
          </a:p>
        </p:txBody>
      </p:sp>
      <p:sp>
        <p:nvSpPr>
          <p:cNvPr id="93" name="Rectangle 92"/>
          <p:cNvSpPr/>
          <p:nvPr/>
        </p:nvSpPr>
        <p:spPr>
          <a:xfrm>
            <a:off x="6610251" y="3256258"/>
            <a:ext cx="562783" cy="307777"/>
          </a:xfrm>
          <a:prstGeom prst="rect">
            <a:avLst/>
          </a:prstGeom>
        </p:spPr>
        <p:txBody>
          <a:bodyPr wrap="none">
            <a:spAutoFit/>
          </a:bodyPr>
          <a:lstStyle/>
          <a:p>
            <a:r>
              <a:rPr lang="en-US" sz="1400" dirty="0">
                <a:latin typeface="Source Sans Pro" panose="020B0503030403020204" pitchFamily="34" charset="0"/>
                <a:cs typeface="Consolas" panose="020B0609020204030204" pitchFamily="49" charset="0"/>
              </a:rPr>
              <a:t>Error</a:t>
            </a:r>
            <a:endParaRPr lang="en-US" sz="1400" dirty="0"/>
          </a:p>
        </p:txBody>
      </p:sp>
      <p:sp>
        <p:nvSpPr>
          <p:cNvPr id="94" name="Rectangle 93"/>
          <p:cNvSpPr/>
          <p:nvPr/>
        </p:nvSpPr>
        <p:spPr>
          <a:xfrm>
            <a:off x="7255596" y="3257568"/>
            <a:ext cx="320922"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ts</a:t>
            </a:r>
            <a:endParaRPr lang="en-US" sz="1400" dirty="0"/>
          </a:p>
        </p:txBody>
      </p:sp>
      <p:sp>
        <p:nvSpPr>
          <p:cNvPr id="95" name="Rectangle 94"/>
          <p:cNvSpPr/>
          <p:nvPr/>
        </p:nvSpPr>
        <p:spPr>
          <a:xfrm>
            <a:off x="7648731" y="3256258"/>
            <a:ext cx="588623" cy="307777"/>
          </a:xfrm>
          <a:prstGeom prst="rect">
            <a:avLst/>
          </a:prstGeom>
        </p:spPr>
        <p:txBody>
          <a:bodyPr wrap="none">
            <a:spAutoFit/>
          </a:bodyPr>
          <a:lstStyle/>
          <a:p>
            <a:r>
              <a:rPr lang="en-US" sz="1400" dirty="0" smtClean="0">
                <a:latin typeface="Source Sans Pro" panose="020B0503030403020204" pitchFamily="34" charset="0"/>
                <a:cs typeface="Consolas" panose="020B0609020204030204" pitchFamily="49" charset="0"/>
              </a:rPr>
              <a:t>msg1</a:t>
            </a:r>
            <a:endParaRPr lang="en-US" sz="1400" dirty="0"/>
          </a:p>
        </p:txBody>
      </p:sp>
      <p:cxnSp>
        <p:nvCxnSpPr>
          <p:cNvPr id="96" name="Straight Connector 95"/>
          <p:cNvCxnSpPr/>
          <p:nvPr/>
        </p:nvCxnSpPr>
        <p:spPr>
          <a:xfrm>
            <a:off x="7638925" y="2593246"/>
            <a:ext cx="0" cy="1077476"/>
          </a:xfrm>
          <a:prstGeom prst="line">
            <a:avLst/>
          </a:prstGeom>
          <a:ln w="127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2132135" y="4334839"/>
            <a:ext cx="3730508" cy="369332"/>
          </a:xfrm>
          <a:prstGeom prst="rect">
            <a:avLst/>
          </a:prstGeom>
        </p:spPr>
        <p:txBody>
          <a:bodyPr wrap="none">
            <a:spAutoFit/>
          </a:bodyPr>
          <a:lstStyle/>
          <a:p>
            <a:r>
              <a:rPr lang="en-US" dirty="0" err="1" smtClean="0">
                <a:solidFill>
                  <a:srgbClr val="000000"/>
                </a:solidFill>
                <a:latin typeface="Anonymous Pro" panose="02060609030202000504" pitchFamily="49" charset="0"/>
                <a:ea typeface="Anonymous Pro" panose="02060609030202000504" pitchFamily="49" charset="0"/>
              </a:rPr>
              <a:t>df.rdd.partitions.size</a:t>
            </a:r>
            <a:r>
              <a:rPr lang="en-US" dirty="0" smtClean="0">
                <a:solidFill>
                  <a:srgbClr val="000000"/>
                </a:solidFill>
                <a:latin typeface="Anonymous Pro" panose="02060609030202000504" pitchFamily="49" charset="0"/>
                <a:ea typeface="Anonymous Pro" panose="02060609030202000504" pitchFamily="49" charset="0"/>
              </a:rPr>
              <a:t>  =  4</a:t>
            </a:r>
            <a:endParaRPr lang="en-US" dirty="0">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val="4776804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204143" y="203048"/>
            <a:ext cx="8254428" cy="501388"/>
          </a:xfrm>
        </p:spPr>
        <p:txBody>
          <a:bodyPr>
            <a:normAutofit fontScale="90000"/>
          </a:bodyPr>
          <a:lstStyle/>
          <a:p>
            <a:r>
              <a:rPr lang="en-US" dirty="0" smtClean="0"/>
              <a:t>Spark Data Model</a:t>
            </a:r>
            <a:endParaRPr lang="en-US" dirty="0"/>
          </a:p>
        </p:txBody>
      </p:sp>
      <p:sp>
        <p:nvSpPr>
          <p:cNvPr id="13" name="Rectangle 12"/>
          <p:cNvSpPr/>
          <p:nvPr/>
        </p:nvSpPr>
        <p:spPr>
          <a:xfrm>
            <a:off x="2369897" y="950365"/>
            <a:ext cx="4454305" cy="909016"/>
          </a:xfrm>
          <a:prstGeom prst="rect">
            <a:avLst/>
          </a:prstGeom>
          <a:solidFill>
            <a:schemeClr val="accent1">
              <a:lumMod val="40000"/>
              <a:lumOff val="6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4" name="Straight Connector 13"/>
          <p:cNvCxnSpPr/>
          <p:nvPr/>
        </p:nvCxnSpPr>
        <p:spPr>
          <a:xfrm>
            <a:off x="3248083" y="933334"/>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33812" y="933334"/>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37648" y="950365"/>
            <a:ext cx="0" cy="890909"/>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932432" y="950365"/>
            <a:ext cx="0" cy="90901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450623" y="985264"/>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pic>
        <p:nvPicPr>
          <p:cNvPr id="35" name="Picture 34"/>
          <p:cNvPicPr>
            <a:picLocks noChangeAspect="1"/>
          </p:cNvPicPr>
          <p:nvPr/>
        </p:nvPicPr>
        <p:blipFill>
          <a:blip r:embed="rId2"/>
          <a:stretch>
            <a:fillRect/>
          </a:stretch>
        </p:blipFill>
        <p:spPr>
          <a:xfrm>
            <a:off x="1397837" y="2897381"/>
            <a:ext cx="1611959" cy="1615770"/>
          </a:xfrm>
          <a:prstGeom prst="rect">
            <a:avLst/>
          </a:prstGeom>
        </p:spPr>
      </p:pic>
      <p:sp>
        <p:nvSpPr>
          <p:cNvPr id="36" name="Rectangle 35"/>
          <p:cNvSpPr/>
          <p:nvPr/>
        </p:nvSpPr>
        <p:spPr>
          <a:xfrm>
            <a:off x="1732274" y="3308241"/>
            <a:ext cx="706787" cy="61970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37" name="Rectangle 36"/>
          <p:cNvSpPr/>
          <p:nvPr/>
        </p:nvSpPr>
        <p:spPr>
          <a:xfrm>
            <a:off x="1763091" y="3582163"/>
            <a:ext cx="357890" cy="138557"/>
          </a:xfrm>
          <a:prstGeom prst="rect">
            <a:avLst/>
          </a:prstGeom>
          <a:solidFill>
            <a:schemeClr val="accent1">
              <a:lumMod val="40000"/>
              <a:lumOff val="6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DF</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9" name="Rectangle 38"/>
          <p:cNvSpPr/>
          <p:nvPr/>
        </p:nvSpPr>
        <p:spPr>
          <a:xfrm>
            <a:off x="1761818" y="3745906"/>
            <a:ext cx="357890" cy="138557"/>
          </a:xfrm>
          <a:prstGeom prst="rect">
            <a:avLst/>
          </a:prstGeom>
          <a:solidFill>
            <a:schemeClr val="accent1">
              <a:lumMod val="40000"/>
              <a:lumOff val="6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DF</a:t>
            </a:r>
            <a:endParaRPr lang="en-US" sz="825" b="1" dirty="0">
              <a:solidFill>
                <a:schemeClr val="tx1"/>
              </a:solidFill>
              <a:latin typeface="Anonymous Pro" panose="02060609030202000504" pitchFamily="49" charset="0"/>
              <a:ea typeface="Anonymous Pro" panose="02060609030202000504" pitchFamily="49" charset="0"/>
            </a:endParaRPr>
          </a:p>
        </p:txBody>
      </p:sp>
      <p:pic>
        <p:nvPicPr>
          <p:cNvPr id="40" name="Picture 39"/>
          <p:cNvPicPr>
            <a:picLocks noChangeAspect="1"/>
          </p:cNvPicPr>
          <p:nvPr/>
        </p:nvPicPr>
        <p:blipFill>
          <a:blip r:embed="rId2"/>
          <a:stretch>
            <a:fillRect/>
          </a:stretch>
        </p:blipFill>
        <p:spPr>
          <a:xfrm>
            <a:off x="3768336" y="2897381"/>
            <a:ext cx="1611959" cy="1615770"/>
          </a:xfrm>
          <a:prstGeom prst="rect">
            <a:avLst/>
          </a:prstGeom>
        </p:spPr>
      </p:pic>
      <p:sp>
        <p:nvSpPr>
          <p:cNvPr id="41" name="Rectangle 40"/>
          <p:cNvSpPr/>
          <p:nvPr/>
        </p:nvSpPr>
        <p:spPr>
          <a:xfrm>
            <a:off x="4102773" y="3308241"/>
            <a:ext cx="706787" cy="61970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42" name="Rectangle 41"/>
          <p:cNvSpPr/>
          <p:nvPr/>
        </p:nvSpPr>
        <p:spPr>
          <a:xfrm>
            <a:off x="4133590" y="3582163"/>
            <a:ext cx="357890" cy="138557"/>
          </a:xfrm>
          <a:prstGeom prst="rect">
            <a:avLst/>
          </a:prstGeom>
          <a:solidFill>
            <a:schemeClr val="accent1">
              <a:lumMod val="40000"/>
              <a:lumOff val="6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DF</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4" name="Rectangle 43"/>
          <p:cNvSpPr/>
          <p:nvPr/>
        </p:nvSpPr>
        <p:spPr>
          <a:xfrm>
            <a:off x="4132317" y="3745906"/>
            <a:ext cx="357890" cy="138557"/>
          </a:xfrm>
          <a:prstGeom prst="rect">
            <a:avLst/>
          </a:prstGeom>
          <a:solidFill>
            <a:schemeClr val="accent1">
              <a:lumMod val="40000"/>
              <a:lumOff val="6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DF</a:t>
            </a:r>
            <a:endParaRPr lang="en-US" sz="825" b="1" dirty="0">
              <a:solidFill>
                <a:schemeClr val="tx1"/>
              </a:solidFill>
              <a:latin typeface="Anonymous Pro" panose="02060609030202000504" pitchFamily="49" charset="0"/>
              <a:ea typeface="Anonymous Pro" panose="02060609030202000504" pitchFamily="49" charset="0"/>
            </a:endParaRPr>
          </a:p>
        </p:txBody>
      </p:sp>
      <p:pic>
        <p:nvPicPr>
          <p:cNvPr id="45" name="Picture 44"/>
          <p:cNvPicPr>
            <a:picLocks noChangeAspect="1"/>
          </p:cNvPicPr>
          <p:nvPr/>
        </p:nvPicPr>
        <p:blipFill>
          <a:blip r:embed="rId2"/>
          <a:stretch>
            <a:fillRect/>
          </a:stretch>
        </p:blipFill>
        <p:spPr>
          <a:xfrm>
            <a:off x="6357947" y="2897381"/>
            <a:ext cx="1611959" cy="1615770"/>
          </a:xfrm>
          <a:prstGeom prst="rect">
            <a:avLst/>
          </a:prstGeom>
        </p:spPr>
      </p:pic>
      <p:sp>
        <p:nvSpPr>
          <p:cNvPr id="46" name="Rectangle 45"/>
          <p:cNvSpPr/>
          <p:nvPr/>
        </p:nvSpPr>
        <p:spPr>
          <a:xfrm>
            <a:off x="6692384" y="3308241"/>
            <a:ext cx="706787" cy="61970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47" name="Rectangle 46"/>
          <p:cNvSpPr/>
          <p:nvPr/>
        </p:nvSpPr>
        <p:spPr>
          <a:xfrm>
            <a:off x="6723201" y="3582163"/>
            <a:ext cx="357890" cy="138557"/>
          </a:xfrm>
          <a:prstGeom prst="rect">
            <a:avLst/>
          </a:prstGeom>
          <a:solidFill>
            <a:schemeClr val="accent1">
              <a:lumMod val="40000"/>
              <a:lumOff val="60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DF</a:t>
            </a:r>
            <a:endParaRPr lang="en-US" sz="825" b="1" dirty="0">
              <a:solidFill>
                <a:schemeClr val="tx1"/>
              </a:solidFill>
              <a:latin typeface="Anonymous Pro" panose="02060609030202000504" pitchFamily="49" charset="0"/>
              <a:ea typeface="Anonymous Pro" panose="02060609030202000504" pitchFamily="49" charset="0"/>
            </a:endParaRPr>
          </a:p>
        </p:txBody>
      </p:sp>
      <p:cxnSp>
        <p:nvCxnSpPr>
          <p:cNvPr id="49" name="Straight Arrow Connector 48"/>
          <p:cNvCxnSpPr/>
          <p:nvPr/>
        </p:nvCxnSpPr>
        <p:spPr>
          <a:xfrm flipH="1">
            <a:off x="2159821" y="1859381"/>
            <a:ext cx="680856" cy="1722782"/>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746937" y="1881353"/>
            <a:ext cx="433653" cy="170081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141717" y="1842818"/>
            <a:ext cx="2466102" cy="1972366"/>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80593" y="1859379"/>
            <a:ext cx="1181621" cy="172278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4" idx="3"/>
          </p:cNvCxnSpPr>
          <p:nvPr/>
        </p:nvCxnSpPr>
        <p:spPr>
          <a:xfrm flipH="1">
            <a:off x="4490207" y="1861545"/>
            <a:ext cx="1895221" cy="195364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142725" y="602252"/>
            <a:ext cx="2706190" cy="307777"/>
          </a:xfrm>
          <a:prstGeom prst="rect">
            <a:avLst/>
          </a:prstGeom>
        </p:spPr>
        <p:txBody>
          <a:bodyPr wrap="none">
            <a:spAutoFit/>
          </a:bodyPr>
          <a:lstStyle/>
          <a:p>
            <a:r>
              <a:rPr lang="en-US" sz="1400" i="1" dirty="0"/>
              <a:t>more partitions = more parallelism</a:t>
            </a:r>
            <a:endParaRPr lang="en-US" sz="1400" dirty="0"/>
          </a:p>
        </p:txBody>
      </p:sp>
      <p:sp>
        <p:nvSpPr>
          <p:cNvPr id="30" name="TextBox 29"/>
          <p:cNvSpPr txBox="1"/>
          <p:nvPr/>
        </p:nvSpPr>
        <p:spPr>
          <a:xfrm>
            <a:off x="2429030" y="1161561"/>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31" name="TextBox 30"/>
          <p:cNvSpPr txBox="1"/>
          <p:nvPr/>
        </p:nvSpPr>
        <p:spPr>
          <a:xfrm>
            <a:off x="2423182" y="141965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34" name="TextBox 33"/>
          <p:cNvSpPr txBox="1"/>
          <p:nvPr/>
        </p:nvSpPr>
        <p:spPr>
          <a:xfrm>
            <a:off x="3303024" y="993034"/>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38" name="TextBox 37"/>
          <p:cNvSpPr txBox="1"/>
          <p:nvPr/>
        </p:nvSpPr>
        <p:spPr>
          <a:xfrm>
            <a:off x="3281431" y="1169331"/>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43" name="TextBox 42"/>
          <p:cNvSpPr txBox="1"/>
          <p:nvPr/>
        </p:nvSpPr>
        <p:spPr>
          <a:xfrm>
            <a:off x="3275583" y="142742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48" name="TextBox 47"/>
          <p:cNvSpPr txBox="1"/>
          <p:nvPr/>
        </p:nvSpPr>
        <p:spPr>
          <a:xfrm>
            <a:off x="4204531" y="1000591"/>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55" name="TextBox 54"/>
          <p:cNvSpPr txBox="1"/>
          <p:nvPr/>
        </p:nvSpPr>
        <p:spPr>
          <a:xfrm>
            <a:off x="4182938" y="117688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56" name="TextBox 55"/>
          <p:cNvSpPr txBox="1"/>
          <p:nvPr/>
        </p:nvSpPr>
        <p:spPr>
          <a:xfrm>
            <a:off x="4177090" y="143498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57" name="TextBox 56"/>
          <p:cNvSpPr txBox="1"/>
          <p:nvPr/>
        </p:nvSpPr>
        <p:spPr>
          <a:xfrm>
            <a:off x="5135807" y="1000591"/>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58" name="TextBox 57"/>
          <p:cNvSpPr txBox="1"/>
          <p:nvPr/>
        </p:nvSpPr>
        <p:spPr>
          <a:xfrm>
            <a:off x="5114214" y="117688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59" name="TextBox 58"/>
          <p:cNvSpPr txBox="1"/>
          <p:nvPr/>
        </p:nvSpPr>
        <p:spPr>
          <a:xfrm>
            <a:off x="5108366" y="143498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60" name="TextBox 59"/>
          <p:cNvSpPr txBox="1"/>
          <p:nvPr/>
        </p:nvSpPr>
        <p:spPr>
          <a:xfrm>
            <a:off x="6003150" y="1017153"/>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61" name="TextBox 60"/>
          <p:cNvSpPr txBox="1"/>
          <p:nvPr/>
        </p:nvSpPr>
        <p:spPr>
          <a:xfrm>
            <a:off x="5981557" y="1193450"/>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62" name="TextBox 61"/>
          <p:cNvSpPr txBox="1"/>
          <p:nvPr/>
        </p:nvSpPr>
        <p:spPr>
          <a:xfrm>
            <a:off x="5975709" y="1451547"/>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63" name="TextBox 62"/>
          <p:cNvSpPr txBox="1"/>
          <p:nvPr/>
        </p:nvSpPr>
        <p:spPr>
          <a:xfrm>
            <a:off x="1159667" y="1545392"/>
            <a:ext cx="1462894" cy="369332"/>
          </a:xfrm>
          <a:prstGeom prst="rect">
            <a:avLst/>
          </a:prstGeom>
          <a:noFill/>
        </p:spPr>
        <p:txBody>
          <a:bodyPr wrap="square" rtlCol="0">
            <a:spAutoFit/>
          </a:bodyPr>
          <a:lstStyle/>
          <a:p>
            <a:r>
              <a:rPr lang="en-US" dirty="0" smtClean="0">
                <a:solidFill>
                  <a:schemeClr val="tx1">
                    <a:lumMod val="95000"/>
                  </a:schemeClr>
                </a:solidFill>
                <a:latin typeface="Source Sans Pro" panose="020B0503030403020204" pitchFamily="34" charset="0"/>
              </a:rPr>
              <a:t>DataFrame</a:t>
            </a:r>
            <a:endParaRPr lang="en-US" dirty="0">
              <a:solidFill>
                <a:schemeClr val="tx1">
                  <a:lumMod val="95000"/>
                </a:schemeClr>
              </a:solidFill>
              <a:latin typeface="Source Sans Pro" panose="020B0503030403020204" pitchFamily="34" charset="0"/>
            </a:endParaRPr>
          </a:p>
        </p:txBody>
      </p:sp>
    </p:spTree>
    <p:extLst>
      <p:ext uri="{BB962C8B-B14F-4D97-AF65-F5344CB8AC3E}">
        <p14:creationId xmlns:p14="http://schemas.microsoft.com/office/powerpoint/2010/main" val="108641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1" grpId="0" animBg="1"/>
      <p:bldP spid="42" grpId="0" animBg="1"/>
      <p:bldP spid="44" grpId="0" animBg="1"/>
      <p:bldP spid="46" grpId="0" animBg="1"/>
      <p:bldP spid="47" grpId="0" animBg="1"/>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19</a:t>
            </a:fld>
            <a:endParaRPr lang="en-US"/>
          </a:p>
        </p:txBody>
      </p:sp>
      <p:sp>
        <p:nvSpPr>
          <p:cNvPr id="8" name="Title 1"/>
          <p:cNvSpPr txBox="1">
            <a:spLocks/>
          </p:cNvSpPr>
          <p:nvPr/>
        </p:nvSpPr>
        <p:spPr>
          <a:xfrm>
            <a:off x="2365065" y="503935"/>
            <a:ext cx="3643850"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DataFrame  Benefits</a:t>
            </a:r>
            <a:endParaRPr lang="en-US" dirty="0"/>
          </a:p>
        </p:txBody>
      </p:sp>
      <p:sp>
        <p:nvSpPr>
          <p:cNvPr id="3" name="TextBox 2"/>
          <p:cNvSpPr txBox="1"/>
          <p:nvPr/>
        </p:nvSpPr>
        <p:spPr>
          <a:xfrm>
            <a:off x="2365065" y="1540042"/>
            <a:ext cx="5933287" cy="1261884"/>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Source Sans Pro" panose="020B0503030403020204" pitchFamily="34" charset="0"/>
              </a:rPr>
              <a:t>Easier to program</a:t>
            </a:r>
          </a:p>
          <a:p>
            <a:pPr marL="742950" lvl="1" indent="-285750">
              <a:buFont typeface="Arial" panose="020B0604020202020204" pitchFamily="34" charset="0"/>
              <a:buChar char="•"/>
            </a:pPr>
            <a:r>
              <a:rPr lang="en-US" sz="1100" dirty="0" smtClean="0">
                <a:solidFill>
                  <a:schemeClr val="accent1"/>
                </a:solidFill>
                <a:latin typeface="Source Sans Pro" panose="020B0503030403020204" pitchFamily="34" charset="0"/>
              </a:rPr>
              <a:t>Significantly fewer Lines of Code</a:t>
            </a:r>
          </a:p>
          <a:p>
            <a:pPr marL="285750" indent="-285750">
              <a:buFont typeface="Arial" panose="020B0604020202020204" pitchFamily="34" charset="0"/>
              <a:buChar char="•"/>
            </a:pPr>
            <a:endParaRPr lang="en-US" dirty="0">
              <a:latin typeface="Source Sans Pro" panose="020B0503030403020204" pitchFamily="34" charset="0"/>
            </a:endParaRPr>
          </a:p>
          <a:p>
            <a:pPr marL="285750" indent="-285750">
              <a:buFont typeface="Arial" panose="020B0604020202020204" pitchFamily="34" charset="0"/>
              <a:buChar char="•"/>
            </a:pPr>
            <a:r>
              <a:rPr lang="en-US" dirty="0" smtClean="0">
                <a:latin typeface="Source Sans Pro" panose="020B0503030403020204" pitchFamily="34" charset="0"/>
              </a:rPr>
              <a:t>Improved performance</a:t>
            </a:r>
          </a:p>
          <a:p>
            <a:pPr marL="742950" lvl="1" indent="-285750">
              <a:buFont typeface="Arial" panose="020B0604020202020204" pitchFamily="34" charset="0"/>
              <a:buChar char="•"/>
            </a:pPr>
            <a:r>
              <a:rPr lang="en-US" sz="1100" dirty="0" smtClean="0">
                <a:solidFill>
                  <a:schemeClr val="accent1"/>
                </a:solidFill>
                <a:latin typeface="Source Sans Pro" panose="020B0503030403020204" pitchFamily="34" charset="0"/>
              </a:rPr>
              <a:t>via intelligent optimizations and code-generation</a:t>
            </a:r>
            <a:endParaRPr lang="en-US" dirty="0">
              <a:solidFill>
                <a:schemeClr val="accent1"/>
              </a:solidFill>
              <a:latin typeface="Source Sans Pro" panose="020B0503030403020204" pitchFamily="34" charset="0"/>
            </a:endParaRPr>
          </a:p>
        </p:txBody>
      </p:sp>
    </p:spTree>
    <p:extLst>
      <p:ext uri="{BB962C8B-B14F-4D97-AF65-F5344CB8AC3E}">
        <p14:creationId xmlns:p14="http://schemas.microsoft.com/office/powerpoint/2010/main" val="484303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69863" y="229223"/>
            <a:ext cx="8850312" cy="480131"/>
          </a:xfrm>
        </p:spPr>
        <p:txBody>
          <a:bodyPr>
            <a:normAutofit fontScale="90000"/>
          </a:bodyPr>
          <a:lstStyle/>
          <a:p>
            <a:r>
              <a:rPr lang="en-US" dirty="0" smtClean="0"/>
              <a:t>Who am I?</a:t>
            </a:r>
            <a:endParaRPr lang="en-US" dirty="0"/>
          </a:p>
        </p:txBody>
      </p:sp>
      <p:sp>
        <p:nvSpPr>
          <p:cNvPr id="11" name="Rectangle 10"/>
          <p:cNvSpPr/>
          <p:nvPr/>
        </p:nvSpPr>
        <p:spPr>
          <a:xfrm>
            <a:off x="3445024" y="2328449"/>
            <a:ext cx="2254159" cy="400110"/>
          </a:xfrm>
          <a:prstGeom prst="rect">
            <a:avLst/>
          </a:prstGeom>
        </p:spPr>
        <p:txBody>
          <a:bodyPr wrap="square">
            <a:spAutoFit/>
          </a:bodyPr>
          <a:lstStyle/>
          <a:p>
            <a:r>
              <a:rPr lang="en-US" sz="2000" b="1" dirty="0" smtClean="0">
                <a:latin typeface="Source Sans Pro Light"/>
                <a:cs typeface="Source Sans Pro Light"/>
              </a:rPr>
              <a:t>Sameer Farooqui</a:t>
            </a:r>
            <a:endParaRPr lang="en-US" sz="2000" b="1" dirty="0">
              <a:latin typeface="Source Sans Pro Light"/>
              <a:cs typeface="Source Sans Pro Light"/>
            </a:endParaRPr>
          </a:p>
        </p:txBody>
      </p:sp>
      <p:sp>
        <p:nvSpPr>
          <p:cNvPr id="55" name="TextBox 54"/>
          <p:cNvSpPr txBox="1"/>
          <p:nvPr/>
        </p:nvSpPr>
        <p:spPr>
          <a:xfrm>
            <a:off x="2865719" y="2968422"/>
            <a:ext cx="3412768"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Source Sans Pro Light" panose="020B0403030403020204" pitchFamily="34" charset="0"/>
              </a:rPr>
              <a:t>Trainer @ Databricks</a:t>
            </a:r>
          </a:p>
          <a:p>
            <a:endParaRPr lang="en-US" sz="1600" dirty="0" smtClean="0">
              <a:latin typeface="Source Sans Pro Light" panose="020B0403030403020204" pitchFamily="34" charset="0"/>
            </a:endParaRPr>
          </a:p>
          <a:p>
            <a:pPr marL="285750" indent="-285750">
              <a:buFont typeface="Arial" panose="020B0604020202020204" pitchFamily="34" charset="0"/>
              <a:buChar char="•"/>
            </a:pPr>
            <a:r>
              <a:rPr lang="en-US" sz="1600" dirty="0" smtClean="0">
                <a:latin typeface="Source Sans Pro Light" panose="020B0403030403020204" pitchFamily="34" charset="0"/>
              </a:rPr>
              <a:t>1</a:t>
            </a:r>
            <a:r>
              <a:rPr lang="en-US" sz="1600" dirty="0">
                <a:latin typeface="Source Sans Pro Light" panose="020B0403030403020204" pitchFamily="34" charset="0"/>
              </a:rPr>
              <a:t>5</a:t>
            </a:r>
            <a:r>
              <a:rPr lang="en-US" sz="1600" dirty="0" smtClean="0">
                <a:latin typeface="Source Sans Pro Light" panose="020B0403030403020204" pitchFamily="34" charset="0"/>
              </a:rPr>
              <a:t>0+ trainings on Hadoop, C</a:t>
            </a:r>
            <a:r>
              <a:rPr lang="en-US" sz="1600" dirty="0">
                <a:latin typeface="Source Sans Pro Light" panose="020B0403030403020204" pitchFamily="34" charset="0"/>
              </a:rPr>
              <a:t>*, </a:t>
            </a:r>
            <a:r>
              <a:rPr lang="en-US" sz="1600" dirty="0" err="1">
                <a:latin typeface="Source Sans Pro Light" panose="020B0403030403020204" pitchFamily="34" charset="0"/>
              </a:rPr>
              <a:t>HBase</a:t>
            </a:r>
            <a:r>
              <a:rPr lang="en-US" sz="1600" dirty="0">
                <a:latin typeface="Source Sans Pro Light" panose="020B0403030403020204" pitchFamily="34" charset="0"/>
              </a:rPr>
              <a:t>, </a:t>
            </a:r>
            <a:r>
              <a:rPr lang="en-US" sz="1600" dirty="0" err="1" smtClean="0">
                <a:latin typeface="Source Sans Pro Light" panose="020B0403030403020204" pitchFamily="34" charset="0"/>
              </a:rPr>
              <a:t>Couchbase</a:t>
            </a:r>
            <a:r>
              <a:rPr lang="en-US" sz="1600" dirty="0" smtClean="0">
                <a:latin typeface="Source Sans Pro Light" panose="020B0403030403020204" pitchFamily="34" charset="0"/>
              </a:rPr>
              <a:t>, NoSQL, </a:t>
            </a:r>
            <a:r>
              <a:rPr lang="en-US" sz="1600" dirty="0" err="1" smtClean="0">
                <a:latin typeface="Source Sans Pro Light" panose="020B0403030403020204" pitchFamily="34" charset="0"/>
              </a:rPr>
              <a:t>etc</a:t>
            </a:r>
            <a:endParaRPr lang="en-US" sz="1600" dirty="0">
              <a:latin typeface="Source Sans Pro Light" panose="020B0403030403020204" pitchFamily="34" charset="0"/>
            </a:endParaRPr>
          </a:p>
        </p:txBody>
      </p:sp>
      <p:pic>
        <p:nvPicPr>
          <p:cNvPr id="58" name="Picture 57"/>
          <p:cNvPicPr>
            <a:picLocks noChangeAspect="1"/>
          </p:cNvPicPr>
          <p:nvPr/>
        </p:nvPicPr>
        <p:blipFill>
          <a:blip r:embed="rId2"/>
          <a:stretch>
            <a:fillRect/>
          </a:stretch>
        </p:blipFill>
        <p:spPr>
          <a:xfrm>
            <a:off x="3881021" y="1140207"/>
            <a:ext cx="1110931" cy="1110931"/>
          </a:xfrm>
          <a:prstGeom prst="rect">
            <a:avLst/>
          </a:prstGeom>
        </p:spPr>
      </p:pic>
      <p:sp>
        <p:nvSpPr>
          <p:cNvPr id="2" name="TextBox 1"/>
          <p:cNvSpPr txBox="1"/>
          <p:nvPr/>
        </p:nvSpPr>
        <p:spPr>
          <a:xfrm>
            <a:off x="1419148" y="4434797"/>
            <a:ext cx="6854343" cy="369332"/>
          </a:xfrm>
          <a:prstGeom prst="rect">
            <a:avLst/>
          </a:prstGeom>
          <a:noFill/>
        </p:spPr>
        <p:txBody>
          <a:bodyPr wrap="square" rtlCol="0">
            <a:spAutoFit/>
          </a:bodyPr>
          <a:lstStyle/>
          <a:p>
            <a:r>
              <a:rPr lang="en-US" dirty="0" smtClean="0">
                <a:latin typeface="Source Sans Pro" panose="020B0503030403020204" pitchFamily="34" charset="0"/>
              </a:rPr>
              <a:t>Google: </a:t>
            </a:r>
            <a:r>
              <a:rPr lang="en-US" dirty="0" smtClean="0">
                <a:latin typeface="Source Sans Pro Light" panose="020B0403030403020204" pitchFamily="34" charset="0"/>
              </a:rPr>
              <a:t>“spark </a:t>
            </a:r>
            <a:r>
              <a:rPr lang="en-US" dirty="0" err="1" smtClean="0">
                <a:latin typeface="Source Sans Pro Light" panose="020B0403030403020204" pitchFamily="34" charset="0"/>
              </a:rPr>
              <a:t>newcircle</a:t>
            </a:r>
            <a:r>
              <a:rPr lang="en-US" dirty="0" smtClean="0">
                <a:latin typeface="Source Sans Pro Light" panose="020B0403030403020204" pitchFamily="34" charset="0"/>
              </a:rPr>
              <a:t> foundations</a:t>
            </a:r>
            <a:r>
              <a:rPr lang="en-US" dirty="0">
                <a:latin typeface="Source Sans Pro Light" panose="020B0403030403020204" pitchFamily="34" charset="0"/>
              </a:rPr>
              <a:t>”  / code: </a:t>
            </a:r>
            <a:r>
              <a:rPr lang="en-US" b="1" dirty="0">
                <a:latin typeface="Source Sans Pro Light" panose="020B0403030403020204" pitchFamily="34" charset="0"/>
              </a:rPr>
              <a:t>SPARK-MEETUPS-15</a:t>
            </a:r>
            <a:endParaRPr lang="en-US" b="1" dirty="0">
              <a:latin typeface="Source Sans Pro" panose="020B0503030403020204" pitchFamily="34" charset="0"/>
            </a:endParaRPr>
          </a:p>
        </p:txBody>
      </p:sp>
    </p:spTree>
    <p:extLst>
      <p:ext uri="{BB962C8B-B14F-4D97-AF65-F5344CB8AC3E}">
        <p14:creationId xmlns:p14="http://schemas.microsoft.com/office/powerpoint/2010/main" val="6694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Write Less Code: Compute an Average</a:t>
            </a:r>
            <a:endParaRPr lang="en-US" dirty="0"/>
          </a:p>
        </p:txBody>
      </p:sp>
      <p:sp>
        <p:nvSpPr>
          <p:cNvPr id="3" name="Content Placeholder 2"/>
          <p:cNvSpPr>
            <a:spLocks noGrp="1"/>
          </p:cNvSpPr>
          <p:nvPr>
            <p:ph sz="half" idx="4294967295"/>
          </p:nvPr>
        </p:nvSpPr>
        <p:spPr>
          <a:xfrm>
            <a:off x="1016000" y="1781628"/>
            <a:ext cx="3556000" cy="2947266"/>
          </a:xfrm>
          <a:prstGeom prst="rect">
            <a:avLst/>
          </a:prstGeom>
        </p:spPr>
        <p:txBody>
          <a:bodyPr>
            <a:normAutofit fontScale="32500" lnSpcReduction="20000"/>
          </a:bodyPr>
          <a:lstStyle/>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A71D5D"/>
                </a:solidFill>
                <a:latin typeface="Consolas"/>
                <a:ea typeface="ＭＳ 明朝"/>
                <a:cs typeface="Consolas"/>
              </a:rPr>
              <a:t>private</a:t>
            </a:r>
            <a:r>
              <a:rPr lang="en-US" dirty="0">
                <a:solidFill>
                  <a:srgbClr val="333333"/>
                </a:solidFill>
                <a:latin typeface="Consolas"/>
                <a:ea typeface="ＭＳ 明朝"/>
                <a:cs typeface="Consolas"/>
              </a:rPr>
              <a:t> </a:t>
            </a:r>
            <a:r>
              <a:rPr lang="en-US" dirty="0" err="1">
                <a:solidFill>
                  <a:srgbClr val="333333"/>
                </a:solidFill>
                <a:latin typeface="Consolas"/>
                <a:ea typeface="ＭＳ 明朝"/>
                <a:cs typeface="Consolas"/>
              </a:rPr>
              <a:t>IntWritable</a:t>
            </a:r>
            <a:r>
              <a:rPr lang="en-US" dirty="0">
                <a:solidFill>
                  <a:srgbClr val="333333"/>
                </a:solidFill>
                <a:latin typeface="Consolas"/>
                <a:ea typeface="ＭＳ 明朝"/>
                <a:cs typeface="Consolas"/>
              </a:rPr>
              <a:t> one </a:t>
            </a:r>
            <a:r>
              <a:rPr lang="en-US" dirty="0" smtClean="0">
                <a:solidFill>
                  <a:srgbClr val="A71D5D"/>
                </a:solidFill>
                <a:latin typeface="Consolas"/>
                <a:ea typeface="ＭＳ 明朝"/>
                <a:cs typeface="Consolas"/>
              </a:rPr>
              <a:t>=</a:t>
            </a:r>
            <a:r>
              <a:rPr lang="en-US" dirty="0" smtClean="0">
                <a:solidFill>
                  <a:srgbClr val="333333"/>
                </a:solidFill>
                <a:latin typeface="Consolas"/>
                <a:ea typeface="ＭＳ 明朝"/>
                <a:cs typeface="Consolas"/>
              </a:rPr>
              <a:t> </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smtClean="0">
                <a:solidFill>
                  <a:srgbClr val="333333"/>
                </a:solidFill>
                <a:latin typeface="Consolas"/>
                <a:ea typeface="ＭＳ 明朝"/>
                <a:cs typeface="Consolas"/>
              </a:rPr>
              <a:t> </a:t>
            </a:r>
            <a:r>
              <a:rPr lang="en-US" dirty="0" smtClean="0">
                <a:solidFill>
                  <a:srgbClr val="A71D5D"/>
                </a:solidFill>
                <a:latin typeface="Consolas"/>
                <a:ea typeface="ＭＳ 明朝"/>
                <a:cs typeface="Consolas"/>
              </a:rPr>
              <a:t>new</a:t>
            </a:r>
            <a:r>
              <a:rPr lang="en-US" dirty="0" smtClean="0">
                <a:solidFill>
                  <a:srgbClr val="333333"/>
                </a:solidFill>
                <a:latin typeface="Consolas"/>
                <a:ea typeface="ＭＳ 明朝"/>
                <a:cs typeface="Consolas"/>
              </a:rPr>
              <a:t> </a:t>
            </a:r>
            <a:r>
              <a:rPr lang="en-US" dirty="0" err="1">
                <a:solidFill>
                  <a:srgbClr val="333333"/>
                </a:solidFill>
                <a:latin typeface="Consolas"/>
                <a:ea typeface="ＭＳ 明朝"/>
                <a:cs typeface="Consolas"/>
              </a:rPr>
              <a:t>IntWritable</a:t>
            </a:r>
            <a:r>
              <a:rPr lang="en-US" dirty="0">
                <a:solidFill>
                  <a:srgbClr val="333333"/>
                </a:solidFill>
                <a:latin typeface="Consolas"/>
                <a:ea typeface="ＭＳ 明朝"/>
                <a:cs typeface="Consolas"/>
              </a:rPr>
              <a:t>(</a:t>
            </a:r>
            <a:r>
              <a:rPr lang="en-US" dirty="0">
                <a:solidFill>
                  <a:srgbClr val="0086B3"/>
                </a:solidFill>
                <a:latin typeface="Consolas"/>
                <a:ea typeface="ＭＳ 明朝"/>
                <a:cs typeface="Consolas"/>
              </a:rPr>
              <a:t>1</a:t>
            </a:r>
            <a:r>
              <a:rPr lang="en-US" dirty="0">
                <a:solidFill>
                  <a:srgbClr val="333333"/>
                </a:solidFill>
                <a:latin typeface="Consolas"/>
                <a:ea typeface="ＭＳ 明朝"/>
                <a:cs typeface="Consolas"/>
              </a:rPr>
              <a:t>)</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A71D5D"/>
                </a:solidFill>
                <a:latin typeface="Consolas"/>
                <a:ea typeface="ＭＳ 明朝"/>
                <a:cs typeface="Consolas"/>
              </a:rPr>
              <a:t>private</a:t>
            </a:r>
            <a:r>
              <a:rPr lang="en-US" dirty="0">
                <a:solidFill>
                  <a:srgbClr val="333333"/>
                </a:solidFill>
                <a:latin typeface="Consolas"/>
                <a:ea typeface="ＭＳ 明朝"/>
                <a:cs typeface="Consolas"/>
              </a:rPr>
              <a:t> </a:t>
            </a:r>
            <a:r>
              <a:rPr lang="en-US" dirty="0" err="1">
                <a:solidFill>
                  <a:srgbClr val="333333"/>
                </a:solidFill>
                <a:latin typeface="Consolas"/>
                <a:ea typeface="ＭＳ 明朝"/>
                <a:cs typeface="Consolas"/>
              </a:rPr>
              <a:t>IntWritable</a:t>
            </a:r>
            <a:r>
              <a:rPr lang="en-US" dirty="0">
                <a:solidFill>
                  <a:srgbClr val="333333"/>
                </a:solidFill>
                <a:latin typeface="Consolas"/>
                <a:ea typeface="ＭＳ 明朝"/>
                <a:cs typeface="Consolas"/>
              </a:rPr>
              <a:t> output </a:t>
            </a:r>
            <a:r>
              <a:rPr lang="en-US" dirty="0" smtClean="0">
                <a:solidFill>
                  <a:srgbClr val="A71D5D"/>
                </a:solidFill>
                <a:latin typeface="Consolas"/>
                <a:ea typeface="ＭＳ 明朝"/>
                <a:cs typeface="Consolas"/>
              </a:rPr>
              <a:t>=</a:t>
            </a:r>
            <a:endParaRPr lang="en-US" dirty="0" smtClean="0">
              <a:solidFill>
                <a:srgbClr val="333333"/>
              </a:solidFill>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smtClean="0">
                <a:solidFill>
                  <a:srgbClr val="333333"/>
                </a:solidFill>
                <a:latin typeface="Consolas"/>
                <a:ea typeface="ＭＳ 明朝"/>
                <a:cs typeface="Consolas"/>
              </a:rPr>
              <a:t> </a:t>
            </a:r>
            <a:r>
              <a:rPr lang="en-US" dirty="0" smtClean="0">
                <a:solidFill>
                  <a:srgbClr val="A71D5D"/>
                </a:solidFill>
                <a:latin typeface="Consolas"/>
                <a:ea typeface="ＭＳ 明朝"/>
                <a:cs typeface="Consolas"/>
              </a:rPr>
              <a:t>new</a:t>
            </a:r>
            <a:r>
              <a:rPr lang="en-US" dirty="0" smtClean="0">
                <a:solidFill>
                  <a:srgbClr val="333333"/>
                </a:solidFill>
                <a:latin typeface="Consolas"/>
                <a:ea typeface="ＭＳ 明朝"/>
                <a:cs typeface="Consolas"/>
              </a:rPr>
              <a:t> </a:t>
            </a:r>
            <a:r>
              <a:rPr lang="en-US" dirty="0" err="1">
                <a:solidFill>
                  <a:srgbClr val="333333"/>
                </a:solidFill>
                <a:latin typeface="Consolas"/>
                <a:ea typeface="ＭＳ 明朝"/>
                <a:cs typeface="Consolas"/>
              </a:rPr>
              <a:t>IntWritable</a:t>
            </a:r>
            <a:r>
              <a:rPr lang="en-US" dirty="0">
                <a:solidFill>
                  <a:srgbClr val="333333"/>
                </a:solidFill>
                <a:latin typeface="Consolas"/>
                <a:ea typeface="ＭＳ 明朝"/>
                <a:cs typeface="Consolas"/>
              </a:rPr>
              <a:t>()</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333333"/>
                </a:solidFill>
                <a:latin typeface="Consolas"/>
                <a:ea typeface="ＭＳ 明朝"/>
                <a:cs typeface="Consolas"/>
              </a:rPr>
              <a:t>proctected</a:t>
            </a:r>
            <a:r>
              <a:rPr lang="en-US" dirty="0">
                <a:solidFill>
                  <a:srgbClr val="333333"/>
                </a:solidFill>
                <a:latin typeface="Consolas"/>
                <a:ea typeface="ＭＳ 明朝"/>
                <a:cs typeface="Consolas"/>
              </a:rPr>
              <a:t> </a:t>
            </a:r>
            <a:r>
              <a:rPr lang="en-US" dirty="0">
                <a:solidFill>
                  <a:srgbClr val="A71D5D"/>
                </a:solidFill>
                <a:latin typeface="Consolas"/>
                <a:ea typeface="ＭＳ 明朝"/>
                <a:cs typeface="Consolas"/>
              </a:rPr>
              <a:t>void</a:t>
            </a:r>
            <a:r>
              <a:rPr lang="en-US" dirty="0">
                <a:solidFill>
                  <a:srgbClr val="333333"/>
                </a:solidFill>
                <a:latin typeface="Consolas"/>
                <a:ea typeface="ＭＳ 明朝"/>
                <a:cs typeface="Consolas"/>
              </a:rPr>
              <a:t> map</a:t>
            </a: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smtClean="0">
                <a:solidFill>
                  <a:srgbClr val="333333"/>
                </a:solidFill>
                <a:latin typeface="Consolas"/>
                <a:ea typeface="ＭＳ 明朝"/>
                <a:cs typeface="Consolas"/>
              </a:rPr>
              <a:t>   </a:t>
            </a:r>
            <a:r>
              <a:rPr lang="en-US" dirty="0" err="1" smtClean="0">
                <a:solidFill>
                  <a:srgbClr val="333333"/>
                </a:solidFill>
                <a:latin typeface="Consolas"/>
                <a:ea typeface="ＭＳ 明朝"/>
                <a:cs typeface="Consolas"/>
              </a:rPr>
              <a:t>LongWritable</a:t>
            </a:r>
            <a:r>
              <a:rPr lang="en-US" dirty="0" smtClean="0">
                <a:solidFill>
                  <a:srgbClr val="333333"/>
                </a:solidFill>
                <a:latin typeface="Consolas"/>
                <a:ea typeface="ＭＳ 明朝"/>
                <a:cs typeface="Consolas"/>
              </a:rPr>
              <a:t> </a:t>
            </a:r>
            <a:r>
              <a:rPr lang="en-US" dirty="0">
                <a:solidFill>
                  <a:srgbClr val="333333"/>
                </a:solidFill>
                <a:latin typeface="Consolas"/>
                <a:ea typeface="ＭＳ 明朝"/>
                <a:cs typeface="Consolas"/>
              </a:rPr>
              <a:t>key</a:t>
            </a: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smtClean="0">
                <a:solidFill>
                  <a:srgbClr val="333333"/>
                </a:solidFill>
                <a:latin typeface="Consolas"/>
                <a:ea typeface="ＭＳ 明朝"/>
                <a:cs typeface="Consolas"/>
              </a:rPr>
              <a:t>   Text </a:t>
            </a:r>
            <a:r>
              <a:rPr lang="en-US" dirty="0">
                <a:solidFill>
                  <a:srgbClr val="333333"/>
                </a:solidFill>
                <a:latin typeface="Consolas"/>
                <a:ea typeface="ＭＳ 明朝"/>
                <a:cs typeface="Consolas"/>
              </a:rPr>
              <a:t>value</a:t>
            </a: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smtClean="0">
                <a:solidFill>
                  <a:srgbClr val="333333"/>
                </a:solidFill>
                <a:latin typeface="Consolas"/>
                <a:ea typeface="ＭＳ 明朝"/>
                <a:cs typeface="Consolas"/>
              </a:rPr>
              <a:t>   Context </a:t>
            </a:r>
            <a:r>
              <a:rPr lang="en-US" dirty="0">
                <a:solidFill>
                  <a:srgbClr val="333333"/>
                </a:solidFill>
                <a:latin typeface="Consolas"/>
                <a:ea typeface="ＭＳ 明朝"/>
                <a:cs typeface="Consolas"/>
              </a:rPr>
              <a:t>context) </a:t>
            </a: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smtClean="0">
                <a:solidFill>
                  <a:srgbClr val="333333"/>
                </a:solidFill>
                <a:latin typeface="Consolas"/>
                <a:ea typeface="ＭＳ 明朝"/>
                <a:cs typeface="Consolas"/>
              </a:rPr>
              <a:t> </a:t>
            </a:r>
            <a:r>
              <a:rPr lang="en-US" dirty="0" smtClean="0">
                <a:solidFill>
                  <a:srgbClr val="A71D5D"/>
                </a:solidFill>
                <a:latin typeface="Consolas"/>
                <a:ea typeface="ＭＳ 明朝"/>
                <a:cs typeface="Consolas"/>
              </a:rPr>
              <a:t>String</a:t>
            </a:r>
            <a:r>
              <a:rPr lang="en-US" dirty="0">
                <a:solidFill>
                  <a:srgbClr val="333333"/>
                </a:solidFill>
                <a:latin typeface="Consolas"/>
                <a:ea typeface="ＭＳ 明朝"/>
                <a:cs typeface="Consolas"/>
              </a:rPr>
              <a:t>[] fields </a:t>
            </a:r>
            <a:r>
              <a:rPr lang="en-US" dirty="0">
                <a:solidFill>
                  <a:srgbClr val="A71D5D"/>
                </a:solidFill>
                <a:latin typeface="Consolas"/>
                <a:ea typeface="ＭＳ 明朝"/>
                <a:cs typeface="Consolas"/>
              </a:rPr>
              <a:t>=</a:t>
            </a:r>
            <a:r>
              <a:rPr lang="en-US" dirty="0">
                <a:solidFill>
                  <a:srgbClr val="333333"/>
                </a:solidFill>
                <a:latin typeface="Consolas"/>
                <a:ea typeface="ＭＳ 明朝"/>
                <a:cs typeface="Consolas"/>
              </a:rPr>
              <a:t> </a:t>
            </a:r>
            <a:r>
              <a:rPr lang="en-US" dirty="0" err="1">
                <a:solidFill>
                  <a:srgbClr val="333333"/>
                </a:solidFill>
                <a:latin typeface="Consolas"/>
                <a:ea typeface="ＭＳ 明朝"/>
                <a:cs typeface="Consolas"/>
              </a:rPr>
              <a:t>value</a:t>
            </a:r>
            <a:r>
              <a:rPr lang="en-US" dirty="0" err="1">
                <a:solidFill>
                  <a:srgbClr val="A71D5D"/>
                </a:solidFill>
                <a:latin typeface="Consolas"/>
                <a:ea typeface="ＭＳ 明朝"/>
                <a:cs typeface="Consolas"/>
              </a:rPr>
              <a:t>.</a:t>
            </a:r>
            <a:r>
              <a:rPr lang="en-US" dirty="0" err="1">
                <a:solidFill>
                  <a:srgbClr val="333333"/>
                </a:solidFill>
                <a:latin typeface="Consolas"/>
                <a:ea typeface="ＭＳ 明朝"/>
                <a:cs typeface="Consolas"/>
              </a:rPr>
              <a:t>split</a:t>
            </a:r>
            <a:r>
              <a:rPr lang="en-US" dirty="0">
                <a:solidFill>
                  <a:srgbClr val="333333"/>
                </a:solidFill>
                <a:latin typeface="Consolas"/>
                <a:ea typeface="ＭＳ 明朝"/>
                <a:cs typeface="Consolas"/>
              </a:rPr>
              <a:t>(</a:t>
            </a:r>
            <a:r>
              <a:rPr lang="en-US" dirty="0">
                <a:solidFill>
                  <a:srgbClr val="183691"/>
                </a:solidFill>
                <a:latin typeface="Consolas"/>
                <a:ea typeface="ＭＳ 明朝"/>
                <a:cs typeface="Consolas"/>
              </a:rPr>
              <a:t>"\t"</a:t>
            </a:r>
            <a:r>
              <a:rPr lang="en-US" dirty="0">
                <a:solidFill>
                  <a:srgbClr val="333333"/>
                </a:solidFill>
                <a:latin typeface="Consolas"/>
                <a:ea typeface="ＭＳ 明朝"/>
                <a:cs typeface="Consolas"/>
              </a:rPr>
              <a:t>)</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err="1" smtClean="0">
                <a:solidFill>
                  <a:srgbClr val="333333"/>
                </a:solidFill>
                <a:latin typeface="Consolas"/>
                <a:ea typeface="ＭＳ 明朝"/>
                <a:cs typeface="Consolas"/>
              </a:rPr>
              <a:t>output</a:t>
            </a:r>
            <a:r>
              <a:rPr lang="en-US" dirty="0" err="1" smtClean="0">
                <a:solidFill>
                  <a:srgbClr val="A71D5D"/>
                </a:solidFill>
                <a:latin typeface="Consolas"/>
                <a:ea typeface="ＭＳ 明朝"/>
                <a:cs typeface="Consolas"/>
              </a:rPr>
              <a:t>.</a:t>
            </a:r>
            <a:r>
              <a:rPr lang="en-US" dirty="0" err="1" smtClean="0">
                <a:solidFill>
                  <a:srgbClr val="333333"/>
                </a:solidFill>
                <a:latin typeface="Consolas"/>
                <a:ea typeface="ＭＳ 明朝"/>
                <a:cs typeface="Consolas"/>
              </a:rPr>
              <a:t>set</a:t>
            </a:r>
            <a:r>
              <a:rPr lang="en-US" dirty="0">
                <a:solidFill>
                  <a:srgbClr val="333333"/>
                </a:solidFill>
                <a:latin typeface="Consolas"/>
                <a:ea typeface="ＭＳ 明朝"/>
                <a:cs typeface="Consolas"/>
              </a:rPr>
              <a:t>(</a:t>
            </a:r>
            <a:r>
              <a:rPr lang="en-US" dirty="0" err="1">
                <a:solidFill>
                  <a:srgbClr val="333333"/>
                </a:solidFill>
                <a:latin typeface="Consolas"/>
                <a:ea typeface="ＭＳ 明朝"/>
                <a:cs typeface="Consolas"/>
              </a:rPr>
              <a:t>Integer</a:t>
            </a:r>
            <a:r>
              <a:rPr lang="en-US" dirty="0" err="1">
                <a:solidFill>
                  <a:srgbClr val="A71D5D"/>
                </a:solidFill>
                <a:latin typeface="Consolas"/>
                <a:ea typeface="ＭＳ 明朝"/>
                <a:cs typeface="Consolas"/>
              </a:rPr>
              <a:t>.</a:t>
            </a:r>
            <a:r>
              <a:rPr lang="en-US" dirty="0" err="1">
                <a:solidFill>
                  <a:srgbClr val="333333"/>
                </a:solidFill>
                <a:latin typeface="Consolas"/>
                <a:ea typeface="ＭＳ 明朝"/>
                <a:cs typeface="Consolas"/>
              </a:rPr>
              <a:t>parseInt</a:t>
            </a:r>
            <a:r>
              <a:rPr lang="en-US" dirty="0">
                <a:solidFill>
                  <a:srgbClr val="333333"/>
                </a:solidFill>
                <a:latin typeface="Consolas"/>
                <a:ea typeface="ＭＳ 明朝"/>
                <a:cs typeface="Consolas"/>
              </a:rPr>
              <a:t>(fields[</a:t>
            </a:r>
            <a:r>
              <a:rPr lang="en-US" dirty="0">
                <a:solidFill>
                  <a:srgbClr val="0086B3"/>
                </a:solidFill>
                <a:latin typeface="Consolas"/>
                <a:ea typeface="ＭＳ 明朝"/>
                <a:cs typeface="Consolas"/>
              </a:rPr>
              <a:t>1</a:t>
            </a:r>
            <a:r>
              <a:rPr lang="en-US" dirty="0">
                <a:solidFill>
                  <a:srgbClr val="333333"/>
                </a:solidFill>
                <a:latin typeface="Consolas"/>
                <a:ea typeface="ＭＳ 明朝"/>
                <a:cs typeface="Consolas"/>
              </a:rPr>
              <a:t>]))</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err="1" smtClean="0">
                <a:solidFill>
                  <a:srgbClr val="333333"/>
                </a:solidFill>
                <a:latin typeface="Consolas"/>
                <a:ea typeface="ＭＳ 明朝"/>
                <a:cs typeface="Consolas"/>
              </a:rPr>
              <a:t>context</a:t>
            </a:r>
            <a:r>
              <a:rPr lang="en-US" dirty="0" err="1" smtClean="0">
                <a:solidFill>
                  <a:srgbClr val="A71D5D"/>
                </a:solidFill>
                <a:latin typeface="Consolas"/>
                <a:ea typeface="ＭＳ 明朝"/>
                <a:cs typeface="Consolas"/>
              </a:rPr>
              <a:t>.</a:t>
            </a:r>
            <a:r>
              <a:rPr lang="en-US" dirty="0" err="1" smtClean="0">
                <a:solidFill>
                  <a:srgbClr val="333333"/>
                </a:solidFill>
                <a:latin typeface="Consolas"/>
                <a:ea typeface="ＭＳ 明朝"/>
                <a:cs typeface="Consolas"/>
              </a:rPr>
              <a:t>write</a:t>
            </a:r>
            <a:r>
              <a:rPr lang="en-US" dirty="0">
                <a:solidFill>
                  <a:srgbClr val="333333"/>
                </a:solidFill>
                <a:latin typeface="Consolas"/>
                <a:ea typeface="ＭＳ 明朝"/>
                <a:cs typeface="Consolas"/>
              </a:rPr>
              <a:t>(one, output)</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smtClean="0">
              <a:solidFill>
                <a:srgbClr val="333333"/>
              </a:solidFill>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solidFill>
                  <a:srgbClr val="333333"/>
                </a:solidFill>
                <a:latin typeface="Consolas"/>
                <a:ea typeface="ＭＳ 明朝"/>
                <a:cs typeface="Consolas"/>
              </a:rPr>
              <a:t>IntWritable</a:t>
            </a:r>
            <a:r>
              <a:rPr lang="en-US" dirty="0" smtClean="0">
                <a:solidFill>
                  <a:srgbClr val="333333"/>
                </a:solidFill>
                <a:latin typeface="Consolas"/>
                <a:ea typeface="ＭＳ 明朝"/>
                <a:cs typeface="Consolas"/>
              </a:rPr>
              <a:t> </a:t>
            </a:r>
            <a:r>
              <a:rPr lang="en-US" dirty="0">
                <a:solidFill>
                  <a:srgbClr val="333333"/>
                </a:solidFill>
                <a:latin typeface="Consolas"/>
                <a:ea typeface="ＭＳ 明朝"/>
                <a:cs typeface="Consolas"/>
              </a:rPr>
              <a:t>one </a:t>
            </a:r>
            <a:r>
              <a:rPr lang="en-US" dirty="0">
                <a:solidFill>
                  <a:srgbClr val="A71D5D"/>
                </a:solidFill>
                <a:latin typeface="Consolas"/>
                <a:ea typeface="ＭＳ 明朝"/>
                <a:cs typeface="Consolas"/>
              </a:rPr>
              <a:t>=</a:t>
            </a:r>
            <a:r>
              <a:rPr lang="en-US" dirty="0">
                <a:solidFill>
                  <a:srgbClr val="333333"/>
                </a:solidFill>
                <a:latin typeface="Consolas"/>
                <a:ea typeface="ＭＳ 明朝"/>
                <a:cs typeface="Consolas"/>
              </a:rPr>
              <a:t> </a:t>
            </a:r>
            <a:r>
              <a:rPr lang="en-US" dirty="0">
                <a:solidFill>
                  <a:srgbClr val="A71D5D"/>
                </a:solidFill>
                <a:latin typeface="Consolas"/>
                <a:ea typeface="ＭＳ 明朝"/>
                <a:cs typeface="Consolas"/>
              </a:rPr>
              <a:t>new</a:t>
            </a:r>
            <a:r>
              <a:rPr lang="en-US" dirty="0">
                <a:solidFill>
                  <a:srgbClr val="333333"/>
                </a:solidFill>
                <a:latin typeface="Consolas"/>
                <a:ea typeface="ＭＳ 明朝"/>
                <a:cs typeface="Consolas"/>
              </a:rPr>
              <a:t> </a:t>
            </a:r>
            <a:r>
              <a:rPr lang="en-US" dirty="0" err="1">
                <a:solidFill>
                  <a:srgbClr val="333333"/>
                </a:solidFill>
                <a:latin typeface="Consolas"/>
                <a:ea typeface="ＭＳ 明朝"/>
                <a:cs typeface="Consolas"/>
              </a:rPr>
              <a:t>IntWritable</a:t>
            </a:r>
            <a:r>
              <a:rPr lang="en-US" dirty="0">
                <a:solidFill>
                  <a:srgbClr val="333333"/>
                </a:solidFill>
                <a:latin typeface="Consolas"/>
                <a:ea typeface="ＭＳ 明朝"/>
                <a:cs typeface="Consolas"/>
              </a:rPr>
              <a:t>(</a:t>
            </a:r>
            <a:r>
              <a:rPr lang="en-US" dirty="0">
                <a:solidFill>
                  <a:srgbClr val="0086B3"/>
                </a:solidFill>
                <a:latin typeface="Consolas"/>
                <a:ea typeface="ＭＳ 明朝"/>
                <a:cs typeface="Consolas"/>
              </a:rPr>
              <a:t>1</a:t>
            </a: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solidFill>
                  <a:srgbClr val="333333"/>
                </a:solidFill>
                <a:latin typeface="Consolas"/>
                <a:ea typeface="ＭＳ 明朝"/>
                <a:cs typeface="Consolas"/>
              </a:rPr>
              <a:t>DoubleWritable</a:t>
            </a:r>
            <a:r>
              <a:rPr lang="en-US" dirty="0" smtClean="0">
                <a:solidFill>
                  <a:srgbClr val="333333"/>
                </a:solidFill>
                <a:latin typeface="Consolas"/>
                <a:ea typeface="ＭＳ 明朝"/>
                <a:cs typeface="Consolas"/>
              </a:rPr>
              <a:t> </a:t>
            </a:r>
            <a:r>
              <a:rPr lang="en-US" dirty="0">
                <a:solidFill>
                  <a:srgbClr val="333333"/>
                </a:solidFill>
                <a:latin typeface="Consolas"/>
                <a:ea typeface="ＭＳ 明朝"/>
                <a:cs typeface="Consolas"/>
              </a:rPr>
              <a:t>average </a:t>
            </a:r>
            <a:r>
              <a:rPr lang="en-US" dirty="0">
                <a:solidFill>
                  <a:srgbClr val="A71D5D"/>
                </a:solidFill>
                <a:latin typeface="Consolas"/>
                <a:ea typeface="ＭＳ 明朝"/>
                <a:cs typeface="Consolas"/>
              </a:rPr>
              <a:t>=</a:t>
            </a:r>
            <a:r>
              <a:rPr lang="en-US" dirty="0">
                <a:solidFill>
                  <a:srgbClr val="333333"/>
                </a:solidFill>
                <a:latin typeface="Consolas"/>
                <a:ea typeface="ＭＳ 明朝"/>
                <a:cs typeface="Consolas"/>
              </a:rPr>
              <a:t> </a:t>
            </a:r>
            <a:r>
              <a:rPr lang="en-US" dirty="0">
                <a:solidFill>
                  <a:srgbClr val="A71D5D"/>
                </a:solidFill>
                <a:latin typeface="Consolas"/>
                <a:ea typeface="ＭＳ 明朝"/>
                <a:cs typeface="Consolas"/>
              </a:rPr>
              <a:t>new</a:t>
            </a:r>
            <a:r>
              <a:rPr lang="en-US" dirty="0">
                <a:solidFill>
                  <a:srgbClr val="333333"/>
                </a:solidFill>
                <a:latin typeface="Consolas"/>
                <a:ea typeface="ＭＳ 明朝"/>
                <a:cs typeface="Consolas"/>
              </a:rPr>
              <a:t> </a:t>
            </a:r>
            <a:r>
              <a:rPr lang="en-US" dirty="0" err="1">
                <a:solidFill>
                  <a:srgbClr val="333333"/>
                </a:solidFill>
                <a:latin typeface="Consolas"/>
                <a:ea typeface="ＭＳ 明朝"/>
                <a:cs typeface="Consolas"/>
              </a:rPr>
              <a:t>DoubleWritable</a:t>
            </a:r>
            <a:r>
              <a:rPr lang="en-US" dirty="0">
                <a:solidFill>
                  <a:srgbClr val="333333"/>
                </a:solidFill>
                <a:latin typeface="Consolas"/>
                <a:ea typeface="ＭＳ 明朝"/>
                <a:cs typeface="Consolas"/>
              </a:rPr>
              <a:t>()</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smtClean="0">
              <a:solidFill>
                <a:srgbClr val="A71D5D"/>
              </a:solidFill>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A71D5D"/>
                </a:solidFill>
                <a:latin typeface="Consolas"/>
                <a:ea typeface="ＭＳ 明朝"/>
                <a:cs typeface="Consolas"/>
              </a:rPr>
              <a:t>protected</a:t>
            </a:r>
            <a:r>
              <a:rPr lang="en-US" dirty="0" smtClean="0">
                <a:solidFill>
                  <a:srgbClr val="333333"/>
                </a:solidFill>
                <a:latin typeface="Consolas"/>
                <a:ea typeface="ＭＳ 明朝"/>
                <a:cs typeface="Consolas"/>
              </a:rPr>
              <a:t> </a:t>
            </a:r>
            <a:r>
              <a:rPr lang="en-US" dirty="0">
                <a:solidFill>
                  <a:srgbClr val="A71D5D"/>
                </a:solidFill>
                <a:latin typeface="Consolas"/>
                <a:ea typeface="ＭＳ 明朝"/>
                <a:cs typeface="Consolas"/>
              </a:rPr>
              <a:t>void</a:t>
            </a:r>
            <a:r>
              <a:rPr lang="en-US" dirty="0">
                <a:solidFill>
                  <a:srgbClr val="333333"/>
                </a:solidFill>
                <a:latin typeface="Consolas"/>
                <a:ea typeface="ＭＳ 明朝"/>
                <a:cs typeface="Consolas"/>
              </a:rPr>
              <a:t> reduce</a:t>
            </a: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smtClean="0">
                <a:solidFill>
                  <a:srgbClr val="333333"/>
                </a:solidFill>
                <a:latin typeface="Consolas"/>
                <a:ea typeface="ＭＳ 明朝"/>
                <a:cs typeface="Consolas"/>
              </a:rPr>
              <a:t>   </a:t>
            </a:r>
            <a:r>
              <a:rPr lang="en-US" dirty="0" err="1" smtClean="0">
                <a:solidFill>
                  <a:srgbClr val="333333"/>
                </a:solidFill>
                <a:latin typeface="Consolas"/>
                <a:ea typeface="ＭＳ 明朝"/>
                <a:cs typeface="Consolas"/>
              </a:rPr>
              <a:t>IntWritable</a:t>
            </a:r>
            <a:r>
              <a:rPr lang="en-US" dirty="0" smtClean="0">
                <a:solidFill>
                  <a:srgbClr val="333333"/>
                </a:solidFill>
                <a:latin typeface="Consolas"/>
                <a:ea typeface="ＭＳ 明朝"/>
                <a:cs typeface="Consolas"/>
              </a:rPr>
              <a:t> </a:t>
            </a:r>
            <a:r>
              <a:rPr lang="en-US" dirty="0">
                <a:solidFill>
                  <a:srgbClr val="333333"/>
                </a:solidFill>
                <a:latin typeface="Consolas"/>
                <a:ea typeface="ＭＳ 明朝"/>
                <a:cs typeface="Consolas"/>
              </a:rPr>
              <a:t>key</a:t>
            </a: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smtClean="0">
                <a:solidFill>
                  <a:srgbClr val="333333"/>
                </a:solidFill>
                <a:latin typeface="Consolas"/>
                <a:ea typeface="ＭＳ 明朝"/>
                <a:cs typeface="Consolas"/>
              </a:rPr>
              <a:t>   </a:t>
            </a:r>
            <a:r>
              <a:rPr lang="en-US" dirty="0" err="1" smtClean="0">
                <a:solidFill>
                  <a:srgbClr val="A71D5D"/>
                </a:solidFill>
                <a:latin typeface="Consolas"/>
                <a:ea typeface="ＭＳ 明朝"/>
                <a:cs typeface="Consolas"/>
              </a:rPr>
              <a:t>Iterable</a:t>
            </a:r>
            <a:r>
              <a:rPr lang="en-US" dirty="0">
                <a:solidFill>
                  <a:srgbClr val="A71D5D"/>
                </a:solidFill>
                <a:latin typeface="Consolas"/>
                <a:ea typeface="ＭＳ 明朝"/>
                <a:cs typeface="Consolas"/>
              </a:rPr>
              <a:t>&lt;</a:t>
            </a:r>
            <a:r>
              <a:rPr lang="en-US" dirty="0" err="1" smtClean="0">
                <a:solidFill>
                  <a:srgbClr val="333333"/>
                </a:solidFill>
                <a:latin typeface="Consolas"/>
                <a:ea typeface="ＭＳ 明朝"/>
                <a:cs typeface="Consolas"/>
              </a:rPr>
              <a:t>IntWritable</a:t>
            </a:r>
            <a:r>
              <a:rPr lang="en-US" dirty="0">
                <a:solidFill>
                  <a:srgbClr val="A71D5D"/>
                </a:solidFill>
                <a:latin typeface="Consolas"/>
                <a:ea typeface="ＭＳ 明朝"/>
                <a:cs typeface="Consolas"/>
              </a:rPr>
              <a:t>&gt;</a:t>
            </a:r>
            <a:r>
              <a:rPr lang="en-US" dirty="0">
                <a:solidFill>
                  <a:srgbClr val="333333"/>
                </a:solidFill>
                <a:latin typeface="Consolas"/>
                <a:ea typeface="ＭＳ 明朝"/>
                <a:cs typeface="Consolas"/>
              </a:rPr>
              <a:t> values</a:t>
            </a: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smtClean="0">
                <a:solidFill>
                  <a:srgbClr val="333333"/>
                </a:solidFill>
                <a:latin typeface="Consolas"/>
                <a:ea typeface="ＭＳ 明朝"/>
                <a:cs typeface="Consolas"/>
              </a:rPr>
              <a:t>   Context </a:t>
            </a:r>
            <a:r>
              <a:rPr lang="en-US" dirty="0">
                <a:solidFill>
                  <a:srgbClr val="333333"/>
                </a:solidFill>
                <a:latin typeface="Consolas"/>
                <a:ea typeface="ＭＳ 明朝"/>
                <a:cs typeface="Consolas"/>
              </a:rPr>
              <a:t>context) </a:t>
            </a: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nsolas"/>
              </a:rPr>
              <a:t>  </a:t>
            </a:r>
            <a:r>
              <a:rPr lang="en-US" dirty="0" err="1">
                <a:solidFill>
                  <a:srgbClr val="A71D5D"/>
                </a:solidFill>
                <a:latin typeface="Consolas"/>
                <a:ea typeface="ＭＳ 明朝"/>
                <a:cs typeface="Consolas"/>
              </a:rPr>
              <a:t>int</a:t>
            </a:r>
            <a:r>
              <a:rPr lang="en-US" dirty="0">
                <a:solidFill>
                  <a:srgbClr val="333333"/>
                </a:solidFill>
                <a:latin typeface="Consolas"/>
                <a:ea typeface="ＭＳ 明朝"/>
                <a:cs typeface="Consolas"/>
              </a:rPr>
              <a:t> sum </a:t>
            </a:r>
            <a:r>
              <a:rPr lang="en-US" dirty="0">
                <a:solidFill>
                  <a:srgbClr val="A71D5D"/>
                </a:solidFill>
                <a:latin typeface="Consolas"/>
                <a:ea typeface="ＭＳ 明朝"/>
                <a:cs typeface="Consolas"/>
              </a:rPr>
              <a:t>=</a:t>
            </a:r>
            <a:r>
              <a:rPr lang="en-US" dirty="0">
                <a:solidFill>
                  <a:srgbClr val="333333"/>
                </a:solidFill>
                <a:latin typeface="Consolas"/>
                <a:ea typeface="ＭＳ 明朝"/>
                <a:cs typeface="Consolas"/>
              </a:rPr>
              <a:t> </a:t>
            </a:r>
            <a:r>
              <a:rPr lang="en-US" dirty="0">
                <a:solidFill>
                  <a:srgbClr val="0086B3"/>
                </a:solidFill>
                <a:latin typeface="Consolas"/>
                <a:ea typeface="ＭＳ 明朝"/>
                <a:cs typeface="Consolas"/>
              </a:rPr>
              <a:t>0</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nsolas"/>
              </a:rPr>
              <a:t>  </a:t>
            </a:r>
            <a:r>
              <a:rPr lang="en-US" dirty="0" err="1">
                <a:solidFill>
                  <a:srgbClr val="A71D5D"/>
                </a:solidFill>
                <a:latin typeface="Consolas"/>
                <a:ea typeface="ＭＳ 明朝"/>
                <a:cs typeface="Consolas"/>
              </a:rPr>
              <a:t>int</a:t>
            </a:r>
            <a:r>
              <a:rPr lang="en-US" dirty="0">
                <a:solidFill>
                  <a:srgbClr val="333333"/>
                </a:solidFill>
                <a:latin typeface="Consolas"/>
                <a:ea typeface="ＭＳ 明朝"/>
                <a:cs typeface="Consolas"/>
              </a:rPr>
              <a:t> count </a:t>
            </a:r>
            <a:r>
              <a:rPr lang="en-US" dirty="0">
                <a:solidFill>
                  <a:srgbClr val="A71D5D"/>
                </a:solidFill>
                <a:latin typeface="Consolas"/>
                <a:ea typeface="ＭＳ 明朝"/>
                <a:cs typeface="Consolas"/>
              </a:rPr>
              <a:t>=</a:t>
            </a:r>
            <a:r>
              <a:rPr lang="en-US" dirty="0">
                <a:solidFill>
                  <a:srgbClr val="333333"/>
                </a:solidFill>
                <a:latin typeface="Consolas"/>
                <a:ea typeface="ＭＳ 明朝"/>
                <a:cs typeface="Consolas"/>
              </a:rPr>
              <a:t> </a:t>
            </a:r>
            <a:r>
              <a:rPr lang="en-US" dirty="0">
                <a:solidFill>
                  <a:srgbClr val="0086B3"/>
                </a:solidFill>
                <a:latin typeface="Consolas"/>
                <a:ea typeface="ＭＳ 明朝"/>
                <a:cs typeface="Consolas"/>
              </a:rPr>
              <a:t>0</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nsolas"/>
              </a:rPr>
              <a:t>  </a:t>
            </a:r>
            <a:r>
              <a:rPr lang="en-US" dirty="0">
                <a:solidFill>
                  <a:srgbClr val="A71D5D"/>
                </a:solidFill>
                <a:latin typeface="Consolas"/>
                <a:ea typeface="ＭＳ 明朝"/>
                <a:cs typeface="Consolas"/>
              </a:rPr>
              <a:t>for</a:t>
            </a:r>
            <a:r>
              <a:rPr lang="en-US" dirty="0">
                <a:solidFill>
                  <a:srgbClr val="333333"/>
                </a:solidFill>
                <a:latin typeface="Consolas"/>
                <a:ea typeface="ＭＳ 明朝"/>
                <a:cs typeface="Consolas"/>
              </a:rPr>
              <a:t>(</a:t>
            </a:r>
            <a:r>
              <a:rPr lang="en-US" dirty="0" err="1">
                <a:solidFill>
                  <a:srgbClr val="333333"/>
                </a:solidFill>
                <a:latin typeface="Consolas"/>
                <a:ea typeface="ＭＳ 明朝"/>
                <a:cs typeface="Consolas"/>
              </a:rPr>
              <a:t>IntWritable</a:t>
            </a:r>
            <a:r>
              <a:rPr lang="en-US" dirty="0">
                <a:solidFill>
                  <a:srgbClr val="333333"/>
                </a:solidFill>
                <a:latin typeface="Consolas"/>
                <a:ea typeface="ＭＳ 明朝"/>
                <a:cs typeface="Consolas"/>
              </a:rPr>
              <a:t> value </a:t>
            </a:r>
            <a:r>
              <a:rPr lang="en-US" dirty="0">
                <a:solidFill>
                  <a:srgbClr val="A71D5D"/>
                </a:solidFill>
                <a:latin typeface="Consolas"/>
                <a:ea typeface="ＭＳ 明朝"/>
                <a:cs typeface="Consolas"/>
              </a:rPr>
              <a:t>:</a:t>
            </a:r>
            <a:r>
              <a:rPr lang="en-US" dirty="0">
                <a:solidFill>
                  <a:srgbClr val="333333"/>
                </a:solidFill>
                <a:latin typeface="Consolas"/>
                <a:ea typeface="ＭＳ 明朝"/>
                <a:cs typeface="Consolas"/>
              </a:rPr>
              <a:t> values) </a:t>
            </a: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nsolas"/>
              </a:rPr>
              <a:t>     </a:t>
            </a:r>
            <a:r>
              <a:rPr lang="en-US" dirty="0">
                <a:solidFill>
                  <a:srgbClr val="333333"/>
                </a:solidFill>
                <a:latin typeface="Consolas"/>
                <a:ea typeface="ＭＳ 明朝"/>
                <a:cs typeface="Consolas"/>
              </a:rPr>
              <a:t>sum </a:t>
            </a:r>
            <a:r>
              <a:rPr lang="en-US" dirty="0">
                <a:solidFill>
                  <a:srgbClr val="A71D5D"/>
                </a:solidFill>
                <a:latin typeface="Consolas"/>
                <a:ea typeface="ＭＳ 明朝"/>
                <a:cs typeface="Consolas"/>
              </a:rPr>
              <a:t>+=</a:t>
            </a:r>
            <a:r>
              <a:rPr lang="en-US" dirty="0">
                <a:solidFill>
                  <a:srgbClr val="333333"/>
                </a:solidFill>
                <a:latin typeface="Consolas"/>
                <a:ea typeface="ＭＳ 明朝"/>
                <a:cs typeface="Consolas"/>
              </a:rPr>
              <a:t> </a:t>
            </a:r>
            <a:r>
              <a:rPr lang="en-US" dirty="0" err="1">
                <a:solidFill>
                  <a:srgbClr val="333333"/>
                </a:solidFill>
                <a:latin typeface="Consolas"/>
                <a:ea typeface="ＭＳ 明朝"/>
                <a:cs typeface="Consolas"/>
              </a:rPr>
              <a:t>value</a:t>
            </a:r>
            <a:r>
              <a:rPr lang="en-US" dirty="0" err="1">
                <a:solidFill>
                  <a:srgbClr val="A71D5D"/>
                </a:solidFill>
                <a:latin typeface="Consolas"/>
                <a:ea typeface="ＭＳ 明朝"/>
                <a:cs typeface="Consolas"/>
              </a:rPr>
              <a:t>.</a:t>
            </a:r>
            <a:r>
              <a:rPr lang="en-US" dirty="0" err="1">
                <a:solidFill>
                  <a:srgbClr val="333333"/>
                </a:solidFill>
                <a:latin typeface="Consolas"/>
                <a:ea typeface="ＭＳ 明朝"/>
                <a:cs typeface="Consolas"/>
              </a:rPr>
              <a:t>get</a:t>
            </a:r>
            <a:r>
              <a:rPr lang="en-US" dirty="0">
                <a:solidFill>
                  <a:srgbClr val="333333"/>
                </a:solidFill>
                <a:latin typeface="Consolas"/>
                <a:ea typeface="ＭＳ 明朝"/>
                <a:cs typeface="Consolas"/>
              </a:rPr>
              <a:t>()</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nsolas"/>
              </a:rPr>
              <a:t>     </a:t>
            </a:r>
            <a:r>
              <a:rPr lang="en-US" dirty="0">
                <a:solidFill>
                  <a:srgbClr val="333333"/>
                </a:solidFill>
                <a:latin typeface="Consolas"/>
                <a:ea typeface="ＭＳ 明朝"/>
                <a:cs typeface="Consolas"/>
              </a:rPr>
              <a:t>count</a:t>
            </a:r>
            <a:r>
              <a:rPr lang="en-US" dirty="0">
                <a:solidFill>
                  <a:srgbClr val="A71D5D"/>
                </a:solidFill>
                <a:latin typeface="Consolas"/>
                <a:ea typeface="ＭＳ 明朝"/>
                <a:cs typeface="Consolas"/>
              </a:rPr>
              <a:t>++</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    </a:t>
            </a:r>
            <a:r>
              <a:rPr lang="en-US"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nsolas"/>
              </a:rPr>
              <a:t>  </a:t>
            </a:r>
            <a:r>
              <a:rPr lang="en-US" dirty="0" err="1">
                <a:solidFill>
                  <a:srgbClr val="333333"/>
                </a:solidFill>
                <a:latin typeface="Consolas"/>
                <a:ea typeface="ＭＳ 明朝"/>
                <a:cs typeface="Consolas"/>
              </a:rPr>
              <a:t>average</a:t>
            </a:r>
            <a:r>
              <a:rPr lang="en-US" dirty="0" err="1">
                <a:solidFill>
                  <a:srgbClr val="A71D5D"/>
                </a:solidFill>
                <a:latin typeface="Consolas"/>
                <a:ea typeface="ＭＳ 明朝"/>
                <a:cs typeface="Consolas"/>
              </a:rPr>
              <a:t>.</a:t>
            </a:r>
            <a:r>
              <a:rPr lang="en-US" dirty="0" err="1">
                <a:solidFill>
                  <a:srgbClr val="333333"/>
                </a:solidFill>
                <a:latin typeface="Consolas"/>
                <a:ea typeface="ＭＳ 明朝"/>
                <a:cs typeface="Consolas"/>
              </a:rPr>
              <a:t>set</a:t>
            </a:r>
            <a:r>
              <a:rPr lang="en-US" dirty="0">
                <a:solidFill>
                  <a:srgbClr val="333333"/>
                </a:solidFill>
                <a:latin typeface="Consolas"/>
                <a:ea typeface="ＭＳ 明朝"/>
                <a:cs typeface="Consolas"/>
              </a:rPr>
              <a:t>(sum </a:t>
            </a:r>
            <a:r>
              <a:rPr lang="en-US" dirty="0">
                <a:solidFill>
                  <a:srgbClr val="A71D5D"/>
                </a:solidFill>
                <a:latin typeface="Consolas"/>
                <a:ea typeface="ＭＳ 明朝"/>
                <a:cs typeface="Consolas"/>
              </a:rPr>
              <a:t>/</a:t>
            </a:r>
            <a:r>
              <a:rPr lang="en-US" dirty="0">
                <a:solidFill>
                  <a:srgbClr val="333333"/>
                </a:solidFill>
                <a:latin typeface="Consolas"/>
                <a:ea typeface="ＭＳ 明朝"/>
                <a:cs typeface="Consolas"/>
              </a:rPr>
              <a:t> (</a:t>
            </a:r>
            <a:r>
              <a:rPr lang="en-US" dirty="0">
                <a:solidFill>
                  <a:srgbClr val="A71D5D"/>
                </a:solidFill>
                <a:latin typeface="Consolas"/>
                <a:ea typeface="ＭＳ 明朝"/>
                <a:cs typeface="Consolas"/>
              </a:rPr>
              <a:t>double</a:t>
            </a:r>
            <a:r>
              <a:rPr lang="en-US" dirty="0">
                <a:solidFill>
                  <a:srgbClr val="333333"/>
                </a:solidFill>
                <a:latin typeface="Consolas"/>
                <a:ea typeface="ＭＳ 明朝"/>
                <a:cs typeface="Consolas"/>
              </a:rPr>
              <a:t>) count)</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nsolas"/>
              </a:rPr>
              <a:t>  </a:t>
            </a:r>
            <a:r>
              <a:rPr lang="en-US" dirty="0" err="1">
                <a:solidFill>
                  <a:srgbClr val="333333"/>
                </a:solidFill>
                <a:latin typeface="Consolas"/>
                <a:ea typeface="ＭＳ 明朝"/>
                <a:cs typeface="Consolas"/>
              </a:rPr>
              <a:t>context</a:t>
            </a:r>
            <a:r>
              <a:rPr lang="en-US" dirty="0" err="1">
                <a:solidFill>
                  <a:srgbClr val="A71D5D"/>
                </a:solidFill>
                <a:latin typeface="Consolas"/>
                <a:ea typeface="ＭＳ 明朝"/>
                <a:cs typeface="Consolas"/>
              </a:rPr>
              <a:t>.</a:t>
            </a:r>
            <a:r>
              <a:rPr lang="en-US" dirty="0" err="1">
                <a:solidFill>
                  <a:srgbClr val="333333"/>
                </a:solidFill>
                <a:latin typeface="Consolas"/>
                <a:ea typeface="ＭＳ 明朝"/>
                <a:cs typeface="Consolas"/>
              </a:rPr>
              <a:t>Write</a:t>
            </a:r>
            <a:r>
              <a:rPr lang="en-US" dirty="0">
                <a:solidFill>
                  <a:srgbClr val="333333"/>
                </a:solidFill>
                <a:latin typeface="Consolas"/>
                <a:ea typeface="ＭＳ 明朝"/>
                <a:cs typeface="Consolas"/>
              </a:rPr>
              <a:t>(key, average)</a:t>
            </a:r>
            <a:endParaRPr lang="en-US" sz="40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nsolas"/>
              </a:rPr>
              <a:t>}</a:t>
            </a:r>
            <a:endParaRPr lang="en-US" sz="4000" dirty="0">
              <a:effectLst/>
              <a:latin typeface="Consolas"/>
              <a:ea typeface="ＭＳ 明朝"/>
              <a:cs typeface="Consolas"/>
            </a:endParaRPr>
          </a:p>
        </p:txBody>
      </p:sp>
      <p:sp>
        <p:nvSpPr>
          <p:cNvPr id="4" name="Content Placeholder 3"/>
          <p:cNvSpPr>
            <a:spLocks noGrp="1"/>
          </p:cNvSpPr>
          <p:nvPr>
            <p:ph sz="half" idx="2"/>
          </p:nvPr>
        </p:nvSpPr>
        <p:spPr>
          <a:xfrm>
            <a:off x="4648200" y="1781628"/>
            <a:ext cx="3540277" cy="2812995"/>
          </a:xfrm>
        </p:spPr>
        <p:txBody>
          <a:bodyPr anchor="t" anchorCtr="0">
            <a:normAutofit/>
          </a:bodyPr>
          <a:lstStyle/>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dirty="0">
                <a:solidFill>
                  <a:srgbClr val="333333"/>
                </a:solidFill>
                <a:latin typeface="Consolas"/>
                <a:ea typeface="ＭＳ 明朝"/>
                <a:cs typeface="Consolas"/>
              </a:rPr>
              <a:t>data </a:t>
            </a:r>
            <a:r>
              <a:rPr lang="en-US" sz="800" dirty="0">
                <a:solidFill>
                  <a:srgbClr val="A71D5D"/>
                </a:solidFill>
                <a:latin typeface="Consolas"/>
                <a:ea typeface="ＭＳ 明朝"/>
                <a:cs typeface="Consolas"/>
              </a:rPr>
              <a:t>=</a:t>
            </a:r>
            <a:r>
              <a:rPr lang="en-US" sz="800" dirty="0">
                <a:solidFill>
                  <a:srgbClr val="333333"/>
                </a:solidFill>
                <a:latin typeface="Consolas"/>
                <a:ea typeface="ＭＳ 明朝"/>
                <a:cs typeface="Consolas"/>
              </a:rPr>
              <a:t> </a:t>
            </a:r>
            <a:r>
              <a:rPr lang="en-US" sz="800" dirty="0" err="1">
                <a:solidFill>
                  <a:srgbClr val="333333"/>
                </a:solidFill>
                <a:latin typeface="Consolas"/>
                <a:ea typeface="ＭＳ 明朝"/>
                <a:cs typeface="Consolas"/>
              </a:rPr>
              <a:t>sc.textFile</a:t>
            </a:r>
            <a:r>
              <a:rPr lang="en-US" sz="800" dirty="0">
                <a:solidFill>
                  <a:srgbClr val="333333"/>
                </a:solidFill>
                <a:latin typeface="Consolas"/>
                <a:ea typeface="ＭＳ 明朝"/>
                <a:cs typeface="Consolas"/>
              </a:rPr>
              <a:t>(...).split(</a:t>
            </a:r>
            <a:r>
              <a:rPr lang="en-US" sz="800" dirty="0">
                <a:solidFill>
                  <a:srgbClr val="183691"/>
                </a:solidFill>
                <a:latin typeface="Consolas"/>
                <a:ea typeface="ＭＳ 明朝"/>
                <a:cs typeface="Consolas"/>
              </a:rPr>
              <a:t>"\t"</a:t>
            </a:r>
            <a:r>
              <a:rPr lang="en-US" sz="800" dirty="0">
                <a:solidFill>
                  <a:srgbClr val="333333"/>
                </a:solidFill>
                <a:latin typeface="Consolas"/>
                <a:ea typeface="ＭＳ 明朝"/>
                <a:cs typeface="Consolas"/>
              </a:rPr>
              <a:t>)</a:t>
            </a:r>
            <a:endParaRPr lang="en-US" sz="8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dirty="0" err="1">
                <a:solidFill>
                  <a:srgbClr val="333333"/>
                </a:solidFill>
                <a:latin typeface="Consolas"/>
                <a:ea typeface="ＭＳ 明朝"/>
                <a:cs typeface="Consolas"/>
              </a:rPr>
              <a:t>data.map</a:t>
            </a:r>
            <a:r>
              <a:rPr lang="en-US" sz="800" dirty="0">
                <a:solidFill>
                  <a:srgbClr val="333333"/>
                </a:solidFill>
                <a:latin typeface="Consolas"/>
                <a:ea typeface="ＭＳ 明朝"/>
                <a:cs typeface="Consolas"/>
              </a:rPr>
              <a:t>(</a:t>
            </a:r>
            <a:r>
              <a:rPr lang="en-US" sz="800" dirty="0">
                <a:solidFill>
                  <a:srgbClr val="A71D5D"/>
                </a:solidFill>
                <a:latin typeface="Consolas"/>
                <a:ea typeface="ＭＳ 明朝"/>
                <a:cs typeface="Consolas"/>
              </a:rPr>
              <a:t>lambda</a:t>
            </a:r>
            <a:r>
              <a:rPr lang="en-US" sz="800" dirty="0">
                <a:solidFill>
                  <a:srgbClr val="333333"/>
                </a:solidFill>
                <a:latin typeface="Consolas"/>
                <a:ea typeface="ＭＳ 明朝"/>
                <a:cs typeface="Consolas"/>
              </a:rPr>
              <a:t> x: (x[</a:t>
            </a:r>
            <a:r>
              <a:rPr lang="en-US" sz="800" dirty="0">
                <a:solidFill>
                  <a:srgbClr val="0086B3"/>
                </a:solidFill>
                <a:latin typeface="Consolas"/>
                <a:ea typeface="ＭＳ 明朝"/>
                <a:cs typeface="Consolas"/>
              </a:rPr>
              <a:t>0</a:t>
            </a:r>
            <a:r>
              <a:rPr lang="en-US" sz="800" dirty="0">
                <a:solidFill>
                  <a:srgbClr val="333333"/>
                </a:solidFill>
                <a:latin typeface="Consolas"/>
                <a:ea typeface="ＭＳ 明朝"/>
                <a:cs typeface="Consolas"/>
              </a:rPr>
              <a:t>], [x.[</a:t>
            </a:r>
            <a:r>
              <a:rPr lang="en-US" sz="800" dirty="0">
                <a:solidFill>
                  <a:srgbClr val="0086B3"/>
                </a:solidFill>
                <a:latin typeface="Consolas"/>
                <a:ea typeface="ＭＳ 明朝"/>
                <a:cs typeface="Consolas"/>
              </a:rPr>
              <a:t>1</a:t>
            </a:r>
            <a:r>
              <a:rPr lang="en-US" sz="800" dirty="0">
                <a:solidFill>
                  <a:srgbClr val="333333"/>
                </a:solidFill>
                <a:latin typeface="Consolas"/>
                <a:ea typeface="ＭＳ 明朝"/>
                <a:cs typeface="Consolas"/>
              </a:rPr>
              <a:t>], </a:t>
            </a:r>
            <a:r>
              <a:rPr lang="en-US" sz="800" dirty="0">
                <a:solidFill>
                  <a:srgbClr val="0086B3"/>
                </a:solidFill>
                <a:latin typeface="Consolas"/>
                <a:ea typeface="ＭＳ 明朝"/>
                <a:cs typeface="Consolas"/>
              </a:rPr>
              <a:t>1</a:t>
            </a:r>
            <a:r>
              <a:rPr lang="en-US" sz="800" dirty="0">
                <a:solidFill>
                  <a:srgbClr val="333333"/>
                </a:solidFill>
                <a:latin typeface="Consolas"/>
                <a:ea typeface="ＭＳ 明朝"/>
                <a:cs typeface="Consolas"/>
              </a:rPr>
              <a:t>])) \</a:t>
            </a:r>
            <a:endParaRPr lang="en-US" sz="8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dirty="0">
                <a:solidFill>
                  <a:srgbClr val="333333"/>
                </a:solidFill>
                <a:latin typeface="Consolas"/>
                <a:ea typeface="ＭＳ 明朝"/>
                <a:cs typeface="Consolas"/>
              </a:rPr>
              <a:t>   .</a:t>
            </a:r>
            <a:r>
              <a:rPr lang="en-US" sz="800" dirty="0" err="1">
                <a:solidFill>
                  <a:srgbClr val="333333"/>
                </a:solidFill>
                <a:latin typeface="Consolas"/>
                <a:ea typeface="ＭＳ 明朝"/>
                <a:cs typeface="Consolas"/>
              </a:rPr>
              <a:t>reduceByKey</a:t>
            </a:r>
            <a:r>
              <a:rPr lang="en-US" sz="800" dirty="0">
                <a:solidFill>
                  <a:srgbClr val="333333"/>
                </a:solidFill>
                <a:latin typeface="Consolas"/>
                <a:ea typeface="ＭＳ 明朝"/>
                <a:cs typeface="Consolas"/>
              </a:rPr>
              <a:t>(</a:t>
            </a:r>
            <a:r>
              <a:rPr lang="en-US" sz="800" dirty="0">
                <a:solidFill>
                  <a:srgbClr val="A71D5D"/>
                </a:solidFill>
                <a:latin typeface="Consolas"/>
                <a:ea typeface="ＭＳ 明朝"/>
                <a:cs typeface="Consolas"/>
              </a:rPr>
              <a:t>lambda</a:t>
            </a:r>
            <a:r>
              <a:rPr lang="en-US" sz="800" dirty="0">
                <a:solidFill>
                  <a:srgbClr val="333333"/>
                </a:solidFill>
                <a:latin typeface="Consolas"/>
                <a:ea typeface="ＭＳ 明朝"/>
                <a:cs typeface="Consolas"/>
              </a:rPr>
              <a:t> x, y: [x[</a:t>
            </a:r>
            <a:r>
              <a:rPr lang="en-US" sz="800" dirty="0">
                <a:solidFill>
                  <a:srgbClr val="0086B3"/>
                </a:solidFill>
                <a:latin typeface="Consolas"/>
                <a:ea typeface="ＭＳ 明朝"/>
                <a:cs typeface="Consolas"/>
              </a:rPr>
              <a:t>0</a:t>
            </a:r>
            <a:r>
              <a:rPr lang="en-US" sz="800" dirty="0">
                <a:solidFill>
                  <a:srgbClr val="333333"/>
                </a:solidFill>
                <a:latin typeface="Consolas"/>
                <a:ea typeface="ＭＳ 明朝"/>
                <a:cs typeface="Consolas"/>
              </a:rPr>
              <a:t>] </a:t>
            </a:r>
            <a:r>
              <a:rPr lang="en-US" sz="800" dirty="0">
                <a:solidFill>
                  <a:srgbClr val="A71D5D"/>
                </a:solidFill>
                <a:latin typeface="Consolas"/>
                <a:ea typeface="ＭＳ 明朝"/>
                <a:cs typeface="Consolas"/>
              </a:rPr>
              <a:t>+</a:t>
            </a:r>
            <a:r>
              <a:rPr lang="en-US" sz="800" dirty="0">
                <a:solidFill>
                  <a:srgbClr val="333333"/>
                </a:solidFill>
                <a:latin typeface="Consolas"/>
                <a:ea typeface="ＭＳ 明朝"/>
                <a:cs typeface="Consolas"/>
              </a:rPr>
              <a:t> y[</a:t>
            </a:r>
            <a:r>
              <a:rPr lang="en-US" sz="800" dirty="0">
                <a:solidFill>
                  <a:srgbClr val="0086B3"/>
                </a:solidFill>
                <a:latin typeface="Consolas"/>
                <a:ea typeface="ＭＳ 明朝"/>
                <a:cs typeface="Consolas"/>
              </a:rPr>
              <a:t>0</a:t>
            </a:r>
            <a:r>
              <a:rPr lang="en-US" sz="800" dirty="0">
                <a:solidFill>
                  <a:srgbClr val="333333"/>
                </a:solidFill>
                <a:latin typeface="Consolas"/>
                <a:ea typeface="ＭＳ 明朝"/>
                <a:cs typeface="Consolas"/>
              </a:rPr>
              <a:t>], x[</a:t>
            </a:r>
            <a:r>
              <a:rPr lang="en-US" sz="800" dirty="0">
                <a:solidFill>
                  <a:srgbClr val="0086B3"/>
                </a:solidFill>
                <a:latin typeface="Consolas"/>
                <a:ea typeface="ＭＳ 明朝"/>
                <a:cs typeface="Consolas"/>
              </a:rPr>
              <a:t>1</a:t>
            </a:r>
            <a:r>
              <a:rPr lang="en-US" sz="800" dirty="0">
                <a:solidFill>
                  <a:srgbClr val="333333"/>
                </a:solidFill>
                <a:latin typeface="Consolas"/>
                <a:ea typeface="ＭＳ 明朝"/>
                <a:cs typeface="Consolas"/>
              </a:rPr>
              <a:t>] </a:t>
            </a:r>
            <a:r>
              <a:rPr lang="en-US" sz="800" dirty="0">
                <a:solidFill>
                  <a:srgbClr val="A71D5D"/>
                </a:solidFill>
                <a:latin typeface="Consolas"/>
                <a:ea typeface="ＭＳ 明朝"/>
                <a:cs typeface="Consolas"/>
              </a:rPr>
              <a:t>+</a:t>
            </a:r>
            <a:r>
              <a:rPr lang="en-US" sz="800" dirty="0">
                <a:solidFill>
                  <a:srgbClr val="333333"/>
                </a:solidFill>
                <a:latin typeface="Consolas"/>
                <a:ea typeface="ＭＳ 明朝"/>
                <a:cs typeface="Consolas"/>
              </a:rPr>
              <a:t> y[</a:t>
            </a:r>
            <a:r>
              <a:rPr lang="en-US" sz="800" dirty="0">
                <a:solidFill>
                  <a:srgbClr val="0086B3"/>
                </a:solidFill>
                <a:latin typeface="Consolas"/>
                <a:ea typeface="ＭＳ 明朝"/>
                <a:cs typeface="Consolas"/>
              </a:rPr>
              <a:t>1</a:t>
            </a:r>
            <a:r>
              <a:rPr lang="en-US" sz="800" dirty="0">
                <a:solidFill>
                  <a:srgbClr val="333333"/>
                </a:solidFill>
                <a:latin typeface="Consolas"/>
                <a:ea typeface="ＭＳ 明朝"/>
                <a:cs typeface="Consolas"/>
              </a:rPr>
              <a:t>]]) \</a:t>
            </a:r>
            <a:endParaRPr lang="en-US" sz="8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dirty="0">
                <a:solidFill>
                  <a:srgbClr val="333333"/>
                </a:solidFill>
                <a:latin typeface="Consolas"/>
                <a:ea typeface="ＭＳ 明朝"/>
                <a:cs typeface="Consolas"/>
              </a:rPr>
              <a:t>   .map(</a:t>
            </a:r>
            <a:r>
              <a:rPr lang="en-US" sz="800" dirty="0">
                <a:solidFill>
                  <a:srgbClr val="A71D5D"/>
                </a:solidFill>
                <a:latin typeface="Consolas"/>
                <a:ea typeface="ＭＳ 明朝"/>
                <a:cs typeface="Consolas"/>
              </a:rPr>
              <a:t>lambda</a:t>
            </a:r>
            <a:r>
              <a:rPr lang="en-US" sz="800" dirty="0">
                <a:solidFill>
                  <a:srgbClr val="333333"/>
                </a:solidFill>
                <a:latin typeface="Consolas"/>
                <a:ea typeface="ＭＳ 明朝"/>
                <a:cs typeface="Consolas"/>
              </a:rPr>
              <a:t> x: [x[</a:t>
            </a:r>
            <a:r>
              <a:rPr lang="en-US" sz="800" dirty="0">
                <a:solidFill>
                  <a:srgbClr val="0086B3"/>
                </a:solidFill>
                <a:latin typeface="Consolas"/>
                <a:ea typeface="ＭＳ 明朝"/>
                <a:cs typeface="Consolas"/>
              </a:rPr>
              <a:t>0</a:t>
            </a:r>
            <a:r>
              <a:rPr lang="en-US" sz="800" dirty="0">
                <a:solidFill>
                  <a:srgbClr val="333333"/>
                </a:solidFill>
                <a:latin typeface="Consolas"/>
                <a:ea typeface="ＭＳ 明朝"/>
                <a:cs typeface="Consolas"/>
              </a:rPr>
              <a:t>], x[</a:t>
            </a:r>
            <a:r>
              <a:rPr lang="en-US" sz="800" dirty="0">
                <a:solidFill>
                  <a:srgbClr val="0086B3"/>
                </a:solidFill>
                <a:latin typeface="Consolas"/>
                <a:ea typeface="ＭＳ 明朝"/>
                <a:cs typeface="Consolas"/>
              </a:rPr>
              <a:t>1</a:t>
            </a:r>
            <a:r>
              <a:rPr lang="en-US" sz="800" dirty="0">
                <a:solidFill>
                  <a:srgbClr val="333333"/>
                </a:solidFill>
                <a:latin typeface="Consolas"/>
                <a:ea typeface="ＭＳ 明朝"/>
                <a:cs typeface="Consolas"/>
              </a:rPr>
              <a:t>][</a:t>
            </a:r>
            <a:r>
              <a:rPr lang="en-US" sz="800" dirty="0">
                <a:solidFill>
                  <a:srgbClr val="0086B3"/>
                </a:solidFill>
                <a:latin typeface="Consolas"/>
                <a:ea typeface="ＭＳ 明朝"/>
                <a:cs typeface="Consolas"/>
              </a:rPr>
              <a:t>0</a:t>
            </a:r>
            <a:r>
              <a:rPr lang="en-US" sz="800" dirty="0">
                <a:solidFill>
                  <a:srgbClr val="333333"/>
                </a:solidFill>
                <a:latin typeface="Consolas"/>
                <a:ea typeface="ＭＳ 明朝"/>
                <a:cs typeface="Consolas"/>
              </a:rPr>
              <a:t>] </a:t>
            </a:r>
            <a:r>
              <a:rPr lang="en-US" sz="800" dirty="0">
                <a:solidFill>
                  <a:srgbClr val="A71D5D"/>
                </a:solidFill>
                <a:latin typeface="Consolas"/>
                <a:ea typeface="ＭＳ 明朝"/>
                <a:cs typeface="Consolas"/>
              </a:rPr>
              <a:t>/</a:t>
            </a:r>
            <a:r>
              <a:rPr lang="en-US" sz="800" dirty="0">
                <a:solidFill>
                  <a:srgbClr val="333333"/>
                </a:solidFill>
                <a:latin typeface="Consolas"/>
                <a:ea typeface="ＭＳ 明朝"/>
                <a:cs typeface="Consolas"/>
              </a:rPr>
              <a:t> x[</a:t>
            </a:r>
            <a:r>
              <a:rPr lang="en-US" sz="800" dirty="0">
                <a:solidFill>
                  <a:srgbClr val="0086B3"/>
                </a:solidFill>
                <a:latin typeface="Consolas"/>
                <a:ea typeface="ＭＳ 明朝"/>
                <a:cs typeface="Consolas"/>
              </a:rPr>
              <a:t>1</a:t>
            </a:r>
            <a:r>
              <a:rPr lang="en-US" sz="800" dirty="0">
                <a:solidFill>
                  <a:srgbClr val="333333"/>
                </a:solidFill>
                <a:latin typeface="Consolas"/>
                <a:ea typeface="ＭＳ 明朝"/>
                <a:cs typeface="Consolas"/>
              </a:rPr>
              <a:t>][</a:t>
            </a:r>
            <a:r>
              <a:rPr lang="en-US" sz="800" dirty="0">
                <a:solidFill>
                  <a:srgbClr val="0086B3"/>
                </a:solidFill>
                <a:latin typeface="Consolas"/>
                <a:ea typeface="ＭＳ 明朝"/>
                <a:cs typeface="Consolas"/>
              </a:rPr>
              <a:t>1</a:t>
            </a:r>
            <a:r>
              <a:rPr lang="en-US" sz="800" dirty="0">
                <a:solidFill>
                  <a:srgbClr val="333333"/>
                </a:solidFill>
                <a:latin typeface="Consolas"/>
                <a:ea typeface="ＭＳ 明朝"/>
                <a:cs typeface="Consolas"/>
              </a:rPr>
              <a:t>]]) \</a:t>
            </a:r>
            <a:endParaRPr lang="en-US" sz="8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dirty="0">
                <a:solidFill>
                  <a:srgbClr val="333333"/>
                </a:solidFill>
                <a:latin typeface="Consolas"/>
                <a:ea typeface="ＭＳ 明朝"/>
                <a:cs typeface="Consolas"/>
              </a:rPr>
              <a:t>   .collect()</a:t>
            </a:r>
            <a:endParaRPr lang="en-US" sz="800" dirty="0">
              <a:latin typeface="Consolas"/>
              <a:ea typeface="ＭＳ 明朝"/>
              <a:cs typeface="Consolas"/>
            </a:endParaRPr>
          </a:p>
          <a:p>
            <a:pPr marL="0" indent="0">
              <a:buNone/>
            </a:pPr>
            <a:endParaRPr lang="en-US" sz="800" dirty="0"/>
          </a:p>
        </p:txBody>
      </p:sp>
      <p:pic>
        <p:nvPicPr>
          <p:cNvPr id="5" name="Picture 4"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849" y="1063229"/>
            <a:ext cx="2042358" cy="727862"/>
          </a:xfrm>
          <a:prstGeom prst="rect">
            <a:avLst/>
          </a:prstGeom>
        </p:spPr>
      </p:pic>
      <p:pic>
        <p:nvPicPr>
          <p:cNvPr id="9" name="Picture 8" descr="sparklogo_500p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4167" y="1016126"/>
            <a:ext cx="1261588" cy="692636"/>
          </a:xfrm>
          <a:prstGeom prst="rect">
            <a:avLst/>
          </a:prstGeom>
        </p:spPr>
      </p:pic>
      <p:sp>
        <p:nvSpPr>
          <p:cNvPr id="7"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20</a:t>
            </a:fld>
            <a:endParaRPr lang="en-US" sz="1100" dirty="0">
              <a:solidFill>
                <a:srgbClr val="000000"/>
              </a:solidFill>
              <a:latin typeface="Source Sans Pro Light"/>
              <a:cs typeface="Source Sans Pro Light"/>
            </a:endParaRPr>
          </a:p>
        </p:txBody>
      </p:sp>
    </p:spTree>
    <p:extLst>
      <p:ext uri="{BB962C8B-B14F-4D97-AF65-F5344CB8AC3E}">
        <p14:creationId xmlns:p14="http://schemas.microsoft.com/office/powerpoint/2010/main" val="48848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Write Less Code: Compute an Average</a:t>
            </a:r>
            <a:endParaRPr lang="en-US" dirty="0"/>
          </a:p>
        </p:txBody>
      </p:sp>
      <p:sp>
        <p:nvSpPr>
          <p:cNvPr id="8" name="Content Placeholder 3"/>
          <p:cNvSpPr>
            <a:spLocks noGrp="1"/>
          </p:cNvSpPr>
          <p:nvPr>
            <p:ph idx="1"/>
          </p:nvPr>
        </p:nvSpPr>
        <p:spPr>
          <a:xfrm>
            <a:off x="1016001" y="1200151"/>
            <a:ext cx="7172476" cy="1756592"/>
          </a:xfrm>
        </p:spPr>
        <p:txBody>
          <a:bodyPr anchor="t" anchorCtr="0">
            <a:normAutofit/>
          </a:bodyPr>
          <a:lstStyle/>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Source Sans Pro"/>
                <a:ea typeface="ＭＳ 明朝"/>
                <a:cs typeface="Source Sans Pro"/>
              </a:rPr>
              <a:t>Using RDDs</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800" dirty="0">
              <a:solidFill>
                <a:srgbClr val="333333"/>
              </a:solidFill>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smtClean="0">
                <a:solidFill>
                  <a:srgbClr val="333333"/>
                </a:solidFill>
                <a:latin typeface="Consolas"/>
                <a:ea typeface="ＭＳ 明朝"/>
                <a:cs typeface="Consolas"/>
              </a:rPr>
              <a:t>data </a:t>
            </a:r>
            <a:r>
              <a:rPr lang="en-US" sz="1400" dirty="0">
                <a:solidFill>
                  <a:srgbClr val="A71D5D"/>
                </a:solidFill>
                <a:latin typeface="Consolas"/>
                <a:ea typeface="ＭＳ 明朝"/>
                <a:cs typeface="Consolas"/>
              </a:rPr>
              <a:t>=</a:t>
            </a:r>
            <a:r>
              <a:rPr lang="en-US" sz="1400" dirty="0">
                <a:solidFill>
                  <a:srgbClr val="333333"/>
                </a:solidFill>
                <a:latin typeface="Consolas"/>
                <a:ea typeface="ＭＳ 明朝"/>
                <a:cs typeface="Consolas"/>
              </a:rPr>
              <a:t> </a:t>
            </a:r>
            <a:r>
              <a:rPr lang="en-US" sz="1400" dirty="0" err="1">
                <a:solidFill>
                  <a:srgbClr val="333333"/>
                </a:solidFill>
                <a:latin typeface="Consolas"/>
                <a:ea typeface="ＭＳ 明朝"/>
                <a:cs typeface="Consolas"/>
              </a:rPr>
              <a:t>sc.textFile</a:t>
            </a:r>
            <a:r>
              <a:rPr lang="en-US" sz="1400" dirty="0">
                <a:solidFill>
                  <a:srgbClr val="333333"/>
                </a:solidFill>
                <a:latin typeface="Consolas"/>
                <a:ea typeface="ＭＳ 明朝"/>
                <a:cs typeface="Consolas"/>
              </a:rPr>
              <a:t>(...).split(</a:t>
            </a:r>
            <a:r>
              <a:rPr lang="en-US" sz="1400" dirty="0">
                <a:solidFill>
                  <a:srgbClr val="183691"/>
                </a:solidFill>
                <a:latin typeface="Consolas"/>
                <a:ea typeface="ＭＳ 明朝"/>
                <a:cs typeface="Consolas"/>
              </a:rPr>
              <a:t>"\t"</a:t>
            </a:r>
            <a:r>
              <a:rPr lang="en-US" sz="1400" dirty="0">
                <a:solidFill>
                  <a:srgbClr val="333333"/>
                </a:solidFill>
                <a:latin typeface="Consolas"/>
                <a:ea typeface="ＭＳ 明朝"/>
                <a:cs typeface="Consolas"/>
              </a:rPr>
              <a:t>)</a:t>
            </a:r>
            <a:endParaRPr lang="en-US" sz="14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err="1">
                <a:solidFill>
                  <a:srgbClr val="333333"/>
                </a:solidFill>
                <a:latin typeface="Consolas"/>
                <a:ea typeface="ＭＳ 明朝"/>
                <a:cs typeface="Consolas"/>
              </a:rPr>
              <a:t>data.map</a:t>
            </a:r>
            <a:r>
              <a:rPr lang="en-US" sz="1400" dirty="0">
                <a:solidFill>
                  <a:srgbClr val="333333"/>
                </a:solidFill>
                <a:latin typeface="Consolas"/>
                <a:ea typeface="ＭＳ 明朝"/>
                <a:cs typeface="Consolas"/>
              </a:rPr>
              <a:t>(</a:t>
            </a:r>
            <a:r>
              <a:rPr lang="en-US" sz="1400" dirty="0">
                <a:solidFill>
                  <a:srgbClr val="A71D5D"/>
                </a:solidFill>
                <a:latin typeface="Consolas"/>
                <a:ea typeface="ＭＳ 明朝"/>
                <a:cs typeface="Consolas"/>
              </a:rPr>
              <a:t>lambda</a:t>
            </a:r>
            <a:r>
              <a:rPr lang="en-US" sz="1400" dirty="0">
                <a:solidFill>
                  <a:srgbClr val="333333"/>
                </a:solidFill>
                <a:latin typeface="Consolas"/>
                <a:ea typeface="ＭＳ 明朝"/>
                <a:cs typeface="Consolas"/>
              </a:rPr>
              <a:t> x: (x[</a:t>
            </a:r>
            <a:r>
              <a:rPr lang="en-US" sz="1400" dirty="0">
                <a:solidFill>
                  <a:srgbClr val="0086B3"/>
                </a:solidFill>
                <a:latin typeface="Consolas"/>
                <a:ea typeface="ＭＳ 明朝"/>
                <a:cs typeface="Consolas"/>
              </a:rPr>
              <a:t>0</a:t>
            </a:r>
            <a:r>
              <a:rPr lang="en-US" sz="1400" dirty="0">
                <a:solidFill>
                  <a:srgbClr val="333333"/>
                </a:solidFill>
                <a:latin typeface="Consolas"/>
                <a:ea typeface="ＭＳ 明朝"/>
                <a:cs typeface="Consolas"/>
              </a:rPr>
              <a:t>], </a:t>
            </a:r>
            <a:r>
              <a:rPr lang="en-US" sz="1400" dirty="0" smtClean="0">
                <a:solidFill>
                  <a:srgbClr val="333333"/>
                </a:solidFill>
                <a:latin typeface="Consolas"/>
                <a:ea typeface="ＭＳ 明朝"/>
                <a:cs typeface="Consolas"/>
              </a:rPr>
              <a:t>[</a:t>
            </a:r>
            <a:r>
              <a:rPr lang="en-US" sz="1400" dirty="0" err="1" smtClean="0">
                <a:solidFill>
                  <a:srgbClr val="333333"/>
                </a:solidFill>
                <a:latin typeface="Consolas"/>
                <a:ea typeface="ＭＳ 明朝"/>
                <a:cs typeface="Consolas"/>
              </a:rPr>
              <a:t>int</a:t>
            </a:r>
            <a:r>
              <a:rPr lang="en-US" sz="1400" dirty="0" smtClean="0">
                <a:solidFill>
                  <a:srgbClr val="333333"/>
                </a:solidFill>
                <a:latin typeface="Consolas"/>
                <a:ea typeface="ＭＳ 明朝"/>
                <a:cs typeface="Consolas"/>
              </a:rPr>
              <a:t>(x[</a:t>
            </a:r>
            <a:r>
              <a:rPr lang="en-US" sz="1400" dirty="0">
                <a:solidFill>
                  <a:srgbClr val="0086B3"/>
                </a:solidFill>
                <a:latin typeface="Consolas"/>
                <a:ea typeface="ＭＳ 明朝"/>
                <a:cs typeface="Consolas"/>
              </a:rPr>
              <a:t>1</a:t>
            </a:r>
            <a:r>
              <a:rPr lang="en-US" sz="1400" dirty="0" smtClean="0">
                <a:solidFill>
                  <a:srgbClr val="333333"/>
                </a:solidFill>
                <a:latin typeface="Consolas"/>
                <a:ea typeface="ＭＳ 明朝"/>
                <a:cs typeface="Consolas"/>
              </a:rPr>
              <a:t>]), </a:t>
            </a:r>
            <a:r>
              <a:rPr lang="en-US" sz="1400" dirty="0">
                <a:solidFill>
                  <a:srgbClr val="0086B3"/>
                </a:solidFill>
                <a:latin typeface="Consolas"/>
                <a:ea typeface="ＭＳ 明朝"/>
                <a:cs typeface="Consolas"/>
              </a:rPr>
              <a:t>1</a:t>
            </a:r>
            <a:r>
              <a:rPr lang="en-US" sz="1400" dirty="0">
                <a:solidFill>
                  <a:srgbClr val="333333"/>
                </a:solidFill>
                <a:latin typeface="Consolas"/>
                <a:ea typeface="ＭＳ 明朝"/>
                <a:cs typeface="Consolas"/>
              </a:rPr>
              <a:t>])) \</a:t>
            </a:r>
            <a:endParaRPr lang="en-US" sz="14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latin typeface="Consolas"/>
                <a:ea typeface="ＭＳ 明朝"/>
                <a:cs typeface="Consolas"/>
              </a:rPr>
              <a:t>   .</a:t>
            </a:r>
            <a:r>
              <a:rPr lang="en-US" sz="1400" dirty="0" err="1">
                <a:solidFill>
                  <a:srgbClr val="333333"/>
                </a:solidFill>
                <a:latin typeface="Consolas"/>
                <a:ea typeface="ＭＳ 明朝"/>
                <a:cs typeface="Consolas"/>
              </a:rPr>
              <a:t>reduceByKey</a:t>
            </a:r>
            <a:r>
              <a:rPr lang="en-US" sz="1400" dirty="0">
                <a:solidFill>
                  <a:srgbClr val="333333"/>
                </a:solidFill>
                <a:latin typeface="Consolas"/>
                <a:ea typeface="ＭＳ 明朝"/>
                <a:cs typeface="Consolas"/>
              </a:rPr>
              <a:t>(</a:t>
            </a:r>
            <a:r>
              <a:rPr lang="en-US" sz="1400" dirty="0">
                <a:solidFill>
                  <a:srgbClr val="A71D5D"/>
                </a:solidFill>
                <a:latin typeface="Consolas"/>
                <a:ea typeface="ＭＳ 明朝"/>
                <a:cs typeface="Consolas"/>
              </a:rPr>
              <a:t>lambda</a:t>
            </a:r>
            <a:r>
              <a:rPr lang="en-US" sz="1400" dirty="0">
                <a:solidFill>
                  <a:srgbClr val="333333"/>
                </a:solidFill>
                <a:latin typeface="Consolas"/>
                <a:ea typeface="ＭＳ 明朝"/>
                <a:cs typeface="Consolas"/>
              </a:rPr>
              <a:t> x, y: [x[</a:t>
            </a:r>
            <a:r>
              <a:rPr lang="en-US" sz="1400" dirty="0">
                <a:solidFill>
                  <a:srgbClr val="0086B3"/>
                </a:solidFill>
                <a:latin typeface="Consolas"/>
                <a:ea typeface="ＭＳ 明朝"/>
                <a:cs typeface="Consolas"/>
              </a:rPr>
              <a:t>0</a:t>
            </a:r>
            <a:r>
              <a:rPr lang="en-US" sz="1400" dirty="0">
                <a:solidFill>
                  <a:srgbClr val="333333"/>
                </a:solidFill>
                <a:latin typeface="Consolas"/>
                <a:ea typeface="ＭＳ 明朝"/>
                <a:cs typeface="Consolas"/>
              </a:rPr>
              <a:t>] </a:t>
            </a:r>
            <a:r>
              <a:rPr lang="en-US" sz="1400" dirty="0">
                <a:solidFill>
                  <a:srgbClr val="A71D5D"/>
                </a:solidFill>
                <a:latin typeface="Consolas"/>
                <a:ea typeface="ＭＳ 明朝"/>
                <a:cs typeface="Consolas"/>
              </a:rPr>
              <a:t>+</a:t>
            </a:r>
            <a:r>
              <a:rPr lang="en-US" sz="1400" dirty="0">
                <a:solidFill>
                  <a:srgbClr val="333333"/>
                </a:solidFill>
                <a:latin typeface="Consolas"/>
                <a:ea typeface="ＭＳ 明朝"/>
                <a:cs typeface="Consolas"/>
              </a:rPr>
              <a:t> y[</a:t>
            </a:r>
            <a:r>
              <a:rPr lang="en-US" sz="1400" dirty="0">
                <a:solidFill>
                  <a:srgbClr val="0086B3"/>
                </a:solidFill>
                <a:latin typeface="Consolas"/>
                <a:ea typeface="ＭＳ 明朝"/>
                <a:cs typeface="Consolas"/>
              </a:rPr>
              <a:t>0</a:t>
            </a:r>
            <a:r>
              <a:rPr lang="en-US" sz="1400" dirty="0">
                <a:solidFill>
                  <a:srgbClr val="333333"/>
                </a:solidFill>
                <a:latin typeface="Consolas"/>
                <a:ea typeface="ＭＳ 明朝"/>
                <a:cs typeface="Consolas"/>
              </a:rPr>
              <a:t>], x[</a:t>
            </a:r>
            <a:r>
              <a:rPr lang="en-US" sz="1400" dirty="0">
                <a:solidFill>
                  <a:srgbClr val="0086B3"/>
                </a:solidFill>
                <a:latin typeface="Consolas"/>
                <a:ea typeface="ＭＳ 明朝"/>
                <a:cs typeface="Consolas"/>
              </a:rPr>
              <a:t>1</a:t>
            </a:r>
            <a:r>
              <a:rPr lang="en-US" sz="1400" dirty="0">
                <a:solidFill>
                  <a:srgbClr val="333333"/>
                </a:solidFill>
                <a:latin typeface="Consolas"/>
                <a:ea typeface="ＭＳ 明朝"/>
                <a:cs typeface="Consolas"/>
              </a:rPr>
              <a:t>] </a:t>
            </a:r>
            <a:r>
              <a:rPr lang="en-US" sz="1400" dirty="0">
                <a:solidFill>
                  <a:srgbClr val="A71D5D"/>
                </a:solidFill>
                <a:latin typeface="Consolas"/>
                <a:ea typeface="ＭＳ 明朝"/>
                <a:cs typeface="Consolas"/>
              </a:rPr>
              <a:t>+</a:t>
            </a:r>
            <a:r>
              <a:rPr lang="en-US" sz="1400" dirty="0">
                <a:solidFill>
                  <a:srgbClr val="333333"/>
                </a:solidFill>
                <a:latin typeface="Consolas"/>
                <a:ea typeface="ＭＳ 明朝"/>
                <a:cs typeface="Consolas"/>
              </a:rPr>
              <a:t> y[</a:t>
            </a:r>
            <a:r>
              <a:rPr lang="en-US" sz="1400" dirty="0">
                <a:solidFill>
                  <a:srgbClr val="0086B3"/>
                </a:solidFill>
                <a:latin typeface="Consolas"/>
                <a:ea typeface="ＭＳ 明朝"/>
                <a:cs typeface="Consolas"/>
              </a:rPr>
              <a:t>1</a:t>
            </a:r>
            <a:r>
              <a:rPr lang="en-US" sz="1400" dirty="0">
                <a:solidFill>
                  <a:srgbClr val="333333"/>
                </a:solidFill>
                <a:latin typeface="Consolas"/>
                <a:ea typeface="ＭＳ 明朝"/>
                <a:cs typeface="Consolas"/>
              </a:rPr>
              <a:t>]]) \</a:t>
            </a:r>
            <a:endParaRPr lang="en-US" sz="14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latin typeface="Consolas"/>
                <a:ea typeface="ＭＳ 明朝"/>
                <a:cs typeface="Consolas"/>
              </a:rPr>
              <a:t>   .map(</a:t>
            </a:r>
            <a:r>
              <a:rPr lang="en-US" sz="1400" dirty="0">
                <a:solidFill>
                  <a:srgbClr val="A71D5D"/>
                </a:solidFill>
                <a:latin typeface="Consolas"/>
                <a:ea typeface="ＭＳ 明朝"/>
                <a:cs typeface="Consolas"/>
              </a:rPr>
              <a:t>lambda</a:t>
            </a:r>
            <a:r>
              <a:rPr lang="en-US" sz="1400" dirty="0">
                <a:solidFill>
                  <a:srgbClr val="333333"/>
                </a:solidFill>
                <a:latin typeface="Consolas"/>
                <a:ea typeface="ＭＳ 明朝"/>
                <a:cs typeface="Consolas"/>
              </a:rPr>
              <a:t> x: [x[</a:t>
            </a:r>
            <a:r>
              <a:rPr lang="en-US" sz="1400" dirty="0">
                <a:solidFill>
                  <a:srgbClr val="0086B3"/>
                </a:solidFill>
                <a:latin typeface="Consolas"/>
                <a:ea typeface="ＭＳ 明朝"/>
                <a:cs typeface="Consolas"/>
              </a:rPr>
              <a:t>0</a:t>
            </a:r>
            <a:r>
              <a:rPr lang="en-US" sz="1400" dirty="0">
                <a:solidFill>
                  <a:srgbClr val="333333"/>
                </a:solidFill>
                <a:latin typeface="Consolas"/>
                <a:ea typeface="ＭＳ 明朝"/>
                <a:cs typeface="Consolas"/>
              </a:rPr>
              <a:t>], x[</a:t>
            </a:r>
            <a:r>
              <a:rPr lang="en-US" sz="1400" dirty="0">
                <a:solidFill>
                  <a:srgbClr val="0086B3"/>
                </a:solidFill>
                <a:latin typeface="Consolas"/>
                <a:ea typeface="ＭＳ 明朝"/>
                <a:cs typeface="Consolas"/>
              </a:rPr>
              <a:t>1</a:t>
            </a:r>
            <a:r>
              <a:rPr lang="en-US" sz="1400" dirty="0">
                <a:solidFill>
                  <a:srgbClr val="333333"/>
                </a:solidFill>
                <a:latin typeface="Consolas"/>
                <a:ea typeface="ＭＳ 明朝"/>
                <a:cs typeface="Consolas"/>
              </a:rPr>
              <a:t>][</a:t>
            </a:r>
            <a:r>
              <a:rPr lang="en-US" sz="1400" dirty="0">
                <a:solidFill>
                  <a:srgbClr val="0086B3"/>
                </a:solidFill>
                <a:latin typeface="Consolas"/>
                <a:ea typeface="ＭＳ 明朝"/>
                <a:cs typeface="Consolas"/>
              </a:rPr>
              <a:t>0</a:t>
            </a:r>
            <a:r>
              <a:rPr lang="en-US" sz="1400" dirty="0">
                <a:solidFill>
                  <a:srgbClr val="333333"/>
                </a:solidFill>
                <a:latin typeface="Consolas"/>
                <a:ea typeface="ＭＳ 明朝"/>
                <a:cs typeface="Consolas"/>
              </a:rPr>
              <a:t>] </a:t>
            </a:r>
            <a:r>
              <a:rPr lang="en-US" sz="1400" dirty="0">
                <a:solidFill>
                  <a:srgbClr val="A71D5D"/>
                </a:solidFill>
                <a:latin typeface="Consolas"/>
                <a:ea typeface="ＭＳ 明朝"/>
                <a:cs typeface="Consolas"/>
              </a:rPr>
              <a:t>/</a:t>
            </a:r>
            <a:r>
              <a:rPr lang="en-US" sz="1400" dirty="0">
                <a:solidFill>
                  <a:srgbClr val="333333"/>
                </a:solidFill>
                <a:latin typeface="Consolas"/>
                <a:ea typeface="ＭＳ 明朝"/>
                <a:cs typeface="Consolas"/>
              </a:rPr>
              <a:t> x[</a:t>
            </a:r>
            <a:r>
              <a:rPr lang="en-US" sz="1400" dirty="0">
                <a:solidFill>
                  <a:srgbClr val="0086B3"/>
                </a:solidFill>
                <a:latin typeface="Consolas"/>
                <a:ea typeface="ＭＳ 明朝"/>
                <a:cs typeface="Consolas"/>
              </a:rPr>
              <a:t>1</a:t>
            </a:r>
            <a:r>
              <a:rPr lang="en-US" sz="1400" dirty="0">
                <a:solidFill>
                  <a:srgbClr val="333333"/>
                </a:solidFill>
                <a:latin typeface="Consolas"/>
                <a:ea typeface="ＭＳ 明朝"/>
                <a:cs typeface="Consolas"/>
              </a:rPr>
              <a:t>][</a:t>
            </a:r>
            <a:r>
              <a:rPr lang="en-US" sz="1400" dirty="0">
                <a:solidFill>
                  <a:srgbClr val="0086B3"/>
                </a:solidFill>
                <a:latin typeface="Consolas"/>
                <a:ea typeface="ＭＳ 明朝"/>
                <a:cs typeface="Consolas"/>
              </a:rPr>
              <a:t>1</a:t>
            </a:r>
            <a:r>
              <a:rPr lang="en-US" sz="1400" dirty="0">
                <a:solidFill>
                  <a:srgbClr val="333333"/>
                </a:solidFill>
                <a:latin typeface="Consolas"/>
                <a:ea typeface="ＭＳ 明朝"/>
                <a:cs typeface="Consolas"/>
              </a:rPr>
              <a:t>]]) \</a:t>
            </a:r>
            <a:endParaRPr lang="en-US" sz="1400" dirty="0">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latin typeface="Consolas"/>
                <a:ea typeface="ＭＳ 明朝"/>
                <a:cs typeface="Consolas"/>
              </a:rPr>
              <a:t>   .collect(</a:t>
            </a:r>
            <a:r>
              <a:rPr lang="en-US" sz="1400" dirty="0" smtClean="0">
                <a:solidFill>
                  <a:srgbClr val="333333"/>
                </a:solidFill>
                <a:latin typeface="Consolas"/>
                <a:ea typeface="ＭＳ 明朝"/>
                <a:cs typeface="Consolas"/>
              </a:rPr>
              <a:t>)</a:t>
            </a: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400" dirty="0">
              <a:solidFill>
                <a:srgbClr val="333333"/>
              </a:solidFill>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400" dirty="0" smtClean="0">
              <a:solidFill>
                <a:srgbClr val="333333"/>
              </a:solidFill>
              <a:latin typeface="Consolas"/>
              <a:ea typeface="ＭＳ 明朝"/>
              <a:cs typeface="Consolas"/>
            </a:endParaRPr>
          </a:p>
          <a:p>
            <a:pPr marL="0" indent="0">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400" dirty="0">
              <a:latin typeface="Consolas"/>
              <a:ea typeface="ＭＳ 明朝"/>
              <a:cs typeface="Consolas"/>
            </a:endParaRPr>
          </a:p>
          <a:p>
            <a:pPr marL="0" indent="0">
              <a:buNone/>
            </a:pPr>
            <a:endParaRPr lang="en-US" sz="800" dirty="0"/>
          </a:p>
        </p:txBody>
      </p:sp>
      <p:sp>
        <p:nvSpPr>
          <p:cNvPr id="9" name="TextBox 8"/>
          <p:cNvSpPr txBox="1"/>
          <p:nvPr/>
        </p:nvSpPr>
        <p:spPr>
          <a:xfrm>
            <a:off x="1016000" y="3042036"/>
            <a:ext cx="7172477" cy="1661993"/>
          </a:xfrm>
          <a:prstGeom prst="rect">
            <a:avLst/>
          </a:prstGeom>
          <a:noFill/>
        </p:spPr>
        <p:txBody>
          <a:bodyPr wrap="square" rtlCol="0">
            <a:spAutoFit/>
          </a:bodyPr>
          <a:lstStyle/>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Source Sans Pro"/>
                <a:ea typeface="ＭＳ 明朝"/>
                <a:cs typeface="Source Sans Pro"/>
              </a:rPr>
              <a:t>Using </a:t>
            </a:r>
            <a:r>
              <a:rPr lang="en-US" sz="2400" dirty="0" err="1">
                <a:solidFill>
                  <a:srgbClr val="333333"/>
                </a:solidFill>
                <a:latin typeface="Source Sans Pro"/>
                <a:ea typeface="ＭＳ 明朝"/>
                <a:cs typeface="Source Sans Pro"/>
              </a:rPr>
              <a:t>DataFrames</a:t>
            </a:r>
            <a:endParaRPr lang="en-US" sz="2400" dirty="0">
              <a:solidFill>
                <a:srgbClr val="333333"/>
              </a:solidFill>
              <a:latin typeface="Source Sans Pro"/>
              <a:ea typeface="ＭＳ 明朝"/>
              <a:cs typeface="Source Sans Pro"/>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800" dirty="0">
              <a:solidFill>
                <a:srgbClr val="333333"/>
              </a:solidFill>
              <a:latin typeface="Consolas"/>
              <a:cs typeface="Consolas"/>
            </a:endParaRP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err="1" smtClean="0">
                <a:solidFill>
                  <a:srgbClr val="333333"/>
                </a:solidFill>
                <a:latin typeface="Consolas"/>
                <a:cs typeface="Consolas"/>
              </a:rPr>
              <a:t>sqlCtx.table</a:t>
            </a:r>
            <a:r>
              <a:rPr lang="en-US" sz="1300" dirty="0">
                <a:solidFill>
                  <a:srgbClr val="333333"/>
                </a:solidFill>
                <a:latin typeface="Consolas"/>
                <a:cs typeface="Consolas"/>
              </a:rPr>
              <a:t>(</a:t>
            </a:r>
            <a:r>
              <a:rPr lang="en-US" sz="1300" dirty="0">
                <a:solidFill>
                  <a:srgbClr val="183691"/>
                </a:solidFill>
                <a:latin typeface="Consolas"/>
                <a:cs typeface="Consolas"/>
              </a:rPr>
              <a:t>"people"</a:t>
            </a:r>
            <a:r>
              <a:rPr lang="en-US" sz="1300" dirty="0">
                <a:latin typeface="Consolas"/>
                <a:cs typeface="Consolas"/>
              </a:rPr>
              <a:t>) \</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latin typeface="Consolas"/>
                <a:cs typeface="Consolas"/>
              </a:rPr>
              <a:t>   .</a:t>
            </a:r>
            <a:r>
              <a:rPr lang="en-US" sz="1300" dirty="0" err="1">
                <a:latin typeface="Consolas"/>
                <a:cs typeface="Consolas"/>
              </a:rPr>
              <a:t>groupBy</a:t>
            </a:r>
            <a:r>
              <a:rPr lang="en-US" sz="1300" dirty="0">
                <a:latin typeface="Consolas"/>
                <a:cs typeface="Consolas"/>
              </a:rPr>
              <a:t>(</a:t>
            </a:r>
            <a:r>
              <a:rPr lang="en-US" sz="1300" dirty="0">
                <a:solidFill>
                  <a:srgbClr val="183691"/>
                </a:solidFill>
                <a:latin typeface="Consolas"/>
                <a:cs typeface="Consolas"/>
              </a:rPr>
              <a:t>"name"</a:t>
            </a:r>
            <a:r>
              <a:rPr lang="en-US" sz="1300" dirty="0">
                <a:latin typeface="Consolas"/>
                <a:cs typeface="Consolas"/>
              </a:rPr>
              <a:t>) \</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latin typeface="Consolas"/>
                <a:cs typeface="Consolas"/>
              </a:rPr>
              <a:t>   </a:t>
            </a:r>
            <a:r>
              <a:rPr lang="en-US" sz="1300" dirty="0" smtClean="0">
                <a:latin typeface="Consolas"/>
                <a:cs typeface="Consolas"/>
              </a:rPr>
              <a:t>.</a:t>
            </a:r>
            <a:r>
              <a:rPr lang="en-US" sz="1300" dirty="0" err="1" smtClean="0">
                <a:latin typeface="Consolas"/>
                <a:cs typeface="Consolas"/>
              </a:rPr>
              <a:t>agg</a:t>
            </a:r>
            <a:r>
              <a:rPr lang="en-US" sz="1300" dirty="0" smtClean="0">
                <a:latin typeface="Consolas"/>
                <a:cs typeface="Consolas"/>
              </a:rPr>
              <a:t>(</a:t>
            </a:r>
            <a:r>
              <a:rPr lang="en-US" sz="1300" dirty="0">
                <a:solidFill>
                  <a:srgbClr val="183691"/>
                </a:solidFill>
                <a:latin typeface="Consolas"/>
                <a:cs typeface="Consolas"/>
              </a:rPr>
              <a:t>"</a:t>
            </a:r>
            <a:r>
              <a:rPr lang="en-US" sz="1300" dirty="0" smtClean="0">
                <a:solidFill>
                  <a:srgbClr val="183691"/>
                </a:solidFill>
                <a:latin typeface="Consolas"/>
                <a:cs typeface="Consolas"/>
              </a:rPr>
              <a:t>name"</a:t>
            </a:r>
            <a:r>
              <a:rPr lang="en-US" sz="1200" dirty="0" smtClean="0">
                <a:solidFill>
                  <a:srgbClr val="333333"/>
                </a:solidFill>
                <a:latin typeface="Consolas"/>
                <a:ea typeface="ＭＳ 明朝"/>
                <a:cs typeface="Consolas"/>
              </a:rPr>
              <a:t>, </a:t>
            </a:r>
            <a:r>
              <a:rPr lang="en-US" sz="1300" dirty="0" err="1" smtClean="0">
                <a:latin typeface="Consolas"/>
                <a:cs typeface="Consolas"/>
              </a:rPr>
              <a:t>avg</a:t>
            </a:r>
            <a:r>
              <a:rPr lang="en-US" sz="1300" dirty="0" smtClean="0">
                <a:latin typeface="Consolas"/>
                <a:cs typeface="Consolas"/>
              </a:rPr>
              <a:t>(</a:t>
            </a:r>
            <a:r>
              <a:rPr lang="en-US" sz="1300" dirty="0" smtClean="0">
                <a:solidFill>
                  <a:srgbClr val="183691"/>
                </a:solidFill>
                <a:latin typeface="Consolas"/>
                <a:cs typeface="Consolas"/>
              </a:rPr>
              <a:t>"age"</a:t>
            </a:r>
            <a:r>
              <a:rPr lang="en-US" sz="1300" dirty="0">
                <a:latin typeface="Consolas"/>
                <a:cs typeface="Consolas"/>
              </a:rPr>
              <a:t>)) \</a:t>
            </a:r>
          </a:p>
          <a:p>
            <a:pPr>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latin typeface="Consolas"/>
                <a:cs typeface="Consolas"/>
              </a:rPr>
              <a:t>   .collect() </a:t>
            </a:r>
            <a:endParaRPr lang="en-US" sz="1300" dirty="0">
              <a:solidFill>
                <a:srgbClr val="333333"/>
              </a:solidFill>
              <a:latin typeface="Consolas"/>
              <a:ea typeface="ＭＳ 明朝"/>
              <a:cs typeface="Consolas"/>
            </a:endParaRPr>
          </a:p>
          <a:p>
            <a:endParaRPr lang="en-US" dirty="0"/>
          </a:p>
        </p:txBody>
      </p:sp>
      <p:sp>
        <p:nvSpPr>
          <p:cNvPr id="10" name="TextBox 9"/>
          <p:cNvSpPr txBox="1"/>
          <p:nvPr/>
        </p:nvSpPr>
        <p:spPr>
          <a:xfrm>
            <a:off x="4094538" y="3039348"/>
            <a:ext cx="2445351" cy="1569660"/>
          </a:xfrm>
          <a:prstGeom prst="rect">
            <a:avLst/>
          </a:prstGeom>
          <a:noFill/>
        </p:spPr>
        <p:txBody>
          <a:bodyPr wrap="square" rtlCol="0">
            <a:spAutoFit/>
          </a:bodyPr>
          <a:lstStyle/>
          <a:p>
            <a:r>
              <a:rPr lang="en-US" sz="2400" dirty="0" smtClean="0">
                <a:latin typeface="Source Sans Pro"/>
                <a:cs typeface="Source Sans Pro"/>
              </a:rPr>
              <a:t>Full API Docs</a:t>
            </a:r>
          </a:p>
          <a:p>
            <a:pPr marL="285750" indent="-285750">
              <a:buFont typeface="Arial"/>
              <a:buChar char="•"/>
            </a:pPr>
            <a:r>
              <a:rPr lang="en-US" dirty="0" smtClean="0">
                <a:latin typeface="Source Sans Pro Light"/>
                <a:cs typeface="Source Sans Pro Light"/>
                <a:hlinkClick r:id="rId2"/>
              </a:rPr>
              <a:t>Python</a:t>
            </a:r>
            <a:endParaRPr lang="en-US" dirty="0" smtClean="0">
              <a:latin typeface="Source Sans Pro Light"/>
              <a:cs typeface="Source Sans Pro Light"/>
            </a:endParaRPr>
          </a:p>
          <a:p>
            <a:pPr marL="285750" indent="-285750">
              <a:buFont typeface="Arial"/>
              <a:buChar char="•"/>
            </a:pPr>
            <a:r>
              <a:rPr lang="en-US" dirty="0" err="1" smtClean="0">
                <a:latin typeface="Source Sans Pro Light"/>
                <a:cs typeface="Source Sans Pro Light"/>
                <a:hlinkClick r:id="rId3"/>
              </a:rPr>
              <a:t>Scala</a:t>
            </a:r>
            <a:endParaRPr lang="en-US" dirty="0" smtClean="0">
              <a:latin typeface="Source Sans Pro Light"/>
              <a:cs typeface="Source Sans Pro Light"/>
            </a:endParaRPr>
          </a:p>
          <a:p>
            <a:pPr marL="285750" indent="-285750">
              <a:buFont typeface="Arial"/>
              <a:buChar char="•"/>
            </a:pPr>
            <a:r>
              <a:rPr lang="en-US" dirty="0" smtClean="0">
                <a:latin typeface="Source Sans Pro Light"/>
                <a:cs typeface="Source Sans Pro Light"/>
                <a:hlinkClick r:id="rId4"/>
              </a:rPr>
              <a:t>Java</a:t>
            </a:r>
            <a:endParaRPr lang="en-US" dirty="0" smtClean="0">
              <a:latin typeface="Source Sans Pro Light"/>
              <a:cs typeface="Source Sans Pro Light"/>
            </a:endParaRPr>
          </a:p>
          <a:p>
            <a:pPr marL="285750" indent="-285750">
              <a:buFont typeface="Arial"/>
              <a:buChar char="•"/>
            </a:pPr>
            <a:r>
              <a:rPr lang="en-US" dirty="0">
                <a:latin typeface="Source Sans Pro Light"/>
                <a:cs typeface="Source Sans Pro Light"/>
                <a:hlinkClick r:id="rId5"/>
              </a:rPr>
              <a:t>R</a:t>
            </a:r>
            <a:endParaRPr lang="en-US" dirty="0">
              <a:latin typeface="Source Sans Pro Light"/>
              <a:cs typeface="Source Sans Pro Light"/>
            </a:endParaRPr>
          </a:p>
        </p:txBody>
      </p:sp>
      <p:sp>
        <p:nvSpPr>
          <p:cNvPr id="7"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21</a:t>
            </a:fld>
            <a:endParaRPr lang="en-US" sz="1100" dirty="0">
              <a:solidFill>
                <a:srgbClr val="000000"/>
              </a:solidFill>
              <a:latin typeface="Source Sans Pro Light"/>
              <a:cs typeface="Source Sans Pro Light"/>
            </a:endParaRPr>
          </a:p>
        </p:txBody>
      </p:sp>
    </p:spTree>
    <p:extLst>
      <p:ext uri="{BB962C8B-B14F-4D97-AF65-F5344CB8AC3E}">
        <p14:creationId xmlns:p14="http://schemas.microsoft.com/office/powerpoint/2010/main" val="160319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22</a:t>
            </a:fld>
            <a:endParaRPr lang="en-US"/>
          </a:p>
        </p:txBody>
      </p:sp>
      <p:sp>
        <p:nvSpPr>
          <p:cNvPr id="8" name="Title 1"/>
          <p:cNvSpPr txBox="1">
            <a:spLocks/>
          </p:cNvSpPr>
          <p:nvPr/>
        </p:nvSpPr>
        <p:spPr>
          <a:xfrm>
            <a:off x="2160407" y="253241"/>
            <a:ext cx="4908947" cy="501388"/>
          </a:xfrm>
          <a:prstGeom prst="rect">
            <a:avLst/>
          </a:prstGeom>
        </p:spPr>
        <p:txBody>
          <a:bodyPr>
            <a:normAutofit fontScale="75000" lnSpcReduction="2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DataFrames are evaluated lazily</a:t>
            </a:r>
            <a:endParaRPr lang="en-US" dirty="0"/>
          </a:p>
        </p:txBody>
      </p:sp>
      <p:sp>
        <p:nvSpPr>
          <p:cNvPr id="5" name="Rectangle 4"/>
          <p:cNvSpPr/>
          <p:nvPr/>
        </p:nvSpPr>
        <p:spPr>
          <a:xfrm>
            <a:off x="2202531" y="933444"/>
            <a:ext cx="2640392" cy="768998"/>
          </a:xfrm>
          <a:prstGeom prst="rect">
            <a:avLst/>
          </a:prstGeom>
          <a:solidFill>
            <a:schemeClr val="accent1">
              <a:lumMod val="40000"/>
              <a:lumOff val="6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 name="Straight Connector 6"/>
          <p:cNvCxnSpPr/>
          <p:nvPr/>
        </p:nvCxnSpPr>
        <p:spPr>
          <a:xfrm>
            <a:off x="3966445" y="933444"/>
            <a:ext cx="0" cy="7673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83256" y="844801"/>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10" name="TextBox 9"/>
          <p:cNvSpPr txBox="1"/>
          <p:nvPr/>
        </p:nvSpPr>
        <p:spPr>
          <a:xfrm>
            <a:off x="2261663" y="102109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1" name="TextBox 10"/>
          <p:cNvSpPr txBox="1"/>
          <p:nvPr/>
        </p:nvSpPr>
        <p:spPr>
          <a:xfrm>
            <a:off x="2255815" y="127919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2" name="TextBox 11"/>
          <p:cNvSpPr txBox="1"/>
          <p:nvPr/>
        </p:nvSpPr>
        <p:spPr>
          <a:xfrm>
            <a:off x="3135657" y="852571"/>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13" name="TextBox 12"/>
          <p:cNvSpPr txBox="1"/>
          <p:nvPr/>
        </p:nvSpPr>
        <p:spPr>
          <a:xfrm>
            <a:off x="3114064" y="102886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4" name="TextBox 13"/>
          <p:cNvSpPr txBox="1"/>
          <p:nvPr/>
        </p:nvSpPr>
        <p:spPr>
          <a:xfrm>
            <a:off x="3108216" y="128696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5" name="TextBox 14"/>
          <p:cNvSpPr txBox="1"/>
          <p:nvPr/>
        </p:nvSpPr>
        <p:spPr>
          <a:xfrm>
            <a:off x="4037164" y="860128"/>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16" name="TextBox 15"/>
          <p:cNvSpPr txBox="1"/>
          <p:nvPr/>
        </p:nvSpPr>
        <p:spPr>
          <a:xfrm>
            <a:off x="4015571" y="103642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7" name="TextBox 16"/>
          <p:cNvSpPr txBox="1"/>
          <p:nvPr/>
        </p:nvSpPr>
        <p:spPr>
          <a:xfrm>
            <a:off x="4009723" y="1294522"/>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8" name="TextBox 17"/>
          <p:cNvSpPr txBox="1"/>
          <p:nvPr/>
        </p:nvSpPr>
        <p:spPr>
          <a:xfrm>
            <a:off x="1642360" y="1430949"/>
            <a:ext cx="606807" cy="338554"/>
          </a:xfrm>
          <a:prstGeom prst="rect">
            <a:avLst/>
          </a:prstGeom>
          <a:noFill/>
        </p:spPr>
        <p:txBody>
          <a:bodyPr wrap="square" rtlCol="0">
            <a:spAutoFit/>
          </a:bodyPr>
          <a:lstStyle/>
          <a:p>
            <a:r>
              <a:rPr lang="en-US" sz="1600" dirty="0" smtClean="0">
                <a:solidFill>
                  <a:schemeClr val="tx1">
                    <a:lumMod val="95000"/>
                  </a:schemeClr>
                </a:solidFill>
                <a:latin typeface="Source Sans Pro" panose="020B0503030403020204" pitchFamily="34" charset="0"/>
              </a:rPr>
              <a:t>DF-1</a:t>
            </a:r>
            <a:endParaRPr lang="en-US" sz="1600" dirty="0">
              <a:solidFill>
                <a:schemeClr val="tx1">
                  <a:lumMod val="95000"/>
                </a:schemeClr>
              </a:solidFill>
              <a:latin typeface="Source Sans Pro" panose="020B0503030403020204" pitchFamily="34" charset="0"/>
            </a:endParaRPr>
          </a:p>
        </p:txBody>
      </p:sp>
      <p:cxnSp>
        <p:nvCxnSpPr>
          <p:cNvPr id="19" name="Straight Arrow Connector 18"/>
          <p:cNvCxnSpPr>
            <a:stCxn id="5" idx="2"/>
            <a:endCxn id="33" idx="0"/>
          </p:cNvCxnSpPr>
          <p:nvPr/>
        </p:nvCxnSpPr>
        <p:spPr>
          <a:xfrm flipH="1">
            <a:off x="3522060" y="1702442"/>
            <a:ext cx="667" cy="39694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089630" y="955286"/>
            <a:ext cx="0" cy="7673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2277" y="1759954"/>
            <a:ext cx="259138" cy="362793"/>
          </a:xfrm>
          <a:prstGeom prst="rect">
            <a:avLst/>
          </a:prstGeom>
        </p:spPr>
      </p:pic>
      <p:sp>
        <p:nvSpPr>
          <p:cNvPr id="28" name="Rectangle 27"/>
          <p:cNvSpPr/>
          <p:nvPr/>
        </p:nvSpPr>
        <p:spPr>
          <a:xfrm>
            <a:off x="2186055" y="2180259"/>
            <a:ext cx="2640392" cy="768998"/>
          </a:xfrm>
          <a:prstGeom prst="rect">
            <a:avLst/>
          </a:prstGeom>
          <a:solidFill>
            <a:srgbClr val="C2C2EC"/>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9" name="Straight Connector 28"/>
          <p:cNvCxnSpPr/>
          <p:nvPr/>
        </p:nvCxnSpPr>
        <p:spPr>
          <a:xfrm>
            <a:off x="3949969" y="2180259"/>
            <a:ext cx="0" cy="7673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266780" y="2091616"/>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31" name="TextBox 30"/>
          <p:cNvSpPr txBox="1"/>
          <p:nvPr/>
        </p:nvSpPr>
        <p:spPr>
          <a:xfrm>
            <a:off x="2245187" y="2267913"/>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2" name="TextBox 31"/>
          <p:cNvSpPr txBox="1"/>
          <p:nvPr/>
        </p:nvSpPr>
        <p:spPr>
          <a:xfrm>
            <a:off x="2239339" y="2526010"/>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3" name="TextBox 32"/>
          <p:cNvSpPr txBox="1"/>
          <p:nvPr/>
        </p:nvSpPr>
        <p:spPr>
          <a:xfrm>
            <a:off x="3119181" y="2099386"/>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34" name="TextBox 33"/>
          <p:cNvSpPr txBox="1"/>
          <p:nvPr/>
        </p:nvSpPr>
        <p:spPr>
          <a:xfrm>
            <a:off x="3097588" y="2275683"/>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5" name="TextBox 34"/>
          <p:cNvSpPr txBox="1"/>
          <p:nvPr/>
        </p:nvSpPr>
        <p:spPr>
          <a:xfrm>
            <a:off x="3091740" y="2533780"/>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6" name="TextBox 35"/>
          <p:cNvSpPr txBox="1"/>
          <p:nvPr/>
        </p:nvSpPr>
        <p:spPr>
          <a:xfrm>
            <a:off x="4020688" y="2106943"/>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37" name="TextBox 36"/>
          <p:cNvSpPr txBox="1"/>
          <p:nvPr/>
        </p:nvSpPr>
        <p:spPr>
          <a:xfrm>
            <a:off x="3999095" y="2283240"/>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8" name="TextBox 37"/>
          <p:cNvSpPr txBox="1"/>
          <p:nvPr/>
        </p:nvSpPr>
        <p:spPr>
          <a:xfrm>
            <a:off x="3993247" y="2541337"/>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9" name="TextBox 38"/>
          <p:cNvSpPr txBox="1"/>
          <p:nvPr/>
        </p:nvSpPr>
        <p:spPr>
          <a:xfrm>
            <a:off x="1625884" y="2677764"/>
            <a:ext cx="606807" cy="338554"/>
          </a:xfrm>
          <a:prstGeom prst="rect">
            <a:avLst/>
          </a:prstGeom>
          <a:noFill/>
        </p:spPr>
        <p:txBody>
          <a:bodyPr wrap="square" rtlCol="0">
            <a:spAutoFit/>
          </a:bodyPr>
          <a:lstStyle/>
          <a:p>
            <a:r>
              <a:rPr lang="en-US" sz="1600" dirty="0" smtClean="0">
                <a:solidFill>
                  <a:schemeClr val="tx1">
                    <a:lumMod val="95000"/>
                  </a:schemeClr>
                </a:solidFill>
                <a:latin typeface="Source Sans Pro" panose="020B0503030403020204" pitchFamily="34" charset="0"/>
              </a:rPr>
              <a:t>DF-2</a:t>
            </a:r>
            <a:endParaRPr lang="en-US" sz="1600" dirty="0">
              <a:solidFill>
                <a:schemeClr val="tx1">
                  <a:lumMod val="95000"/>
                </a:schemeClr>
              </a:solidFill>
              <a:latin typeface="Source Sans Pro" panose="020B0503030403020204" pitchFamily="34" charset="0"/>
            </a:endParaRPr>
          </a:p>
        </p:txBody>
      </p:sp>
      <p:cxnSp>
        <p:nvCxnSpPr>
          <p:cNvPr id="40" name="Straight Connector 39"/>
          <p:cNvCxnSpPr/>
          <p:nvPr/>
        </p:nvCxnSpPr>
        <p:spPr>
          <a:xfrm>
            <a:off x="3073154" y="2202101"/>
            <a:ext cx="0" cy="7673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165592" y="3387391"/>
            <a:ext cx="2640392" cy="768998"/>
          </a:xfrm>
          <a:prstGeom prst="rect">
            <a:avLst/>
          </a:prstGeom>
          <a:solidFill>
            <a:srgbClr val="F1F98D"/>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6" name="Straight Connector 45"/>
          <p:cNvCxnSpPr/>
          <p:nvPr/>
        </p:nvCxnSpPr>
        <p:spPr>
          <a:xfrm>
            <a:off x="3929506" y="3387391"/>
            <a:ext cx="0" cy="7673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246317" y="3298748"/>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48" name="TextBox 47"/>
          <p:cNvSpPr txBox="1"/>
          <p:nvPr/>
        </p:nvSpPr>
        <p:spPr>
          <a:xfrm>
            <a:off x="2224724" y="347504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49" name="TextBox 48"/>
          <p:cNvSpPr txBox="1"/>
          <p:nvPr/>
        </p:nvSpPr>
        <p:spPr>
          <a:xfrm>
            <a:off x="2218876" y="3733142"/>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50" name="TextBox 49"/>
          <p:cNvSpPr txBox="1"/>
          <p:nvPr/>
        </p:nvSpPr>
        <p:spPr>
          <a:xfrm>
            <a:off x="3098718" y="3306518"/>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51" name="TextBox 50"/>
          <p:cNvSpPr txBox="1"/>
          <p:nvPr/>
        </p:nvSpPr>
        <p:spPr>
          <a:xfrm>
            <a:off x="3077125" y="348281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52" name="TextBox 51"/>
          <p:cNvSpPr txBox="1"/>
          <p:nvPr/>
        </p:nvSpPr>
        <p:spPr>
          <a:xfrm>
            <a:off x="3071277" y="3740912"/>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53" name="TextBox 52"/>
          <p:cNvSpPr txBox="1"/>
          <p:nvPr/>
        </p:nvSpPr>
        <p:spPr>
          <a:xfrm>
            <a:off x="4000225" y="3314075"/>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54" name="TextBox 53"/>
          <p:cNvSpPr txBox="1"/>
          <p:nvPr/>
        </p:nvSpPr>
        <p:spPr>
          <a:xfrm>
            <a:off x="3978632" y="3490372"/>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55" name="TextBox 54"/>
          <p:cNvSpPr txBox="1"/>
          <p:nvPr/>
        </p:nvSpPr>
        <p:spPr>
          <a:xfrm>
            <a:off x="3972784" y="3748469"/>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56" name="TextBox 55"/>
          <p:cNvSpPr txBox="1"/>
          <p:nvPr/>
        </p:nvSpPr>
        <p:spPr>
          <a:xfrm>
            <a:off x="1605421" y="3884896"/>
            <a:ext cx="606807" cy="338554"/>
          </a:xfrm>
          <a:prstGeom prst="rect">
            <a:avLst/>
          </a:prstGeom>
          <a:noFill/>
        </p:spPr>
        <p:txBody>
          <a:bodyPr wrap="square" rtlCol="0">
            <a:spAutoFit/>
          </a:bodyPr>
          <a:lstStyle/>
          <a:p>
            <a:r>
              <a:rPr lang="en-US" sz="1600" dirty="0" smtClean="0">
                <a:solidFill>
                  <a:schemeClr val="tx1">
                    <a:lumMod val="95000"/>
                  </a:schemeClr>
                </a:solidFill>
                <a:latin typeface="Source Sans Pro" panose="020B0503030403020204" pitchFamily="34" charset="0"/>
              </a:rPr>
              <a:t>DF-3</a:t>
            </a:r>
            <a:endParaRPr lang="en-US" sz="1600" dirty="0">
              <a:solidFill>
                <a:schemeClr val="tx1">
                  <a:lumMod val="95000"/>
                </a:schemeClr>
              </a:solidFill>
              <a:latin typeface="Source Sans Pro" panose="020B0503030403020204" pitchFamily="34" charset="0"/>
            </a:endParaRPr>
          </a:p>
        </p:txBody>
      </p:sp>
      <p:cxnSp>
        <p:nvCxnSpPr>
          <p:cNvPr id="57" name="Straight Connector 56"/>
          <p:cNvCxnSpPr/>
          <p:nvPr/>
        </p:nvCxnSpPr>
        <p:spPr>
          <a:xfrm>
            <a:off x="3052691" y="3409233"/>
            <a:ext cx="0" cy="7673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485289" y="2972618"/>
            <a:ext cx="667" cy="39694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506" y="3021892"/>
            <a:ext cx="259138" cy="362793"/>
          </a:xfrm>
          <a:prstGeom prst="rect">
            <a:avLst/>
          </a:prstGeom>
        </p:spPr>
      </p:pic>
      <p:cxnSp>
        <p:nvCxnSpPr>
          <p:cNvPr id="60" name="Straight Arrow Connector 59"/>
          <p:cNvCxnSpPr/>
          <p:nvPr/>
        </p:nvCxnSpPr>
        <p:spPr>
          <a:xfrm>
            <a:off x="4842922" y="3813599"/>
            <a:ext cx="676429" cy="0"/>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9221" y="3346315"/>
            <a:ext cx="402154" cy="402154"/>
          </a:xfrm>
          <a:prstGeom prst="rect">
            <a:avLst/>
          </a:prstGeom>
        </p:spPr>
      </p:pic>
      <p:pic>
        <p:nvPicPr>
          <p:cNvPr id="64" name="Picture 63"/>
          <p:cNvPicPr>
            <a:picLocks noChangeAspect="1"/>
          </p:cNvPicPr>
          <p:nvPr/>
        </p:nvPicPr>
        <p:blipFill>
          <a:blip r:embed="rId4"/>
          <a:stretch>
            <a:fillRect/>
          </a:stretch>
        </p:blipFill>
        <p:spPr>
          <a:xfrm>
            <a:off x="5960880" y="2882100"/>
            <a:ext cx="897183" cy="577980"/>
          </a:xfrm>
          <a:prstGeom prst="rect">
            <a:avLst/>
          </a:prstGeom>
        </p:spPr>
      </p:pic>
      <p:pic>
        <p:nvPicPr>
          <p:cNvPr id="65" name="Picture 64"/>
          <p:cNvPicPr>
            <a:picLocks noChangeAspect="1"/>
          </p:cNvPicPr>
          <p:nvPr/>
        </p:nvPicPr>
        <p:blipFill>
          <a:blip r:embed="rId5"/>
          <a:stretch>
            <a:fillRect/>
          </a:stretch>
        </p:blipFill>
        <p:spPr>
          <a:xfrm>
            <a:off x="7111620" y="2614237"/>
            <a:ext cx="940144" cy="876348"/>
          </a:xfrm>
          <a:prstGeom prst="rect">
            <a:avLst/>
          </a:prstGeom>
          <a:ln w="9525">
            <a:solidFill>
              <a:schemeClr val="tx1"/>
            </a:solidFill>
          </a:ln>
        </p:spPr>
      </p:pic>
      <p:sp>
        <p:nvSpPr>
          <p:cNvPr id="66" name="TextBox 65"/>
          <p:cNvSpPr txBox="1"/>
          <p:nvPr/>
        </p:nvSpPr>
        <p:spPr>
          <a:xfrm>
            <a:off x="5960880" y="3910189"/>
            <a:ext cx="1872422" cy="338554"/>
          </a:xfrm>
          <a:prstGeom prst="rect">
            <a:avLst/>
          </a:prstGeom>
          <a:noFill/>
        </p:spPr>
        <p:txBody>
          <a:bodyPr wrap="square" rtlCol="0">
            <a:spAutoFit/>
          </a:bodyPr>
          <a:lstStyle/>
          <a:p>
            <a:r>
              <a:rPr lang="en-US" sz="1600" dirty="0" smtClean="0">
                <a:latin typeface="Source Sans Pro" panose="020B0503030403020204" pitchFamily="34" charset="0"/>
              </a:rPr>
              <a:t>Distributed Storage</a:t>
            </a:r>
            <a:endParaRPr lang="en-US" sz="1600" dirty="0">
              <a:latin typeface="Source Sans Pro" panose="020B0503030403020204" pitchFamily="34" charset="0"/>
            </a:endParaRPr>
          </a:p>
        </p:txBody>
      </p:sp>
      <p:sp>
        <p:nvSpPr>
          <p:cNvPr id="67" name="TextBox 66"/>
          <p:cNvSpPr txBox="1"/>
          <p:nvPr/>
        </p:nvSpPr>
        <p:spPr>
          <a:xfrm>
            <a:off x="6761512" y="3571955"/>
            <a:ext cx="700216" cy="307777"/>
          </a:xfrm>
          <a:prstGeom prst="rect">
            <a:avLst/>
          </a:prstGeom>
          <a:noFill/>
        </p:spPr>
        <p:txBody>
          <a:bodyPr wrap="square" rtlCol="0">
            <a:spAutoFit/>
          </a:bodyPr>
          <a:lstStyle/>
          <a:p>
            <a:r>
              <a:rPr lang="en-US" sz="1400" dirty="0" smtClean="0">
                <a:latin typeface="Source Sans Pro" panose="020B0503030403020204" pitchFamily="34" charset="0"/>
              </a:rPr>
              <a:t>or</a:t>
            </a:r>
            <a:endParaRPr lang="en-US" sz="1400" dirty="0">
              <a:latin typeface="Source Sans Pro" panose="020B0503030403020204" pitchFamily="34" charset="0"/>
            </a:endParaRPr>
          </a:p>
        </p:txBody>
      </p:sp>
    </p:spTree>
    <p:extLst>
      <p:ext uri="{BB962C8B-B14F-4D97-AF65-F5344CB8AC3E}">
        <p14:creationId xmlns:p14="http://schemas.microsoft.com/office/powerpoint/2010/main" val="549092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23</a:t>
            </a:fld>
            <a:endParaRPr lang="en-US"/>
          </a:p>
        </p:txBody>
      </p:sp>
      <p:sp>
        <p:nvSpPr>
          <p:cNvPr id="8" name="Title 1"/>
          <p:cNvSpPr txBox="1">
            <a:spLocks/>
          </p:cNvSpPr>
          <p:nvPr/>
        </p:nvSpPr>
        <p:spPr>
          <a:xfrm>
            <a:off x="2160407" y="253241"/>
            <a:ext cx="4908947" cy="501388"/>
          </a:xfrm>
          <a:prstGeom prst="rect">
            <a:avLst/>
          </a:prstGeom>
        </p:spPr>
        <p:txBody>
          <a:bodyPr>
            <a:normAutofit fontScale="75000" lnSpcReduction="2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DataFrames are evaluated lazily</a:t>
            </a:r>
            <a:endParaRPr lang="en-US" dirty="0"/>
          </a:p>
        </p:txBody>
      </p:sp>
      <p:cxnSp>
        <p:nvCxnSpPr>
          <p:cNvPr id="60" name="Straight Arrow Connector 59"/>
          <p:cNvCxnSpPr/>
          <p:nvPr/>
        </p:nvCxnSpPr>
        <p:spPr>
          <a:xfrm>
            <a:off x="3410465" y="3145238"/>
            <a:ext cx="2108886" cy="66836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794" y="3052411"/>
            <a:ext cx="402154" cy="402154"/>
          </a:xfrm>
          <a:prstGeom prst="rect">
            <a:avLst/>
          </a:prstGeom>
        </p:spPr>
      </p:pic>
      <p:pic>
        <p:nvPicPr>
          <p:cNvPr id="64" name="Picture 63"/>
          <p:cNvPicPr>
            <a:picLocks noChangeAspect="1"/>
          </p:cNvPicPr>
          <p:nvPr/>
        </p:nvPicPr>
        <p:blipFill>
          <a:blip r:embed="rId3"/>
          <a:stretch>
            <a:fillRect/>
          </a:stretch>
        </p:blipFill>
        <p:spPr>
          <a:xfrm>
            <a:off x="5960880" y="2882100"/>
            <a:ext cx="897183" cy="577980"/>
          </a:xfrm>
          <a:prstGeom prst="rect">
            <a:avLst/>
          </a:prstGeom>
        </p:spPr>
      </p:pic>
      <p:pic>
        <p:nvPicPr>
          <p:cNvPr id="65" name="Picture 64"/>
          <p:cNvPicPr>
            <a:picLocks noChangeAspect="1"/>
          </p:cNvPicPr>
          <p:nvPr/>
        </p:nvPicPr>
        <p:blipFill>
          <a:blip r:embed="rId4"/>
          <a:stretch>
            <a:fillRect/>
          </a:stretch>
        </p:blipFill>
        <p:spPr>
          <a:xfrm>
            <a:off x="7111620" y="2614237"/>
            <a:ext cx="940144" cy="876348"/>
          </a:xfrm>
          <a:prstGeom prst="rect">
            <a:avLst/>
          </a:prstGeom>
          <a:ln w="9525">
            <a:solidFill>
              <a:schemeClr val="tx1"/>
            </a:solidFill>
          </a:ln>
        </p:spPr>
      </p:pic>
      <p:sp>
        <p:nvSpPr>
          <p:cNvPr id="66" name="TextBox 65"/>
          <p:cNvSpPr txBox="1"/>
          <p:nvPr/>
        </p:nvSpPr>
        <p:spPr>
          <a:xfrm>
            <a:off x="5960880" y="3910189"/>
            <a:ext cx="1872422" cy="338554"/>
          </a:xfrm>
          <a:prstGeom prst="rect">
            <a:avLst/>
          </a:prstGeom>
          <a:noFill/>
        </p:spPr>
        <p:txBody>
          <a:bodyPr wrap="square" rtlCol="0">
            <a:spAutoFit/>
          </a:bodyPr>
          <a:lstStyle/>
          <a:p>
            <a:r>
              <a:rPr lang="en-US" sz="1600" dirty="0" smtClean="0">
                <a:latin typeface="Source Sans Pro" panose="020B0503030403020204" pitchFamily="34" charset="0"/>
              </a:rPr>
              <a:t>Distributed Storage</a:t>
            </a:r>
            <a:endParaRPr lang="en-US" sz="1600" dirty="0">
              <a:latin typeface="Source Sans Pro" panose="020B0503030403020204" pitchFamily="34" charset="0"/>
            </a:endParaRPr>
          </a:p>
        </p:txBody>
      </p:sp>
      <p:sp>
        <p:nvSpPr>
          <p:cNvPr id="67" name="TextBox 66"/>
          <p:cNvSpPr txBox="1"/>
          <p:nvPr/>
        </p:nvSpPr>
        <p:spPr>
          <a:xfrm>
            <a:off x="6761512" y="3571955"/>
            <a:ext cx="700216" cy="307777"/>
          </a:xfrm>
          <a:prstGeom prst="rect">
            <a:avLst/>
          </a:prstGeom>
          <a:noFill/>
        </p:spPr>
        <p:txBody>
          <a:bodyPr wrap="square" rtlCol="0">
            <a:spAutoFit/>
          </a:bodyPr>
          <a:lstStyle/>
          <a:p>
            <a:r>
              <a:rPr lang="en-US" sz="1400" dirty="0" smtClean="0">
                <a:latin typeface="Source Sans Pro" panose="020B0503030403020204" pitchFamily="34" charset="0"/>
              </a:rPr>
              <a:t>or</a:t>
            </a:r>
            <a:endParaRPr lang="en-US" sz="1400" dirty="0">
              <a:latin typeface="Source Sans Pro" panose="020B0503030403020204" pitchFamily="34" charset="0"/>
            </a:endParaRPr>
          </a:p>
        </p:txBody>
      </p:sp>
      <p:sp>
        <p:nvSpPr>
          <p:cNvPr id="61" name="Explosion 1 60"/>
          <p:cNvSpPr/>
          <p:nvPr/>
        </p:nvSpPr>
        <p:spPr>
          <a:xfrm>
            <a:off x="1077044" y="929326"/>
            <a:ext cx="3666248" cy="2709575"/>
          </a:xfrm>
          <a:prstGeom prst="irregularSeal1">
            <a:avLst/>
          </a:prstGeom>
          <a:solidFill>
            <a:srgbClr val="FE5224"/>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Catalyst + Execute DAG!</a:t>
            </a:r>
            <a:endParaRPr lang="en-US" sz="2400" dirty="0"/>
          </a:p>
        </p:txBody>
      </p:sp>
    </p:spTree>
    <p:extLst>
      <p:ext uri="{BB962C8B-B14F-4D97-AF65-F5344CB8AC3E}">
        <p14:creationId xmlns:p14="http://schemas.microsoft.com/office/powerpoint/2010/main" val="10227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24</a:t>
            </a:fld>
            <a:endParaRPr lang="en-US"/>
          </a:p>
        </p:txBody>
      </p:sp>
      <p:sp>
        <p:nvSpPr>
          <p:cNvPr id="8" name="Title 1"/>
          <p:cNvSpPr txBox="1">
            <a:spLocks/>
          </p:cNvSpPr>
          <p:nvPr/>
        </p:nvSpPr>
        <p:spPr>
          <a:xfrm>
            <a:off x="2160407" y="253241"/>
            <a:ext cx="4908947" cy="501388"/>
          </a:xfrm>
          <a:prstGeom prst="rect">
            <a:avLst/>
          </a:prstGeom>
        </p:spPr>
        <p:txBody>
          <a:bodyPr>
            <a:normAutofit fontScale="75000" lnSpcReduction="2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DataFrames are evaluated lazily</a:t>
            </a:r>
            <a:endParaRPr lang="en-US" dirty="0"/>
          </a:p>
        </p:txBody>
      </p:sp>
      <p:sp>
        <p:nvSpPr>
          <p:cNvPr id="5" name="Rectangle 4"/>
          <p:cNvSpPr/>
          <p:nvPr/>
        </p:nvSpPr>
        <p:spPr>
          <a:xfrm>
            <a:off x="2202531" y="933444"/>
            <a:ext cx="2640392" cy="768998"/>
          </a:xfrm>
          <a:prstGeom prst="rect">
            <a:avLst/>
          </a:prstGeom>
          <a:solidFill>
            <a:schemeClr val="accent1">
              <a:lumMod val="40000"/>
              <a:lumOff val="60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 name="Straight Connector 6"/>
          <p:cNvCxnSpPr/>
          <p:nvPr/>
        </p:nvCxnSpPr>
        <p:spPr>
          <a:xfrm>
            <a:off x="3966445" y="933444"/>
            <a:ext cx="0" cy="76736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83256" y="844801"/>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10" name="TextBox 9"/>
          <p:cNvSpPr txBox="1"/>
          <p:nvPr/>
        </p:nvSpPr>
        <p:spPr>
          <a:xfrm>
            <a:off x="2261663" y="102109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1" name="TextBox 10"/>
          <p:cNvSpPr txBox="1"/>
          <p:nvPr/>
        </p:nvSpPr>
        <p:spPr>
          <a:xfrm>
            <a:off x="2255815" y="127919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2" name="TextBox 11"/>
          <p:cNvSpPr txBox="1"/>
          <p:nvPr/>
        </p:nvSpPr>
        <p:spPr>
          <a:xfrm>
            <a:off x="3135657" y="852571"/>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13" name="TextBox 12"/>
          <p:cNvSpPr txBox="1"/>
          <p:nvPr/>
        </p:nvSpPr>
        <p:spPr>
          <a:xfrm>
            <a:off x="3114064" y="102886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4" name="TextBox 13"/>
          <p:cNvSpPr txBox="1"/>
          <p:nvPr/>
        </p:nvSpPr>
        <p:spPr>
          <a:xfrm>
            <a:off x="3108216" y="128696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5" name="TextBox 14"/>
          <p:cNvSpPr txBox="1"/>
          <p:nvPr/>
        </p:nvSpPr>
        <p:spPr>
          <a:xfrm>
            <a:off x="4037164" y="860128"/>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16" name="TextBox 15"/>
          <p:cNvSpPr txBox="1"/>
          <p:nvPr/>
        </p:nvSpPr>
        <p:spPr>
          <a:xfrm>
            <a:off x="4015571" y="103642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7" name="TextBox 16"/>
          <p:cNvSpPr txBox="1"/>
          <p:nvPr/>
        </p:nvSpPr>
        <p:spPr>
          <a:xfrm>
            <a:off x="4009723" y="1294522"/>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18" name="TextBox 17"/>
          <p:cNvSpPr txBox="1"/>
          <p:nvPr/>
        </p:nvSpPr>
        <p:spPr>
          <a:xfrm>
            <a:off x="1642360" y="1430949"/>
            <a:ext cx="606807" cy="338554"/>
          </a:xfrm>
          <a:prstGeom prst="rect">
            <a:avLst/>
          </a:prstGeom>
          <a:noFill/>
        </p:spPr>
        <p:txBody>
          <a:bodyPr wrap="square" rtlCol="0">
            <a:spAutoFit/>
          </a:bodyPr>
          <a:lstStyle/>
          <a:p>
            <a:r>
              <a:rPr lang="en-US" sz="1600" dirty="0" smtClean="0">
                <a:solidFill>
                  <a:schemeClr val="tx1">
                    <a:lumMod val="95000"/>
                  </a:schemeClr>
                </a:solidFill>
                <a:latin typeface="Source Sans Pro" panose="020B0503030403020204" pitchFamily="34" charset="0"/>
              </a:rPr>
              <a:t>DF-1</a:t>
            </a:r>
            <a:endParaRPr lang="en-US" sz="1600" dirty="0">
              <a:solidFill>
                <a:schemeClr val="tx1">
                  <a:lumMod val="95000"/>
                </a:schemeClr>
              </a:solidFill>
              <a:latin typeface="Source Sans Pro" panose="020B0503030403020204" pitchFamily="34" charset="0"/>
            </a:endParaRPr>
          </a:p>
        </p:txBody>
      </p:sp>
      <p:cxnSp>
        <p:nvCxnSpPr>
          <p:cNvPr id="19" name="Straight Arrow Connector 18"/>
          <p:cNvCxnSpPr>
            <a:stCxn id="5" idx="2"/>
            <a:endCxn id="33" idx="0"/>
          </p:cNvCxnSpPr>
          <p:nvPr/>
        </p:nvCxnSpPr>
        <p:spPr>
          <a:xfrm flipH="1">
            <a:off x="3522060" y="1702442"/>
            <a:ext cx="667" cy="39694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089630" y="955286"/>
            <a:ext cx="0" cy="76736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2277" y="1759954"/>
            <a:ext cx="259138" cy="362793"/>
          </a:xfrm>
          <a:prstGeom prst="rect">
            <a:avLst/>
          </a:prstGeom>
        </p:spPr>
      </p:pic>
      <p:sp>
        <p:nvSpPr>
          <p:cNvPr id="28" name="Rectangle 27"/>
          <p:cNvSpPr/>
          <p:nvPr/>
        </p:nvSpPr>
        <p:spPr>
          <a:xfrm>
            <a:off x="2186055" y="2180259"/>
            <a:ext cx="2640392" cy="768998"/>
          </a:xfrm>
          <a:prstGeom prst="rect">
            <a:avLst/>
          </a:prstGeom>
          <a:solidFill>
            <a:srgbClr val="C2C2EC"/>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9" name="Straight Connector 28"/>
          <p:cNvCxnSpPr/>
          <p:nvPr/>
        </p:nvCxnSpPr>
        <p:spPr>
          <a:xfrm>
            <a:off x="3949969" y="2180259"/>
            <a:ext cx="0" cy="76736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266780" y="2091616"/>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31" name="TextBox 30"/>
          <p:cNvSpPr txBox="1"/>
          <p:nvPr/>
        </p:nvSpPr>
        <p:spPr>
          <a:xfrm>
            <a:off x="2245187" y="2267913"/>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2" name="TextBox 31"/>
          <p:cNvSpPr txBox="1"/>
          <p:nvPr/>
        </p:nvSpPr>
        <p:spPr>
          <a:xfrm>
            <a:off x="2239339" y="2526010"/>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3" name="TextBox 32"/>
          <p:cNvSpPr txBox="1"/>
          <p:nvPr/>
        </p:nvSpPr>
        <p:spPr>
          <a:xfrm>
            <a:off x="3119181" y="2099386"/>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34" name="TextBox 33"/>
          <p:cNvSpPr txBox="1"/>
          <p:nvPr/>
        </p:nvSpPr>
        <p:spPr>
          <a:xfrm>
            <a:off x="3097588" y="2275683"/>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5" name="TextBox 34"/>
          <p:cNvSpPr txBox="1"/>
          <p:nvPr/>
        </p:nvSpPr>
        <p:spPr>
          <a:xfrm>
            <a:off x="3091740" y="2533780"/>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6" name="TextBox 35"/>
          <p:cNvSpPr txBox="1"/>
          <p:nvPr/>
        </p:nvSpPr>
        <p:spPr>
          <a:xfrm>
            <a:off x="4020688" y="2106943"/>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37" name="TextBox 36"/>
          <p:cNvSpPr txBox="1"/>
          <p:nvPr/>
        </p:nvSpPr>
        <p:spPr>
          <a:xfrm>
            <a:off x="3999095" y="2283240"/>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8" name="TextBox 37"/>
          <p:cNvSpPr txBox="1"/>
          <p:nvPr/>
        </p:nvSpPr>
        <p:spPr>
          <a:xfrm>
            <a:off x="3993247" y="2541337"/>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39" name="TextBox 38"/>
          <p:cNvSpPr txBox="1"/>
          <p:nvPr/>
        </p:nvSpPr>
        <p:spPr>
          <a:xfrm>
            <a:off x="1625884" y="2677764"/>
            <a:ext cx="606807" cy="338554"/>
          </a:xfrm>
          <a:prstGeom prst="rect">
            <a:avLst/>
          </a:prstGeom>
          <a:noFill/>
        </p:spPr>
        <p:txBody>
          <a:bodyPr wrap="square" rtlCol="0">
            <a:spAutoFit/>
          </a:bodyPr>
          <a:lstStyle/>
          <a:p>
            <a:r>
              <a:rPr lang="en-US" sz="1600" dirty="0" smtClean="0">
                <a:solidFill>
                  <a:schemeClr val="tx1">
                    <a:lumMod val="95000"/>
                  </a:schemeClr>
                </a:solidFill>
                <a:latin typeface="Source Sans Pro" panose="020B0503030403020204" pitchFamily="34" charset="0"/>
              </a:rPr>
              <a:t>DF-2</a:t>
            </a:r>
            <a:endParaRPr lang="en-US" sz="1600" dirty="0">
              <a:solidFill>
                <a:schemeClr val="tx1">
                  <a:lumMod val="95000"/>
                </a:schemeClr>
              </a:solidFill>
              <a:latin typeface="Source Sans Pro" panose="020B0503030403020204" pitchFamily="34" charset="0"/>
            </a:endParaRPr>
          </a:p>
        </p:txBody>
      </p:sp>
      <p:cxnSp>
        <p:nvCxnSpPr>
          <p:cNvPr id="40" name="Straight Connector 39"/>
          <p:cNvCxnSpPr/>
          <p:nvPr/>
        </p:nvCxnSpPr>
        <p:spPr>
          <a:xfrm>
            <a:off x="3073154" y="2202101"/>
            <a:ext cx="0" cy="76736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165592" y="3387391"/>
            <a:ext cx="2640392" cy="768998"/>
          </a:xfrm>
          <a:prstGeom prst="rect">
            <a:avLst/>
          </a:prstGeom>
          <a:solidFill>
            <a:srgbClr val="F1F98D"/>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6" name="Straight Connector 45"/>
          <p:cNvCxnSpPr/>
          <p:nvPr/>
        </p:nvCxnSpPr>
        <p:spPr>
          <a:xfrm>
            <a:off x="3929506" y="3387391"/>
            <a:ext cx="0" cy="76736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246317" y="3298748"/>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48" name="TextBox 47"/>
          <p:cNvSpPr txBox="1"/>
          <p:nvPr/>
        </p:nvSpPr>
        <p:spPr>
          <a:xfrm>
            <a:off x="2224724" y="347504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49" name="TextBox 48"/>
          <p:cNvSpPr txBox="1"/>
          <p:nvPr/>
        </p:nvSpPr>
        <p:spPr>
          <a:xfrm>
            <a:off x="2218876" y="3733142"/>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50" name="TextBox 49"/>
          <p:cNvSpPr txBox="1"/>
          <p:nvPr/>
        </p:nvSpPr>
        <p:spPr>
          <a:xfrm>
            <a:off x="3098718" y="3306518"/>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51" name="TextBox 50"/>
          <p:cNvSpPr txBox="1"/>
          <p:nvPr/>
        </p:nvSpPr>
        <p:spPr>
          <a:xfrm>
            <a:off x="3077125" y="348281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52" name="TextBox 51"/>
          <p:cNvSpPr txBox="1"/>
          <p:nvPr/>
        </p:nvSpPr>
        <p:spPr>
          <a:xfrm>
            <a:off x="3071277" y="3740912"/>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53" name="TextBox 52"/>
          <p:cNvSpPr txBox="1"/>
          <p:nvPr/>
        </p:nvSpPr>
        <p:spPr>
          <a:xfrm>
            <a:off x="4000225" y="3314075"/>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54" name="TextBox 53"/>
          <p:cNvSpPr txBox="1"/>
          <p:nvPr/>
        </p:nvSpPr>
        <p:spPr>
          <a:xfrm>
            <a:off x="3978632" y="3490372"/>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55" name="TextBox 54"/>
          <p:cNvSpPr txBox="1"/>
          <p:nvPr/>
        </p:nvSpPr>
        <p:spPr>
          <a:xfrm>
            <a:off x="3972784" y="3748469"/>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a:t>
            </a:r>
            <a:endParaRPr lang="en-US" sz="1600" dirty="0">
              <a:latin typeface="Source Sans Pro" panose="020B0503030403020204" pitchFamily="34" charset="0"/>
            </a:endParaRPr>
          </a:p>
        </p:txBody>
      </p:sp>
      <p:sp>
        <p:nvSpPr>
          <p:cNvPr id="56" name="TextBox 55"/>
          <p:cNvSpPr txBox="1"/>
          <p:nvPr/>
        </p:nvSpPr>
        <p:spPr>
          <a:xfrm>
            <a:off x="1605421" y="3884896"/>
            <a:ext cx="606807" cy="338554"/>
          </a:xfrm>
          <a:prstGeom prst="rect">
            <a:avLst/>
          </a:prstGeom>
          <a:noFill/>
        </p:spPr>
        <p:txBody>
          <a:bodyPr wrap="square" rtlCol="0">
            <a:spAutoFit/>
          </a:bodyPr>
          <a:lstStyle/>
          <a:p>
            <a:r>
              <a:rPr lang="en-US" sz="1600" dirty="0" smtClean="0">
                <a:solidFill>
                  <a:schemeClr val="tx1">
                    <a:lumMod val="95000"/>
                  </a:schemeClr>
                </a:solidFill>
                <a:latin typeface="Source Sans Pro" panose="020B0503030403020204" pitchFamily="34" charset="0"/>
              </a:rPr>
              <a:t>DF-3</a:t>
            </a:r>
            <a:endParaRPr lang="en-US" sz="1600" dirty="0">
              <a:solidFill>
                <a:schemeClr val="tx1">
                  <a:lumMod val="95000"/>
                </a:schemeClr>
              </a:solidFill>
              <a:latin typeface="Source Sans Pro" panose="020B0503030403020204" pitchFamily="34" charset="0"/>
            </a:endParaRPr>
          </a:p>
        </p:txBody>
      </p:sp>
      <p:cxnSp>
        <p:nvCxnSpPr>
          <p:cNvPr id="57" name="Straight Connector 56"/>
          <p:cNvCxnSpPr/>
          <p:nvPr/>
        </p:nvCxnSpPr>
        <p:spPr>
          <a:xfrm>
            <a:off x="3052691" y="3409233"/>
            <a:ext cx="0" cy="76736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485289" y="2972618"/>
            <a:ext cx="667" cy="39694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506" y="3021892"/>
            <a:ext cx="259138" cy="362793"/>
          </a:xfrm>
          <a:prstGeom prst="rect">
            <a:avLst/>
          </a:prstGeom>
        </p:spPr>
      </p:pic>
      <p:cxnSp>
        <p:nvCxnSpPr>
          <p:cNvPr id="60" name="Straight Arrow Connector 59"/>
          <p:cNvCxnSpPr/>
          <p:nvPr/>
        </p:nvCxnSpPr>
        <p:spPr>
          <a:xfrm>
            <a:off x="4842922" y="3813599"/>
            <a:ext cx="676429" cy="0"/>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9221" y="3346315"/>
            <a:ext cx="402154" cy="402154"/>
          </a:xfrm>
          <a:prstGeom prst="rect">
            <a:avLst/>
          </a:prstGeom>
        </p:spPr>
      </p:pic>
      <p:pic>
        <p:nvPicPr>
          <p:cNvPr id="64" name="Picture 63"/>
          <p:cNvPicPr>
            <a:picLocks noChangeAspect="1"/>
          </p:cNvPicPr>
          <p:nvPr/>
        </p:nvPicPr>
        <p:blipFill>
          <a:blip r:embed="rId4"/>
          <a:stretch>
            <a:fillRect/>
          </a:stretch>
        </p:blipFill>
        <p:spPr>
          <a:xfrm>
            <a:off x="5960880" y="2882100"/>
            <a:ext cx="897183" cy="577980"/>
          </a:xfrm>
          <a:prstGeom prst="rect">
            <a:avLst/>
          </a:prstGeom>
        </p:spPr>
      </p:pic>
      <p:pic>
        <p:nvPicPr>
          <p:cNvPr id="65" name="Picture 64"/>
          <p:cNvPicPr>
            <a:picLocks noChangeAspect="1"/>
          </p:cNvPicPr>
          <p:nvPr/>
        </p:nvPicPr>
        <p:blipFill>
          <a:blip r:embed="rId5"/>
          <a:stretch>
            <a:fillRect/>
          </a:stretch>
        </p:blipFill>
        <p:spPr>
          <a:xfrm>
            <a:off x="7111620" y="2614237"/>
            <a:ext cx="940144" cy="876348"/>
          </a:xfrm>
          <a:prstGeom prst="rect">
            <a:avLst/>
          </a:prstGeom>
          <a:ln w="9525">
            <a:solidFill>
              <a:schemeClr val="tx1"/>
            </a:solidFill>
          </a:ln>
        </p:spPr>
      </p:pic>
      <p:sp>
        <p:nvSpPr>
          <p:cNvPr id="66" name="TextBox 65"/>
          <p:cNvSpPr txBox="1"/>
          <p:nvPr/>
        </p:nvSpPr>
        <p:spPr>
          <a:xfrm>
            <a:off x="5960880" y="3910189"/>
            <a:ext cx="1872422" cy="338554"/>
          </a:xfrm>
          <a:prstGeom prst="rect">
            <a:avLst/>
          </a:prstGeom>
          <a:noFill/>
        </p:spPr>
        <p:txBody>
          <a:bodyPr wrap="square" rtlCol="0">
            <a:spAutoFit/>
          </a:bodyPr>
          <a:lstStyle/>
          <a:p>
            <a:r>
              <a:rPr lang="en-US" sz="1600" dirty="0" smtClean="0">
                <a:latin typeface="Source Sans Pro" panose="020B0503030403020204" pitchFamily="34" charset="0"/>
              </a:rPr>
              <a:t>Distributed Storage</a:t>
            </a:r>
            <a:endParaRPr lang="en-US" sz="1600" dirty="0">
              <a:latin typeface="Source Sans Pro" panose="020B0503030403020204" pitchFamily="34" charset="0"/>
            </a:endParaRPr>
          </a:p>
        </p:txBody>
      </p:sp>
      <p:sp>
        <p:nvSpPr>
          <p:cNvPr id="67" name="TextBox 66"/>
          <p:cNvSpPr txBox="1"/>
          <p:nvPr/>
        </p:nvSpPr>
        <p:spPr>
          <a:xfrm>
            <a:off x="6761512" y="3571955"/>
            <a:ext cx="700216" cy="307777"/>
          </a:xfrm>
          <a:prstGeom prst="rect">
            <a:avLst/>
          </a:prstGeom>
          <a:noFill/>
        </p:spPr>
        <p:txBody>
          <a:bodyPr wrap="square" rtlCol="0">
            <a:spAutoFit/>
          </a:bodyPr>
          <a:lstStyle/>
          <a:p>
            <a:r>
              <a:rPr lang="en-US" sz="1400" dirty="0" smtClean="0">
                <a:latin typeface="Source Sans Pro" panose="020B0503030403020204" pitchFamily="34" charset="0"/>
              </a:rPr>
              <a:t>or</a:t>
            </a:r>
            <a:endParaRPr lang="en-US" sz="1400" dirty="0">
              <a:latin typeface="Source Sans Pro" panose="020B0503030403020204" pitchFamily="34" charset="0"/>
            </a:endParaRPr>
          </a:p>
        </p:txBody>
      </p:sp>
    </p:spTree>
    <p:extLst>
      <p:ext uri="{BB962C8B-B14F-4D97-AF65-F5344CB8AC3E}">
        <p14:creationId xmlns:p14="http://schemas.microsoft.com/office/powerpoint/2010/main" val="2193520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482846" y="2158908"/>
            <a:ext cx="2911543" cy="479822"/>
          </a:xfrm>
        </p:spPr>
        <p:txBody>
          <a:bodyPr/>
          <a:lstStyle/>
          <a:p>
            <a:r>
              <a:rPr lang="en-US" sz="1800" dirty="0">
                <a:solidFill>
                  <a:schemeClr val="accent2"/>
                </a:solidFill>
              </a:rPr>
              <a:t>Transformation</a:t>
            </a:r>
            <a:r>
              <a:rPr lang="en-US" sz="1800" dirty="0"/>
              <a:t> examples</a:t>
            </a:r>
          </a:p>
        </p:txBody>
      </p:sp>
      <p:sp>
        <p:nvSpPr>
          <p:cNvPr id="3" name="Text Placeholder 2"/>
          <p:cNvSpPr>
            <a:spLocks noGrp="1"/>
          </p:cNvSpPr>
          <p:nvPr>
            <p:ph type="body" sz="quarter" idx="3"/>
          </p:nvPr>
        </p:nvSpPr>
        <p:spPr>
          <a:xfrm>
            <a:off x="4603578" y="2158908"/>
            <a:ext cx="2921836" cy="479822"/>
          </a:xfrm>
        </p:spPr>
        <p:txBody>
          <a:bodyPr/>
          <a:lstStyle/>
          <a:p>
            <a:r>
              <a:rPr lang="en-US" sz="1800" dirty="0">
                <a:solidFill>
                  <a:schemeClr val="accent2"/>
                </a:solidFill>
              </a:rPr>
              <a:t>Action</a:t>
            </a:r>
            <a:r>
              <a:rPr lang="en-US" sz="1800" dirty="0"/>
              <a:t> examples</a:t>
            </a:r>
          </a:p>
        </p:txBody>
      </p:sp>
      <p:sp>
        <p:nvSpPr>
          <p:cNvPr id="4" name="Title 3"/>
          <p:cNvSpPr>
            <a:spLocks noGrp="1"/>
          </p:cNvSpPr>
          <p:nvPr>
            <p:ph type="title"/>
          </p:nvPr>
        </p:nvSpPr>
        <p:spPr/>
        <p:txBody>
          <a:bodyPr>
            <a:normAutofit/>
          </a:bodyPr>
          <a:lstStyle/>
          <a:p>
            <a:r>
              <a:rPr lang="en-US" dirty="0" smtClean="0"/>
              <a:t>Transformations, Actions, Laziness</a:t>
            </a:r>
            <a:endParaRPr lang="en-US" dirty="0"/>
          </a:p>
        </p:txBody>
      </p:sp>
      <p:sp>
        <p:nvSpPr>
          <p:cNvPr id="5" name="Content Placeholder 4"/>
          <p:cNvSpPr>
            <a:spLocks noGrp="1"/>
          </p:cNvSpPr>
          <p:nvPr>
            <p:ph sz="half" idx="4294967295"/>
          </p:nvPr>
        </p:nvSpPr>
        <p:spPr>
          <a:xfrm>
            <a:off x="4611199" y="2756212"/>
            <a:ext cx="2914215" cy="2158325"/>
          </a:xfrm>
          <a:prstGeom prst="rect">
            <a:avLst/>
          </a:prstGeom>
        </p:spPr>
        <p:txBody>
          <a:bodyPr>
            <a:normAutofit lnSpcReduction="10000"/>
          </a:bodyPr>
          <a:lstStyle/>
          <a:p>
            <a:r>
              <a:rPr lang="en-US" dirty="0" smtClean="0"/>
              <a:t>count</a:t>
            </a:r>
          </a:p>
          <a:p>
            <a:r>
              <a:rPr lang="en-US" dirty="0" smtClean="0"/>
              <a:t>collect</a:t>
            </a:r>
          </a:p>
          <a:p>
            <a:r>
              <a:rPr lang="en-US" dirty="0" smtClean="0"/>
              <a:t>show</a:t>
            </a:r>
          </a:p>
          <a:p>
            <a:r>
              <a:rPr lang="en-US" dirty="0" smtClean="0"/>
              <a:t>head</a:t>
            </a:r>
          </a:p>
          <a:p>
            <a:r>
              <a:rPr lang="en-US" dirty="0" smtClean="0"/>
              <a:t>take</a:t>
            </a:r>
            <a:endParaRPr lang="en-US" dirty="0"/>
          </a:p>
        </p:txBody>
      </p:sp>
      <p:sp>
        <p:nvSpPr>
          <p:cNvPr id="6" name="Content Placeholder 5"/>
          <p:cNvSpPr>
            <a:spLocks noGrp="1"/>
          </p:cNvSpPr>
          <p:nvPr>
            <p:ph sz="half" idx="4294967295"/>
          </p:nvPr>
        </p:nvSpPr>
        <p:spPr>
          <a:xfrm>
            <a:off x="1490466" y="2760305"/>
            <a:ext cx="2911543" cy="2158325"/>
          </a:xfrm>
          <a:prstGeom prst="rect">
            <a:avLst/>
          </a:prstGeom>
        </p:spPr>
        <p:txBody>
          <a:bodyPr>
            <a:normAutofit lnSpcReduction="10000"/>
          </a:bodyPr>
          <a:lstStyle/>
          <a:p>
            <a:r>
              <a:rPr lang="en-US" dirty="0" smtClean="0"/>
              <a:t>filter</a:t>
            </a:r>
          </a:p>
          <a:p>
            <a:r>
              <a:rPr lang="en-US" dirty="0" smtClean="0"/>
              <a:t>select</a:t>
            </a:r>
          </a:p>
          <a:p>
            <a:r>
              <a:rPr lang="en-US" dirty="0" smtClean="0"/>
              <a:t>drop</a:t>
            </a:r>
          </a:p>
          <a:p>
            <a:r>
              <a:rPr lang="en-US" dirty="0" smtClean="0"/>
              <a:t>intersect</a:t>
            </a:r>
          </a:p>
          <a:p>
            <a:r>
              <a:rPr lang="en-US" dirty="0" smtClean="0"/>
              <a:t>join</a:t>
            </a:r>
            <a:endParaRPr lang="en-US" dirty="0"/>
          </a:p>
        </p:txBody>
      </p:sp>
      <p:sp>
        <p:nvSpPr>
          <p:cNvPr id="7" name="Slide Number Placeholder 6"/>
          <p:cNvSpPr>
            <a:spLocks noGrp="1"/>
          </p:cNvSpPr>
          <p:nvPr>
            <p:ph type="sldNum" sz="quarter" idx="4294967295"/>
          </p:nvPr>
        </p:nvSpPr>
        <p:spPr>
          <a:xfrm>
            <a:off x="7489031" y="4786314"/>
            <a:ext cx="419100" cy="273050"/>
          </a:xfrm>
          <a:prstGeom prst="rect">
            <a:avLst/>
          </a:prstGeom>
        </p:spPr>
        <p:txBody>
          <a:bodyPr/>
          <a:lstStyle/>
          <a:p>
            <a:pPr>
              <a:defRPr/>
            </a:pPr>
            <a:fld id="{0E3D2C8F-1C34-3F4C-9785-AD9AA213DF44}" type="slidenum">
              <a:rPr lang="en-US" smtClean="0"/>
              <a:pPr>
                <a:defRPr/>
              </a:pPr>
              <a:t>25</a:t>
            </a:fld>
            <a:endParaRPr lang="en-US" dirty="0"/>
          </a:p>
        </p:txBody>
      </p:sp>
      <p:sp>
        <p:nvSpPr>
          <p:cNvPr id="9" name="TextBox 8"/>
          <p:cNvSpPr txBox="1"/>
          <p:nvPr/>
        </p:nvSpPr>
        <p:spPr>
          <a:xfrm>
            <a:off x="1446464" y="813668"/>
            <a:ext cx="6042568" cy="738664"/>
          </a:xfrm>
          <a:prstGeom prst="rect">
            <a:avLst/>
          </a:prstGeom>
          <a:noFill/>
        </p:spPr>
        <p:txBody>
          <a:bodyPr wrap="square" rtlCol="0">
            <a:spAutoFit/>
          </a:bodyPr>
          <a:lstStyle/>
          <a:p>
            <a:r>
              <a:rPr lang="en-US" sz="2100" dirty="0" err="1">
                <a:latin typeface="Source Sans Pro Light" charset="0"/>
                <a:ea typeface="Source Sans Pro Light" charset="0"/>
                <a:cs typeface="Source Sans Pro Light" charset="0"/>
              </a:rPr>
              <a:t>DataFrames</a:t>
            </a:r>
            <a:r>
              <a:rPr lang="en-US" sz="2100" dirty="0">
                <a:latin typeface="Source Sans Pro Light" charset="0"/>
                <a:ea typeface="Source Sans Pro Light" charset="0"/>
                <a:cs typeface="Source Sans Pro Light" charset="0"/>
              </a:rPr>
              <a:t> are </a:t>
            </a:r>
            <a:r>
              <a:rPr lang="en-US" sz="2100" i="1" dirty="0">
                <a:latin typeface="Source Sans Pro Light" charset="0"/>
                <a:ea typeface="Source Sans Pro Light" charset="0"/>
                <a:cs typeface="Source Sans Pro Light" charset="0"/>
              </a:rPr>
              <a:t>lazy</a:t>
            </a:r>
            <a:r>
              <a:rPr lang="en-US" sz="2100" dirty="0">
                <a:latin typeface="Source Sans Pro Light" charset="0"/>
                <a:ea typeface="Source Sans Pro Light" charset="0"/>
                <a:cs typeface="Source Sans Pro Light" charset="0"/>
              </a:rPr>
              <a:t>. </a:t>
            </a:r>
            <a:r>
              <a:rPr lang="en-US" sz="2100" i="1" dirty="0">
                <a:latin typeface="Source Sans Pro Light" charset="0"/>
                <a:ea typeface="Source Sans Pro Light" charset="0"/>
                <a:cs typeface="Source Sans Pro Light" charset="0"/>
              </a:rPr>
              <a:t>Transformations</a:t>
            </a:r>
            <a:r>
              <a:rPr lang="en-US" sz="2100" dirty="0">
                <a:latin typeface="Source Sans Pro Light" charset="0"/>
                <a:ea typeface="Source Sans Pro Light" charset="0"/>
                <a:cs typeface="Source Sans Pro Light" charset="0"/>
              </a:rPr>
              <a:t> contribute to the query plan, but they don't execute anything. </a:t>
            </a:r>
          </a:p>
        </p:txBody>
      </p:sp>
      <p:sp>
        <p:nvSpPr>
          <p:cNvPr id="10" name="TextBox 9"/>
          <p:cNvSpPr txBox="1"/>
          <p:nvPr/>
        </p:nvSpPr>
        <p:spPr>
          <a:xfrm>
            <a:off x="1482846" y="1657350"/>
            <a:ext cx="5718054" cy="623248"/>
          </a:xfrm>
          <a:prstGeom prst="rect">
            <a:avLst/>
          </a:prstGeom>
          <a:noFill/>
        </p:spPr>
        <p:txBody>
          <a:bodyPr wrap="square" rtlCol="0">
            <a:spAutoFit/>
          </a:bodyPr>
          <a:lstStyle/>
          <a:p>
            <a:r>
              <a:rPr lang="en-US" sz="2100" i="1" dirty="0">
                <a:latin typeface="Source Sans Pro Light" charset="0"/>
                <a:ea typeface="Source Sans Pro Light" charset="0"/>
                <a:cs typeface="Source Sans Pro Light" charset="0"/>
              </a:rPr>
              <a:t>Actions </a:t>
            </a:r>
            <a:r>
              <a:rPr lang="en-US" sz="2100" dirty="0">
                <a:latin typeface="Source Sans Pro Light" charset="0"/>
                <a:ea typeface="Source Sans Pro Light" charset="0"/>
                <a:cs typeface="Source Sans Pro Light" charset="0"/>
              </a:rPr>
              <a:t>cause the execution of the query.</a:t>
            </a:r>
          </a:p>
          <a:p>
            <a:endParaRPr lang="en-US" sz="1350" dirty="0"/>
          </a:p>
        </p:txBody>
      </p:sp>
    </p:spTree>
    <p:extLst>
      <p:ext uri="{BB962C8B-B14F-4D97-AF65-F5344CB8AC3E}">
        <p14:creationId xmlns:p14="http://schemas.microsoft.com/office/powerpoint/2010/main" val="54346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63290" y="275167"/>
            <a:ext cx="8351923" cy="1143000"/>
          </a:xfrm>
        </p:spPr>
        <p:txBody>
          <a:bodyPr>
            <a:noAutofit/>
          </a:bodyPr>
          <a:lstStyle/>
          <a:p>
            <a:pPr algn="ctr"/>
            <a:r>
              <a:rPr lang="en-US" sz="2800" dirty="0" smtClean="0"/>
              <a:t>3 Fundamental transformations on DataFrames</a:t>
            </a:r>
            <a:endParaRPr lang="en-US" sz="2800" dirty="0"/>
          </a:p>
        </p:txBody>
      </p:sp>
      <p:sp>
        <p:nvSpPr>
          <p:cNvPr id="14" name="Slide Number Placeholder 3"/>
          <p:cNvSpPr>
            <a:spLocks noGrp="1"/>
          </p:cNvSpPr>
          <p:nvPr>
            <p:ph type="sldNum" sz="quarter" idx="4294967295"/>
          </p:nvPr>
        </p:nvSpPr>
        <p:spPr>
          <a:xfrm>
            <a:off x="8460619" y="5642886"/>
            <a:ext cx="558806" cy="273844"/>
          </a:xfrm>
          <a:prstGeom prst="rect">
            <a:avLst/>
          </a:prstGeom>
        </p:spPr>
        <p:txBody>
          <a:bodyPr/>
          <a:lstStyle/>
          <a:p>
            <a:pPr algn="r"/>
            <a:fld id="{40D15546-3768-674C-81B9-C40A1A080E88}" type="slidenum">
              <a:rPr lang="en-US" sz="1100">
                <a:solidFill>
                  <a:srgbClr val="000000"/>
                </a:solidFill>
                <a:cs typeface="Source Sans Pro Light"/>
              </a:rPr>
              <a:pPr algn="r"/>
              <a:t>26</a:t>
            </a:fld>
            <a:endParaRPr lang="en-US" sz="1100" dirty="0">
              <a:solidFill>
                <a:srgbClr val="000000"/>
              </a:solidFill>
              <a:cs typeface="Source Sans Pro Light"/>
            </a:endParaRPr>
          </a:p>
        </p:txBody>
      </p:sp>
      <p:sp>
        <p:nvSpPr>
          <p:cNvPr id="15" name="TextBox 14"/>
          <p:cNvSpPr txBox="1"/>
          <p:nvPr/>
        </p:nvSpPr>
        <p:spPr>
          <a:xfrm>
            <a:off x="2848551" y="2077534"/>
            <a:ext cx="3581400" cy="1200329"/>
          </a:xfrm>
          <a:prstGeom prst="rect">
            <a:avLst/>
          </a:prstGeom>
          <a:noFill/>
        </p:spPr>
        <p:txBody>
          <a:bodyPr wrap="square" rtlCol="0">
            <a:spAutoFit/>
          </a:bodyPr>
          <a:lstStyle/>
          <a:p>
            <a:pPr marL="285750" indent="-285750">
              <a:buFontTx/>
              <a:buChar char="-"/>
            </a:pPr>
            <a:r>
              <a:rPr lang="en-US" sz="2400" dirty="0" err="1" smtClean="0">
                <a:latin typeface="Source Sans Pro Light" panose="020B0403030403020204" pitchFamily="34" charset="0"/>
              </a:rPr>
              <a:t>mapPartitions</a:t>
            </a:r>
            <a:r>
              <a:rPr lang="en-US" sz="2400" dirty="0" smtClean="0">
                <a:latin typeface="Source Sans Pro Light" panose="020B0403030403020204" pitchFamily="34" charset="0"/>
              </a:rPr>
              <a:t>()</a:t>
            </a:r>
          </a:p>
          <a:p>
            <a:pPr marL="285750" indent="-285750">
              <a:buFontTx/>
              <a:buChar char="-"/>
            </a:pPr>
            <a:r>
              <a:rPr lang="en-US" sz="2400" dirty="0" smtClean="0">
                <a:latin typeface="Source Sans Pro Light" panose="020B0403030403020204" pitchFamily="34" charset="0"/>
              </a:rPr>
              <a:t>New </a:t>
            </a:r>
            <a:r>
              <a:rPr lang="en-US" sz="2400" dirty="0" err="1" smtClean="0">
                <a:latin typeface="Source Sans Pro Light" panose="020B0403030403020204" pitchFamily="34" charset="0"/>
              </a:rPr>
              <a:t>ShuffledRDD</a:t>
            </a:r>
            <a:endParaRPr lang="en-US" sz="2400" dirty="0" smtClean="0">
              <a:latin typeface="Source Sans Pro Light" panose="020B0403030403020204" pitchFamily="34" charset="0"/>
            </a:endParaRPr>
          </a:p>
          <a:p>
            <a:pPr marL="285750" indent="-285750">
              <a:buFontTx/>
              <a:buChar char="-"/>
            </a:pPr>
            <a:r>
              <a:rPr lang="en-US" sz="2400" dirty="0" err="1" smtClean="0">
                <a:latin typeface="Source Sans Pro Light" panose="020B0403030403020204" pitchFamily="34" charset="0"/>
              </a:rPr>
              <a:t>ZipPartitions</a:t>
            </a:r>
            <a:r>
              <a:rPr lang="en-US" sz="2400" dirty="0" smtClean="0">
                <a:latin typeface="Source Sans Pro Light" panose="020B0403030403020204" pitchFamily="34" charset="0"/>
              </a:rPr>
              <a:t>()</a:t>
            </a:r>
            <a:endParaRPr lang="en-US" sz="2400" dirty="0">
              <a:latin typeface="Source Sans Pro Light" panose="020B0403030403020204" pitchFamily="34" charset="0"/>
            </a:endParaRPr>
          </a:p>
        </p:txBody>
      </p:sp>
    </p:spTree>
    <p:extLst>
      <p:ext uri="{BB962C8B-B14F-4D97-AF65-F5344CB8AC3E}">
        <p14:creationId xmlns:p14="http://schemas.microsoft.com/office/powerpoint/2010/main" val="661621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7705607" y="1063229"/>
            <a:ext cx="1136344" cy="1136344"/>
          </a:xfrm>
          <a:prstGeom prst="ellipse">
            <a:avLst/>
          </a:prstGeom>
          <a:ln>
            <a:noFill/>
          </a:ln>
          <a:effectLst/>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US" sz="1400" dirty="0">
                <a:latin typeface="Source Sans Pro Light"/>
                <a:cs typeface="Source Sans Pro Light"/>
              </a:rPr>
              <a:t>Graduated </a:t>
            </a:r>
            <a:r>
              <a:rPr lang="en-US" sz="1400" dirty="0" smtClean="0">
                <a:latin typeface="Source Sans Pro Light"/>
                <a:cs typeface="Source Sans Pro Light"/>
              </a:rPr>
              <a:t>from Alpha </a:t>
            </a:r>
            <a:r>
              <a:rPr lang="en-US" sz="1400" dirty="0">
                <a:latin typeface="Source Sans Pro Light"/>
                <a:cs typeface="Source Sans Pro Light"/>
              </a:rPr>
              <a:t>in 1.3</a:t>
            </a:r>
          </a:p>
        </p:txBody>
      </p:sp>
      <p:sp>
        <p:nvSpPr>
          <p:cNvPr id="23" name="Content Placeholder 2"/>
          <p:cNvSpPr>
            <a:spLocks noGrp="1"/>
          </p:cNvSpPr>
          <p:nvPr>
            <p:ph idx="1"/>
          </p:nvPr>
        </p:nvSpPr>
        <p:spPr>
          <a:xfrm>
            <a:off x="1016001" y="1237616"/>
            <a:ext cx="7172476" cy="3394472"/>
          </a:xfrm>
        </p:spPr>
        <p:txBody>
          <a:bodyPr/>
          <a:lstStyle/>
          <a:p>
            <a:pPr>
              <a:spcAft>
                <a:spcPts val="600"/>
              </a:spcAft>
            </a:pPr>
            <a:r>
              <a:rPr lang="en-US" sz="2600" dirty="0" smtClean="0"/>
              <a:t>Spark SQL</a:t>
            </a:r>
          </a:p>
          <a:p>
            <a:pPr marL="971550" lvl="1" indent="-342900"/>
            <a:r>
              <a:rPr lang="en-US" dirty="0" smtClean="0"/>
              <a:t>Part </a:t>
            </a:r>
            <a:r>
              <a:rPr lang="en-US" dirty="0"/>
              <a:t>of the core distribution since Spark 1.0 (April 2014)</a:t>
            </a:r>
          </a:p>
          <a:p>
            <a:pPr lvl="1" indent="0">
              <a:buNone/>
            </a:pPr>
            <a:endParaRPr lang="en-US" dirty="0"/>
          </a:p>
          <a:p>
            <a:pPr marL="971550" lvl="1" indent="-342900"/>
            <a:endParaRPr lang="en-US" dirty="0" smtClean="0"/>
          </a:p>
        </p:txBody>
      </p:sp>
      <p:grpSp>
        <p:nvGrpSpPr>
          <p:cNvPr id="3" name="Group 2"/>
          <p:cNvGrpSpPr/>
          <p:nvPr/>
        </p:nvGrpSpPr>
        <p:grpSpPr>
          <a:xfrm>
            <a:off x="3320267" y="101842"/>
            <a:ext cx="2744526" cy="961387"/>
            <a:chOff x="4961081" y="0"/>
            <a:chExt cx="2744526" cy="961387"/>
          </a:xfrm>
        </p:grpSpPr>
        <p:sp>
          <p:nvSpPr>
            <p:cNvPr id="19" name="Rectangle 18"/>
            <p:cNvSpPr/>
            <p:nvPr/>
          </p:nvSpPr>
          <p:spPr>
            <a:xfrm>
              <a:off x="6473575" y="253501"/>
              <a:ext cx="1232032" cy="707886"/>
            </a:xfrm>
            <a:prstGeom prst="rect">
              <a:avLst/>
            </a:prstGeom>
          </p:spPr>
          <p:txBody>
            <a:bodyPr wrap="square">
              <a:spAutoFit/>
            </a:bodyPr>
            <a:lstStyle/>
            <a:p>
              <a:r>
                <a:rPr lang="en-US" sz="4000" b="1" i="1" dirty="0">
                  <a:latin typeface="Gill Sans MT"/>
                  <a:cs typeface="Gill Sans MT"/>
                </a:rPr>
                <a:t>SQL</a:t>
              </a:r>
              <a:endParaRPr lang="en-US" sz="4000" dirty="0"/>
            </a:p>
          </p:txBody>
        </p:sp>
        <p:pic>
          <p:nvPicPr>
            <p:cNvPr id="20" name="Picture 19" descr="sparklogo_500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081" y="0"/>
              <a:ext cx="1657077" cy="909768"/>
            </a:xfrm>
            <a:prstGeom prst="rect">
              <a:avLst/>
            </a:prstGeom>
          </p:spPr>
        </p:pic>
      </p:grpSp>
      <p:sp>
        <p:nvSpPr>
          <p:cNvPr id="15" name="Slide Number Placeholder 2"/>
          <p:cNvSpPr>
            <a:spLocks noGrp="1"/>
          </p:cNvSpPr>
          <p:nvPr>
            <p:ph type="sldNum" sz="quarter" idx="4294967295"/>
          </p:nvPr>
        </p:nvSpPr>
        <p:spPr>
          <a:xfrm>
            <a:off x="8461375" y="4786313"/>
            <a:ext cx="558800" cy="273050"/>
          </a:xfrm>
          <a:prstGeom prst="rect">
            <a:avLst/>
          </a:prstGeom>
        </p:spPr>
        <p:txBody>
          <a:bodyPr/>
          <a:lstStyle/>
          <a:p>
            <a:pPr algn="r">
              <a:defRPr/>
            </a:pPr>
            <a:fld id="{FF3F9746-D39B-674D-B64B-9AF75CD7F04D}" type="slidenum">
              <a:rPr lang="en-US" sz="1100" smtClean="0">
                <a:latin typeface="Source Sans Pro Light"/>
                <a:cs typeface="Source Sans Pro Light"/>
              </a:rPr>
              <a:pPr algn="r">
                <a:defRPr/>
              </a:pPr>
              <a:t>27</a:t>
            </a:fld>
            <a:endParaRPr lang="en-US" sz="1100" dirty="0">
              <a:latin typeface="Source Sans Pro Light"/>
              <a:cs typeface="Source Sans Pro Light"/>
            </a:endParaRPr>
          </a:p>
        </p:txBody>
      </p:sp>
      <p:graphicFrame>
        <p:nvGraphicFramePr>
          <p:cNvPr id="16" name="Chart 15"/>
          <p:cNvGraphicFramePr>
            <a:graphicFrameLocks/>
          </p:cNvGraphicFramePr>
          <p:nvPr>
            <p:extLst/>
          </p:nvPr>
        </p:nvGraphicFramePr>
        <p:xfrm>
          <a:off x="654868" y="2275810"/>
          <a:ext cx="3886200" cy="25098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a:graphicFrameLocks/>
          </p:cNvGraphicFramePr>
          <p:nvPr>
            <p:extLst/>
          </p:nvPr>
        </p:nvGraphicFramePr>
        <p:xfrm>
          <a:off x="4837786" y="2275810"/>
          <a:ext cx="3886200" cy="2509826"/>
        </p:xfrm>
        <a:graphic>
          <a:graphicData uri="http://schemas.openxmlformats.org/drawingml/2006/chart">
            <c:chart xmlns:c="http://schemas.openxmlformats.org/drawingml/2006/chart" xmlns:r="http://schemas.openxmlformats.org/officeDocument/2006/relationships" r:id="rId4"/>
          </a:graphicData>
        </a:graphic>
      </p:graphicFrame>
      <p:sp>
        <p:nvSpPr>
          <p:cNvPr id="12" name="Slide Number Placeholder 4"/>
          <p:cNvSpPr>
            <a:spLocks noGrp="1"/>
          </p:cNvSpPr>
          <p:nvPr>
            <p:ph type="sldNum" sz="quarter" idx="4294967295"/>
          </p:nvPr>
        </p:nvSpPr>
        <p:spPr>
          <a:xfrm>
            <a:off x="8460619" y="479784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27</a:t>
            </a:fld>
            <a:endParaRPr lang="en-US" sz="1100" dirty="0">
              <a:solidFill>
                <a:srgbClr val="000000"/>
              </a:solidFill>
              <a:latin typeface="Source Sans Pro Light"/>
              <a:cs typeface="Source Sans Pro Light"/>
            </a:endParaRPr>
          </a:p>
        </p:txBody>
      </p:sp>
    </p:spTree>
    <p:extLst>
      <p:ext uri="{BB962C8B-B14F-4D97-AF65-F5344CB8AC3E}">
        <p14:creationId xmlns:p14="http://schemas.microsoft.com/office/powerpoint/2010/main" val="30673211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28</a:t>
            </a:fld>
            <a:endParaRPr lang="en-US"/>
          </a:p>
        </p:txBody>
      </p:sp>
      <p:sp>
        <p:nvSpPr>
          <p:cNvPr id="3" name="Title 2"/>
          <p:cNvSpPr>
            <a:spLocks noGrp="1"/>
          </p:cNvSpPr>
          <p:nvPr>
            <p:ph type="title"/>
          </p:nvPr>
        </p:nvSpPr>
        <p:spPr/>
        <p:txBody>
          <a:bodyPr/>
          <a:lstStyle/>
          <a:p>
            <a:r>
              <a:rPr lang="en-US" dirty="0" smtClean="0"/>
              <a:t>Which context?</a:t>
            </a:r>
            <a:endParaRPr lang="en-US" dirty="0"/>
          </a:p>
        </p:txBody>
      </p:sp>
      <p:sp>
        <p:nvSpPr>
          <p:cNvPr id="4" name="Text Placeholder 3"/>
          <p:cNvSpPr>
            <a:spLocks noGrp="1"/>
          </p:cNvSpPr>
          <p:nvPr>
            <p:ph type="body" idx="1"/>
          </p:nvPr>
        </p:nvSpPr>
        <p:spPr>
          <a:xfrm>
            <a:off x="1016000" y="1151335"/>
            <a:ext cx="2679700" cy="479822"/>
          </a:xfrm>
        </p:spPr>
        <p:txBody>
          <a:bodyPr/>
          <a:lstStyle/>
          <a:p>
            <a:pPr algn="ctr"/>
            <a:r>
              <a:rPr lang="en-US" dirty="0" smtClean="0">
                <a:solidFill>
                  <a:schemeClr val="accent6"/>
                </a:solidFill>
              </a:rPr>
              <a:t>SQLContext</a:t>
            </a:r>
            <a:endParaRPr lang="en-US" dirty="0">
              <a:solidFill>
                <a:schemeClr val="accent6"/>
              </a:solidFill>
            </a:endParaRPr>
          </a:p>
        </p:txBody>
      </p:sp>
      <p:sp>
        <p:nvSpPr>
          <p:cNvPr id="5" name="Content Placeholder 4"/>
          <p:cNvSpPr>
            <a:spLocks noGrp="1"/>
          </p:cNvSpPr>
          <p:nvPr>
            <p:ph sz="half" idx="2"/>
          </p:nvPr>
        </p:nvSpPr>
        <p:spPr/>
        <p:txBody>
          <a:bodyPr/>
          <a:lstStyle/>
          <a:p>
            <a:pPr marL="342900" indent="-342900">
              <a:buFont typeface="Arial" panose="020B0604020202020204" pitchFamily="34" charset="0"/>
              <a:buChar char="•"/>
            </a:pPr>
            <a:r>
              <a:rPr lang="en-US" dirty="0" smtClean="0"/>
              <a:t>Basic functionality</a:t>
            </a:r>
            <a:endParaRPr lang="en-US" dirty="0"/>
          </a:p>
        </p:txBody>
      </p:sp>
      <p:sp>
        <p:nvSpPr>
          <p:cNvPr id="6" name="Text Placeholder 5"/>
          <p:cNvSpPr>
            <a:spLocks noGrp="1"/>
          </p:cNvSpPr>
          <p:nvPr>
            <p:ph type="body" sz="quarter" idx="3"/>
          </p:nvPr>
        </p:nvSpPr>
        <p:spPr>
          <a:xfrm>
            <a:off x="4645026" y="1151335"/>
            <a:ext cx="2736849" cy="479822"/>
          </a:xfrm>
        </p:spPr>
        <p:txBody>
          <a:bodyPr/>
          <a:lstStyle/>
          <a:p>
            <a:pPr algn="ctr"/>
            <a:r>
              <a:rPr lang="en-US" dirty="0" smtClean="0">
                <a:solidFill>
                  <a:schemeClr val="accent6"/>
                </a:solidFill>
              </a:rPr>
              <a:t>HiveContext</a:t>
            </a:r>
            <a:endParaRPr lang="en-US" dirty="0">
              <a:solidFill>
                <a:schemeClr val="accent6"/>
              </a:solidFill>
            </a:endParaRPr>
          </a:p>
        </p:txBody>
      </p:sp>
      <p:sp>
        <p:nvSpPr>
          <p:cNvPr id="7" name="Content Placeholder 6"/>
          <p:cNvSpPr>
            <a:spLocks noGrp="1"/>
          </p:cNvSpPr>
          <p:nvPr>
            <p:ph sz="quarter" idx="4"/>
          </p:nvPr>
        </p:nvSpPr>
        <p:spPr>
          <a:xfrm>
            <a:off x="4248150" y="1709780"/>
            <a:ext cx="3940327" cy="2963466"/>
          </a:xfrm>
        </p:spPr>
        <p:txBody>
          <a:bodyPr/>
          <a:lstStyle/>
          <a:p>
            <a:pPr marL="342900" indent="-342900">
              <a:buFont typeface="Arial" panose="020B0604020202020204" pitchFamily="34" charset="0"/>
              <a:buChar char="•"/>
            </a:pPr>
            <a:r>
              <a:rPr lang="en-US" dirty="0" smtClean="0"/>
              <a:t>More advanced</a:t>
            </a:r>
          </a:p>
          <a:p>
            <a:pPr marL="1025525" lvl="1" indent="-342900">
              <a:buFont typeface="Arial" panose="020B0604020202020204" pitchFamily="34" charset="0"/>
              <a:buChar char="•"/>
            </a:pPr>
            <a:r>
              <a:rPr lang="en-US" sz="1400" dirty="0" smtClean="0"/>
              <a:t>Superset of SQLContext</a:t>
            </a:r>
          </a:p>
          <a:p>
            <a:pPr marL="342900" indent="-342900">
              <a:buFont typeface="Arial" panose="020B0604020202020204" pitchFamily="34" charset="0"/>
              <a:buChar char="•"/>
            </a:pPr>
            <a:r>
              <a:rPr lang="en-US" dirty="0" smtClean="0"/>
              <a:t>More complete HiveQL parser</a:t>
            </a:r>
          </a:p>
          <a:p>
            <a:pPr marL="342900" indent="-342900">
              <a:buFont typeface="Arial" panose="020B0604020202020204" pitchFamily="34" charset="0"/>
              <a:buChar char="•"/>
            </a:pPr>
            <a:r>
              <a:rPr lang="en-US" dirty="0" smtClean="0"/>
              <a:t>Can read from Hive </a:t>
            </a:r>
            <a:r>
              <a:rPr lang="en-US" dirty="0" err="1" smtClean="0"/>
              <a:t>metastore</a:t>
            </a:r>
            <a:r>
              <a:rPr lang="en-US" dirty="0" smtClean="0"/>
              <a:t> + tables</a:t>
            </a:r>
          </a:p>
          <a:p>
            <a:pPr marL="342900" indent="-342900">
              <a:buFont typeface="Arial" panose="020B0604020202020204" pitchFamily="34" charset="0"/>
              <a:buChar char="•"/>
            </a:pPr>
            <a:r>
              <a:rPr lang="en-US" dirty="0" smtClean="0"/>
              <a:t>Access to Hive UDFs</a:t>
            </a:r>
            <a:endParaRPr lang="en-US" dirty="0"/>
          </a:p>
          <a:p>
            <a:pPr marL="1025525" lvl="1" indent="-342900">
              <a:buFont typeface="Arial" panose="020B0604020202020204" pitchFamily="34" charset="0"/>
              <a:buChar char="•"/>
            </a:pPr>
            <a:endParaRPr lang="en-US" dirty="0" smtClean="0"/>
          </a:p>
        </p:txBody>
      </p:sp>
      <p:pic>
        <p:nvPicPr>
          <p:cNvPr id="8" name="Picture 7"/>
          <p:cNvPicPr>
            <a:picLocks noChangeAspect="1"/>
          </p:cNvPicPr>
          <p:nvPr/>
        </p:nvPicPr>
        <p:blipFill>
          <a:blip r:embed="rId3"/>
          <a:stretch>
            <a:fillRect/>
          </a:stretch>
        </p:blipFill>
        <p:spPr>
          <a:xfrm>
            <a:off x="7299654" y="1063229"/>
            <a:ext cx="708237" cy="712959"/>
          </a:xfrm>
          <a:prstGeom prst="rect">
            <a:avLst/>
          </a:prstGeom>
        </p:spPr>
      </p:pic>
      <p:sp>
        <p:nvSpPr>
          <p:cNvPr id="9" name="Oval 8"/>
          <p:cNvSpPr/>
          <p:nvPr/>
        </p:nvSpPr>
        <p:spPr>
          <a:xfrm>
            <a:off x="7562315" y="3088928"/>
            <a:ext cx="1457110" cy="1136344"/>
          </a:xfrm>
          <a:prstGeom prst="ellipse">
            <a:avLst/>
          </a:prstGeom>
          <a:ln>
            <a:noFill/>
          </a:ln>
          <a:effectLst/>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US" sz="1400" dirty="0" smtClean="0">
                <a:latin typeface="Source Sans Pro Light"/>
                <a:cs typeface="Source Sans Pro Light"/>
              </a:rPr>
              <a:t>Improved multi-version support in 1.4</a:t>
            </a:r>
            <a:endParaRPr lang="en-US" sz="1400" dirty="0">
              <a:latin typeface="Source Sans Pro Light"/>
              <a:cs typeface="Source Sans Pro Light"/>
            </a:endParaRPr>
          </a:p>
        </p:txBody>
      </p:sp>
    </p:spTree>
    <p:extLst>
      <p:ext uri="{BB962C8B-B14F-4D97-AF65-F5344CB8AC3E}">
        <p14:creationId xmlns:p14="http://schemas.microsoft.com/office/powerpoint/2010/main" val="218588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 a </a:t>
            </a:r>
            <a:r>
              <a:rPr lang="en-US" dirty="0" err="1" smtClean="0"/>
              <a:t>DataFrame</a:t>
            </a:r>
            <a:endParaRPr lang="en-US" dirty="0"/>
          </a:p>
        </p:txBody>
      </p:sp>
      <p:sp>
        <p:nvSpPr>
          <p:cNvPr id="4" name="Slide Number Placeholder 3"/>
          <p:cNvSpPr>
            <a:spLocks noGrp="1"/>
          </p:cNvSpPr>
          <p:nvPr>
            <p:ph type="sldNum" sz="quarter" idx="4294967295"/>
          </p:nvPr>
        </p:nvSpPr>
        <p:spPr>
          <a:xfrm>
            <a:off x="7489031" y="4786314"/>
            <a:ext cx="419100" cy="273050"/>
          </a:xfrm>
          <a:prstGeom prst="rect">
            <a:avLst/>
          </a:prstGeom>
        </p:spPr>
        <p:txBody>
          <a:bodyPr/>
          <a:lstStyle/>
          <a:p>
            <a:pPr>
              <a:defRPr/>
            </a:pPr>
            <a:fld id="{0E3D2C8F-1C34-3F4C-9785-AD9AA213DF44}" type="slidenum">
              <a:rPr lang="en-US" smtClean="0"/>
              <a:pPr>
                <a:defRPr/>
              </a:pPr>
              <a:t>29</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92" y="1514553"/>
            <a:ext cx="332597" cy="33259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514" y="2979783"/>
            <a:ext cx="227933" cy="335757"/>
          </a:xfrm>
          <a:prstGeom prst="rect">
            <a:avLst/>
          </a:prstGeom>
        </p:spPr>
      </p:pic>
      <p:sp>
        <p:nvSpPr>
          <p:cNvPr id="10" name="Rectangle 4"/>
          <p:cNvSpPr/>
          <p:nvPr/>
        </p:nvSpPr>
        <p:spPr>
          <a:xfrm>
            <a:off x="1428750" y="1350934"/>
            <a:ext cx="5943601" cy="135352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b="1" dirty="0">
              <a:solidFill>
                <a:srgbClr val="008000"/>
              </a:solidFill>
              <a:latin typeface="Courier" charset="0"/>
              <a:ea typeface="Courier" charset="0"/>
              <a:cs typeface="Courier" charset="0"/>
            </a:endParaRPr>
          </a:p>
        </p:txBody>
      </p:sp>
      <p:sp>
        <p:nvSpPr>
          <p:cNvPr id="11" name="TextBox 10"/>
          <p:cNvSpPr txBox="1"/>
          <p:nvPr/>
        </p:nvSpPr>
        <p:spPr>
          <a:xfrm>
            <a:off x="1601366" y="1522384"/>
            <a:ext cx="5656684" cy="1200329"/>
          </a:xfrm>
          <a:prstGeom prst="rect">
            <a:avLst/>
          </a:prstGeom>
          <a:solidFill>
            <a:schemeClr val="bg1"/>
          </a:solidFill>
          <a:ln w="3175">
            <a:solidFill>
              <a:schemeClr val="bg2">
                <a:lumMod val="90000"/>
              </a:schemeClr>
            </a:solidFill>
          </a:ln>
        </p:spPr>
        <p:txBody>
          <a:bodyPr wrap="square" rtlCol="0">
            <a:spAutoFit/>
          </a:bodyPr>
          <a:lstStyle/>
          <a:p>
            <a:r>
              <a:rPr lang="en-US" sz="1200" dirty="0">
                <a:solidFill>
                  <a:srgbClr val="00A019"/>
                </a:solidFill>
                <a:latin typeface="Consolas" charset="0"/>
                <a:ea typeface="Consolas" charset="0"/>
                <a:cs typeface="Consolas" charset="0"/>
              </a:rPr>
              <a:t># Construct a </a:t>
            </a:r>
            <a:r>
              <a:rPr lang="en-US" sz="1200" dirty="0" err="1">
                <a:solidFill>
                  <a:srgbClr val="00A019"/>
                </a:solidFill>
                <a:latin typeface="Consolas" charset="0"/>
                <a:ea typeface="Consolas" charset="0"/>
                <a:cs typeface="Consolas" charset="0"/>
              </a:rPr>
              <a:t>DataFrame</a:t>
            </a:r>
            <a:r>
              <a:rPr lang="en-US" sz="1200" dirty="0">
                <a:solidFill>
                  <a:srgbClr val="00A019"/>
                </a:solidFill>
                <a:latin typeface="Consolas" charset="0"/>
                <a:ea typeface="Consolas" charset="0"/>
                <a:cs typeface="Consolas" charset="0"/>
              </a:rPr>
              <a:t> from a "users" table in Hive.</a:t>
            </a:r>
          </a:p>
          <a:p>
            <a:r>
              <a:rPr lang="en-US" sz="1200" dirty="0" err="1">
                <a:solidFill>
                  <a:srgbClr val="000000"/>
                </a:solidFill>
                <a:latin typeface="Consolas" charset="0"/>
                <a:ea typeface="Consolas" charset="0"/>
                <a:cs typeface="Consolas" charset="0"/>
              </a:rPr>
              <a:t>df</a:t>
            </a:r>
            <a:r>
              <a:rPr lang="en-US" sz="1200" dirty="0">
                <a:solidFill>
                  <a:srgbClr val="000000"/>
                </a:solidFill>
                <a:latin typeface="Consolas" charset="0"/>
                <a:ea typeface="Consolas" charset="0"/>
                <a:cs typeface="Consolas" charset="0"/>
              </a:rPr>
              <a:t> = </a:t>
            </a:r>
            <a:r>
              <a:rPr lang="en-US" sz="1200" dirty="0" err="1" smtClean="0">
                <a:solidFill>
                  <a:srgbClr val="000000"/>
                </a:solidFill>
                <a:latin typeface="Consolas" charset="0"/>
                <a:ea typeface="Consolas" charset="0"/>
                <a:cs typeface="Consolas" charset="0"/>
              </a:rPr>
              <a:t>sqlContext.read.table</a:t>
            </a:r>
            <a:r>
              <a:rPr lang="en-US" sz="1200" dirty="0" smtClean="0">
                <a:solidFill>
                  <a:srgbClr val="000000"/>
                </a:solidFill>
                <a:latin typeface="Consolas" charset="0"/>
                <a:ea typeface="Consolas" charset="0"/>
                <a:cs typeface="Consolas" charset="0"/>
              </a:rPr>
              <a:t>(</a:t>
            </a:r>
            <a:r>
              <a:rPr lang="en-US" sz="1200" dirty="0" smtClean="0">
                <a:solidFill>
                  <a:srgbClr val="0000BB"/>
                </a:solidFill>
                <a:latin typeface="Consolas" charset="0"/>
                <a:ea typeface="Consolas" charset="0"/>
                <a:cs typeface="Consolas" charset="0"/>
              </a:rPr>
              <a:t>"</a:t>
            </a:r>
            <a:r>
              <a:rPr lang="en-US" sz="1200" dirty="0">
                <a:solidFill>
                  <a:srgbClr val="0000BB"/>
                </a:solidFill>
                <a:latin typeface="Consolas" charset="0"/>
                <a:ea typeface="Consolas" charset="0"/>
                <a:cs typeface="Consolas" charset="0"/>
              </a:rPr>
              <a:t>users")</a:t>
            </a:r>
          </a:p>
          <a:p>
            <a:endParaRPr lang="en-US" sz="1200" dirty="0">
              <a:latin typeface="Consolas" charset="0"/>
              <a:ea typeface="Consolas" charset="0"/>
              <a:cs typeface="Consolas" charset="0"/>
            </a:endParaRPr>
          </a:p>
          <a:p>
            <a:r>
              <a:rPr lang="en-US" sz="1200" dirty="0">
                <a:solidFill>
                  <a:srgbClr val="00A019"/>
                </a:solidFill>
                <a:latin typeface="Consolas" charset="0"/>
                <a:ea typeface="Consolas" charset="0"/>
                <a:cs typeface="Consolas" charset="0"/>
              </a:rPr>
              <a:t># Construct a </a:t>
            </a:r>
            <a:r>
              <a:rPr lang="en-US" sz="1200" dirty="0" err="1">
                <a:solidFill>
                  <a:srgbClr val="00A019"/>
                </a:solidFill>
                <a:latin typeface="Consolas" charset="0"/>
                <a:ea typeface="Consolas" charset="0"/>
                <a:cs typeface="Consolas" charset="0"/>
              </a:rPr>
              <a:t>DataFrame</a:t>
            </a:r>
            <a:r>
              <a:rPr lang="en-US" sz="1200" dirty="0">
                <a:solidFill>
                  <a:srgbClr val="00A019"/>
                </a:solidFill>
                <a:latin typeface="Consolas" charset="0"/>
                <a:ea typeface="Consolas" charset="0"/>
                <a:cs typeface="Consolas" charset="0"/>
              </a:rPr>
              <a:t> from a log file in S3.</a:t>
            </a:r>
          </a:p>
          <a:p>
            <a:r>
              <a:rPr lang="en-US" sz="1200" dirty="0" err="1">
                <a:solidFill>
                  <a:srgbClr val="000000"/>
                </a:solidFill>
                <a:latin typeface="Consolas" charset="0"/>
                <a:ea typeface="Consolas" charset="0"/>
                <a:cs typeface="Consolas" charset="0"/>
              </a:rPr>
              <a:t>df</a:t>
            </a:r>
            <a:r>
              <a:rPr lang="en-US" sz="1200" dirty="0">
                <a:solidFill>
                  <a:srgbClr val="000000"/>
                </a:solidFill>
                <a:latin typeface="Consolas" charset="0"/>
                <a:ea typeface="Consolas" charset="0"/>
                <a:cs typeface="Consolas" charset="0"/>
              </a:rPr>
              <a:t> = </a:t>
            </a:r>
            <a:r>
              <a:rPr lang="en-US" sz="1200" dirty="0" err="1" smtClean="0">
                <a:solidFill>
                  <a:srgbClr val="000000"/>
                </a:solidFill>
                <a:latin typeface="Consolas" charset="0"/>
                <a:ea typeface="Consolas" charset="0"/>
                <a:cs typeface="Consolas" charset="0"/>
              </a:rPr>
              <a:t>sqlContext.read.json</a:t>
            </a:r>
            <a:r>
              <a:rPr lang="en-US" sz="1200" dirty="0" smtClean="0">
                <a:solidFill>
                  <a:srgbClr val="000000"/>
                </a:solidFill>
                <a:latin typeface="Consolas" charset="0"/>
                <a:ea typeface="Consolas" charset="0"/>
                <a:cs typeface="Consolas" charset="0"/>
              </a:rPr>
              <a:t>(</a:t>
            </a:r>
            <a:r>
              <a:rPr lang="en-US" sz="1200" dirty="0" smtClean="0">
                <a:solidFill>
                  <a:srgbClr val="0000BB"/>
                </a:solidFill>
                <a:latin typeface="Consolas" charset="0"/>
                <a:ea typeface="Consolas" charset="0"/>
                <a:cs typeface="Consolas" charset="0"/>
              </a:rPr>
              <a:t>"</a:t>
            </a:r>
            <a:r>
              <a:rPr lang="en-US" sz="1200" dirty="0">
                <a:solidFill>
                  <a:srgbClr val="0000BB"/>
                </a:solidFill>
                <a:latin typeface="Consolas" charset="0"/>
                <a:ea typeface="Consolas" charset="0"/>
                <a:cs typeface="Consolas" charset="0"/>
              </a:rPr>
              <a:t>s3n://</a:t>
            </a:r>
            <a:r>
              <a:rPr lang="en-US" sz="1200" dirty="0" err="1">
                <a:solidFill>
                  <a:srgbClr val="0000BB"/>
                </a:solidFill>
                <a:latin typeface="Consolas" charset="0"/>
                <a:ea typeface="Consolas" charset="0"/>
                <a:cs typeface="Consolas" charset="0"/>
              </a:rPr>
              <a:t>someBucket</a:t>
            </a:r>
            <a:r>
              <a:rPr lang="en-US" sz="1200" dirty="0">
                <a:solidFill>
                  <a:srgbClr val="0000BB"/>
                </a:solidFill>
                <a:latin typeface="Consolas" charset="0"/>
                <a:ea typeface="Consolas" charset="0"/>
                <a:cs typeface="Consolas" charset="0"/>
              </a:rPr>
              <a:t>/path/to/</a:t>
            </a:r>
            <a:r>
              <a:rPr lang="en-US" sz="1200" dirty="0" err="1">
                <a:solidFill>
                  <a:srgbClr val="0000BB"/>
                </a:solidFill>
                <a:latin typeface="Consolas" charset="0"/>
                <a:ea typeface="Consolas" charset="0"/>
                <a:cs typeface="Consolas" charset="0"/>
              </a:rPr>
              <a:t>data.json</a:t>
            </a:r>
            <a:r>
              <a:rPr lang="en-US" sz="1200" dirty="0">
                <a:solidFill>
                  <a:srgbClr val="0000BB"/>
                </a:solidFill>
                <a:latin typeface="Consolas" charset="0"/>
                <a:ea typeface="Consolas" charset="0"/>
                <a:cs typeface="Consolas" charset="0"/>
              </a:rPr>
              <a:t>", "</a:t>
            </a:r>
            <a:r>
              <a:rPr lang="en-US" sz="1200" dirty="0" err="1">
                <a:solidFill>
                  <a:srgbClr val="0000BB"/>
                </a:solidFill>
                <a:latin typeface="Consolas" charset="0"/>
                <a:ea typeface="Consolas" charset="0"/>
                <a:cs typeface="Consolas" charset="0"/>
              </a:rPr>
              <a:t>json</a:t>
            </a:r>
            <a:r>
              <a:rPr lang="en-US" sz="1200" dirty="0">
                <a:solidFill>
                  <a:srgbClr val="0000BB"/>
                </a:solidFill>
                <a:latin typeface="Consolas" charset="0"/>
                <a:ea typeface="Consolas" charset="0"/>
                <a:cs typeface="Consolas" charset="0"/>
              </a:rPr>
              <a:t>")</a:t>
            </a:r>
          </a:p>
        </p:txBody>
      </p:sp>
      <p:sp>
        <p:nvSpPr>
          <p:cNvPr id="12" name="Rectangle 4"/>
          <p:cNvSpPr/>
          <p:nvPr/>
        </p:nvSpPr>
        <p:spPr>
          <a:xfrm>
            <a:off x="1342998" y="2838135"/>
            <a:ext cx="6146033" cy="5827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108 w 8725008"/>
              <a:gd name="connsiteY0" fmla="*/ 40 h 3060740"/>
              <a:gd name="connsiteX1" fmla="*/ 4280008 w 8725008"/>
              <a:gd name="connsiteY1" fmla="*/ 317540 h 3060740"/>
              <a:gd name="connsiteX2" fmla="*/ 8725008 w 8725008"/>
              <a:gd name="connsiteY2" fmla="*/ 40 h 3060740"/>
              <a:gd name="connsiteX3" fmla="*/ 8455826 w 8725008"/>
              <a:gd name="connsiteY3" fmla="*/ 1421300 h 3060740"/>
              <a:gd name="connsiteX4" fmla="*/ 8725008 w 8725008"/>
              <a:gd name="connsiteY4" fmla="*/ 3060740 h 3060740"/>
              <a:gd name="connsiteX5" fmla="*/ 4379126 w 8725008"/>
              <a:gd name="connsiteY5" fmla="*/ 2691300 h 3060740"/>
              <a:gd name="connsiteX6" fmla="*/ 108 w 8725008"/>
              <a:gd name="connsiteY6" fmla="*/ 3060740 h 3060740"/>
              <a:gd name="connsiteX7" fmla="*/ 164215 w 8725008"/>
              <a:gd name="connsiteY7" fmla="*/ 1345099 h 3060740"/>
              <a:gd name="connsiteX8" fmla="*/ 108 w 8725008"/>
              <a:gd name="connsiteY8" fmla="*/ 40 h 3060740"/>
              <a:gd name="connsiteX0" fmla="*/ 0 w 8777793"/>
              <a:gd name="connsiteY0" fmla="*/ 421380 h 3060701"/>
              <a:gd name="connsiteX1" fmla="*/ 4332793 w 8777793"/>
              <a:gd name="connsiteY1" fmla="*/ 317501 h 3060701"/>
              <a:gd name="connsiteX2" fmla="*/ 8777793 w 8777793"/>
              <a:gd name="connsiteY2" fmla="*/ 1 h 3060701"/>
              <a:gd name="connsiteX3" fmla="*/ 8508611 w 8777793"/>
              <a:gd name="connsiteY3" fmla="*/ 1421261 h 3060701"/>
              <a:gd name="connsiteX4" fmla="*/ 8777793 w 8777793"/>
              <a:gd name="connsiteY4" fmla="*/ 3060701 h 3060701"/>
              <a:gd name="connsiteX5" fmla="*/ 4431911 w 8777793"/>
              <a:gd name="connsiteY5" fmla="*/ 2691261 h 3060701"/>
              <a:gd name="connsiteX6" fmla="*/ 52893 w 8777793"/>
              <a:gd name="connsiteY6" fmla="*/ 3060701 h 3060701"/>
              <a:gd name="connsiteX7" fmla="*/ 217000 w 8777793"/>
              <a:gd name="connsiteY7" fmla="*/ 1345060 h 3060701"/>
              <a:gd name="connsiteX8" fmla="*/ 0 w 8777793"/>
              <a:gd name="connsiteY8" fmla="*/ 421380 h 3060701"/>
              <a:gd name="connsiteX0" fmla="*/ 0 w 8777793"/>
              <a:gd name="connsiteY0" fmla="*/ 140459 h 3060701"/>
              <a:gd name="connsiteX1" fmla="*/ 4332793 w 8777793"/>
              <a:gd name="connsiteY1" fmla="*/ 317501 h 3060701"/>
              <a:gd name="connsiteX2" fmla="*/ 8777793 w 8777793"/>
              <a:gd name="connsiteY2" fmla="*/ 1 h 3060701"/>
              <a:gd name="connsiteX3" fmla="*/ 8508611 w 8777793"/>
              <a:gd name="connsiteY3" fmla="*/ 1421261 h 3060701"/>
              <a:gd name="connsiteX4" fmla="*/ 8777793 w 8777793"/>
              <a:gd name="connsiteY4" fmla="*/ 3060701 h 3060701"/>
              <a:gd name="connsiteX5" fmla="*/ 4431911 w 8777793"/>
              <a:gd name="connsiteY5" fmla="*/ 2691261 h 3060701"/>
              <a:gd name="connsiteX6" fmla="*/ 52893 w 8777793"/>
              <a:gd name="connsiteY6" fmla="*/ 3060701 h 3060701"/>
              <a:gd name="connsiteX7" fmla="*/ 217000 w 8777793"/>
              <a:gd name="connsiteY7" fmla="*/ 1345060 h 3060701"/>
              <a:gd name="connsiteX8" fmla="*/ 0 w 8777793"/>
              <a:gd name="connsiteY8" fmla="*/ 140459 h 3060701"/>
              <a:gd name="connsiteX0" fmla="*/ 17710 w 8795503"/>
              <a:gd name="connsiteY0" fmla="*/ 140459 h 3060701"/>
              <a:gd name="connsiteX1" fmla="*/ 4350503 w 8795503"/>
              <a:gd name="connsiteY1" fmla="*/ 317501 h 3060701"/>
              <a:gd name="connsiteX2" fmla="*/ 8795503 w 8795503"/>
              <a:gd name="connsiteY2" fmla="*/ 1 h 3060701"/>
              <a:gd name="connsiteX3" fmla="*/ 8526321 w 8795503"/>
              <a:gd name="connsiteY3" fmla="*/ 1421261 h 3060701"/>
              <a:gd name="connsiteX4" fmla="*/ 8795503 w 8795503"/>
              <a:gd name="connsiteY4" fmla="*/ 3060701 h 3060701"/>
              <a:gd name="connsiteX5" fmla="*/ 4449621 w 8795503"/>
              <a:gd name="connsiteY5" fmla="*/ 2691261 h 3060701"/>
              <a:gd name="connsiteX6" fmla="*/ 77 w 8795503"/>
              <a:gd name="connsiteY6" fmla="*/ 3060701 h 3060701"/>
              <a:gd name="connsiteX7" fmla="*/ 234710 w 8795503"/>
              <a:gd name="connsiteY7" fmla="*/ 1345060 h 3060701"/>
              <a:gd name="connsiteX8" fmla="*/ 17710 w 8795503"/>
              <a:gd name="connsiteY8" fmla="*/ 140459 h 3060701"/>
              <a:gd name="connsiteX0" fmla="*/ 70589 w 8848382"/>
              <a:gd name="connsiteY0" fmla="*/ 140459 h 3341623"/>
              <a:gd name="connsiteX1" fmla="*/ 4403382 w 8848382"/>
              <a:gd name="connsiteY1" fmla="*/ 317501 h 3341623"/>
              <a:gd name="connsiteX2" fmla="*/ 8848382 w 8848382"/>
              <a:gd name="connsiteY2" fmla="*/ 1 h 3341623"/>
              <a:gd name="connsiteX3" fmla="*/ 8579200 w 8848382"/>
              <a:gd name="connsiteY3" fmla="*/ 1421261 h 3341623"/>
              <a:gd name="connsiteX4" fmla="*/ 8848382 w 8848382"/>
              <a:gd name="connsiteY4" fmla="*/ 3060701 h 3341623"/>
              <a:gd name="connsiteX5" fmla="*/ 4502500 w 8848382"/>
              <a:gd name="connsiteY5" fmla="*/ 2691261 h 3341623"/>
              <a:gd name="connsiteX6" fmla="*/ 63 w 8848382"/>
              <a:gd name="connsiteY6" fmla="*/ 3341623 h 3341623"/>
              <a:gd name="connsiteX7" fmla="*/ 287589 w 8848382"/>
              <a:gd name="connsiteY7" fmla="*/ 1345060 h 3341623"/>
              <a:gd name="connsiteX8" fmla="*/ 70589 w 8848382"/>
              <a:gd name="connsiteY8" fmla="*/ 140459 h 3341623"/>
              <a:gd name="connsiteX0" fmla="*/ 70616 w 8848409"/>
              <a:gd name="connsiteY0" fmla="*/ 140459 h 3341623"/>
              <a:gd name="connsiteX1" fmla="*/ 4403409 w 8848409"/>
              <a:gd name="connsiteY1" fmla="*/ 317501 h 3341623"/>
              <a:gd name="connsiteX2" fmla="*/ 8848409 w 8848409"/>
              <a:gd name="connsiteY2" fmla="*/ 1 h 3341623"/>
              <a:gd name="connsiteX3" fmla="*/ 8579227 w 8848409"/>
              <a:gd name="connsiteY3" fmla="*/ 1421261 h 3341623"/>
              <a:gd name="connsiteX4" fmla="*/ 8848409 w 8848409"/>
              <a:gd name="connsiteY4" fmla="*/ 3060701 h 3341623"/>
              <a:gd name="connsiteX5" fmla="*/ 4502527 w 8848409"/>
              <a:gd name="connsiteY5" fmla="*/ 2691261 h 3341623"/>
              <a:gd name="connsiteX6" fmla="*/ 90 w 8848409"/>
              <a:gd name="connsiteY6" fmla="*/ 3341623 h 3341623"/>
              <a:gd name="connsiteX7" fmla="*/ 199461 w 8848409"/>
              <a:gd name="connsiteY7" fmla="*/ 1345060 h 3341623"/>
              <a:gd name="connsiteX8" fmla="*/ 70616 w 8848409"/>
              <a:gd name="connsiteY8" fmla="*/ 140459 h 3341623"/>
              <a:gd name="connsiteX0" fmla="*/ 70616 w 8848409"/>
              <a:gd name="connsiteY0" fmla="*/ 140459 h 3341623"/>
              <a:gd name="connsiteX1" fmla="*/ 4403409 w 8848409"/>
              <a:gd name="connsiteY1" fmla="*/ 317501 h 3341623"/>
              <a:gd name="connsiteX2" fmla="*/ 8848409 w 8848409"/>
              <a:gd name="connsiteY2" fmla="*/ 1 h 3341623"/>
              <a:gd name="connsiteX3" fmla="*/ 8579227 w 8848409"/>
              <a:gd name="connsiteY3" fmla="*/ 1421261 h 3341623"/>
              <a:gd name="connsiteX4" fmla="*/ 8848409 w 8848409"/>
              <a:gd name="connsiteY4" fmla="*/ 3060701 h 3341623"/>
              <a:gd name="connsiteX5" fmla="*/ 4484896 w 8848409"/>
              <a:gd name="connsiteY5" fmla="*/ 2340112 h 3341623"/>
              <a:gd name="connsiteX6" fmla="*/ 90 w 8848409"/>
              <a:gd name="connsiteY6" fmla="*/ 3341623 h 3341623"/>
              <a:gd name="connsiteX7" fmla="*/ 199461 w 8848409"/>
              <a:gd name="connsiteY7" fmla="*/ 1345060 h 3341623"/>
              <a:gd name="connsiteX8" fmla="*/ 70616 w 8848409"/>
              <a:gd name="connsiteY8" fmla="*/ 140459 h 3341623"/>
              <a:gd name="connsiteX0" fmla="*/ 70616 w 8848409"/>
              <a:gd name="connsiteY0" fmla="*/ 140459 h 3341623"/>
              <a:gd name="connsiteX1" fmla="*/ 4403409 w 8848409"/>
              <a:gd name="connsiteY1" fmla="*/ 949568 h 3341623"/>
              <a:gd name="connsiteX2" fmla="*/ 8848409 w 8848409"/>
              <a:gd name="connsiteY2" fmla="*/ 1 h 3341623"/>
              <a:gd name="connsiteX3" fmla="*/ 8579227 w 8848409"/>
              <a:gd name="connsiteY3" fmla="*/ 1421261 h 3341623"/>
              <a:gd name="connsiteX4" fmla="*/ 8848409 w 8848409"/>
              <a:gd name="connsiteY4" fmla="*/ 3060701 h 3341623"/>
              <a:gd name="connsiteX5" fmla="*/ 4484896 w 8848409"/>
              <a:gd name="connsiteY5" fmla="*/ 2340112 h 3341623"/>
              <a:gd name="connsiteX6" fmla="*/ 90 w 8848409"/>
              <a:gd name="connsiteY6" fmla="*/ 3341623 h 3341623"/>
              <a:gd name="connsiteX7" fmla="*/ 199461 w 8848409"/>
              <a:gd name="connsiteY7" fmla="*/ 1345060 h 3341623"/>
              <a:gd name="connsiteX8" fmla="*/ 70616 w 8848409"/>
              <a:gd name="connsiteY8" fmla="*/ 140459 h 3341623"/>
              <a:gd name="connsiteX0" fmla="*/ 70616 w 8848409"/>
              <a:gd name="connsiteY0" fmla="*/ 140459 h 3341623"/>
              <a:gd name="connsiteX1" fmla="*/ 4403409 w 8848409"/>
              <a:gd name="connsiteY1" fmla="*/ 949568 h 3341623"/>
              <a:gd name="connsiteX2" fmla="*/ 8848409 w 8848409"/>
              <a:gd name="connsiteY2" fmla="*/ 1 h 3341623"/>
              <a:gd name="connsiteX3" fmla="*/ 8720276 w 8848409"/>
              <a:gd name="connsiteY3" fmla="*/ 1421262 h 3341623"/>
              <a:gd name="connsiteX4" fmla="*/ 8848409 w 8848409"/>
              <a:gd name="connsiteY4" fmla="*/ 3060701 h 3341623"/>
              <a:gd name="connsiteX5" fmla="*/ 4484896 w 8848409"/>
              <a:gd name="connsiteY5" fmla="*/ 2340112 h 3341623"/>
              <a:gd name="connsiteX6" fmla="*/ 90 w 8848409"/>
              <a:gd name="connsiteY6" fmla="*/ 3341623 h 3341623"/>
              <a:gd name="connsiteX7" fmla="*/ 199461 w 8848409"/>
              <a:gd name="connsiteY7" fmla="*/ 1345060 h 3341623"/>
              <a:gd name="connsiteX8" fmla="*/ 70616 w 8848409"/>
              <a:gd name="connsiteY8" fmla="*/ 140459 h 33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409" h="3341623">
                <a:moveTo>
                  <a:pt x="70616" y="140459"/>
                </a:moveTo>
                <a:cubicBezTo>
                  <a:pt x="1505716" y="136226"/>
                  <a:pt x="2968309" y="953801"/>
                  <a:pt x="4403409" y="949568"/>
                </a:cubicBezTo>
                <a:lnTo>
                  <a:pt x="8848409" y="1"/>
                </a:lnTo>
                <a:cubicBezTo>
                  <a:pt x="8847582" y="444121"/>
                  <a:pt x="8721103" y="977142"/>
                  <a:pt x="8720276" y="1421262"/>
                </a:cubicBezTo>
                <a:lnTo>
                  <a:pt x="8848409" y="3060701"/>
                </a:lnTo>
                <a:cubicBezTo>
                  <a:pt x="7404015" y="3056088"/>
                  <a:pt x="5929290" y="2344725"/>
                  <a:pt x="4484896" y="2340112"/>
                </a:cubicBezTo>
                <a:lnTo>
                  <a:pt x="90" y="3341623"/>
                </a:lnTo>
                <a:cubicBezTo>
                  <a:pt x="-4971" y="2769743"/>
                  <a:pt x="204522" y="1916940"/>
                  <a:pt x="199461" y="1345060"/>
                </a:cubicBezTo>
                <a:cubicBezTo>
                  <a:pt x="85988" y="896707"/>
                  <a:pt x="184089" y="588812"/>
                  <a:pt x="70616" y="140459"/>
                </a:cubicBez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b="1" dirty="0">
              <a:solidFill>
                <a:srgbClr val="008000"/>
              </a:solidFill>
              <a:latin typeface="Courier" charset="0"/>
              <a:ea typeface="Courier" charset="0"/>
              <a:cs typeface="Courier" charset="0"/>
            </a:endParaRPr>
          </a:p>
        </p:txBody>
      </p:sp>
      <p:sp>
        <p:nvSpPr>
          <p:cNvPr id="13" name="TextBox 12"/>
          <p:cNvSpPr txBox="1"/>
          <p:nvPr/>
        </p:nvSpPr>
        <p:spPr>
          <a:xfrm>
            <a:off x="1601366" y="3009577"/>
            <a:ext cx="5656684" cy="276999"/>
          </a:xfrm>
          <a:prstGeom prst="rect">
            <a:avLst/>
          </a:prstGeom>
          <a:solidFill>
            <a:schemeClr val="bg1"/>
          </a:solidFill>
          <a:ln w="3175">
            <a:solidFill>
              <a:schemeClr val="bg2">
                <a:lumMod val="90000"/>
              </a:schemeClr>
            </a:solidFill>
          </a:ln>
        </p:spPr>
        <p:txBody>
          <a:bodyPr wrap="square" rtlCol="0">
            <a:spAutoFit/>
          </a:bodyPr>
          <a:lstStyle/>
          <a:p>
            <a:r>
              <a:rPr lang="en-US" sz="1200" b="1" dirty="0" err="1">
                <a:solidFill>
                  <a:srgbClr val="7F0055"/>
                </a:solidFill>
                <a:latin typeface="Consolas" charset="0"/>
                <a:ea typeface="Consolas" charset="0"/>
                <a:cs typeface="Consolas" charset="0"/>
              </a:rPr>
              <a:t>val</a:t>
            </a:r>
            <a:r>
              <a:rPr lang="en-US" sz="1200" b="1" dirty="0">
                <a:solidFill>
                  <a:srgbClr val="7F0055"/>
                </a:solidFill>
                <a:latin typeface="Consolas" charset="0"/>
                <a:ea typeface="Consolas" charset="0"/>
                <a:cs typeface="Consolas" charset="0"/>
              </a:rPr>
              <a:t> </a:t>
            </a:r>
            <a:r>
              <a:rPr lang="en-US" sz="1200" b="1" dirty="0">
                <a:solidFill>
                  <a:srgbClr val="000000"/>
                </a:solidFill>
                <a:latin typeface="Consolas" charset="0"/>
                <a:ea typeface="Consolas" charset="0"/>
                <a:cs typeface="Consolas" charset="0"/>
              </a:rPr>
              <a:t>people </a:t>
            </a:r>
            <a:r>
              <a:rPr lang="en-US" sz="1200" b="1" dirty="0">
                <a:solidFill>
                  <a:srgbClr val="7F0055"/>
                </a:solidFill>
                <a:latin typeface="Consolas" charset="0"/>
                <a:ea typeface="Consolas" charset="0"/>
                <a:cs typeface="Consolas" charset="0"/>
              </a:rPr>
              <a:t>= </a:t>
            </a:r>
            <a:r>
              <a:rPr lang="en-US" sz="1200" b="1" dirty="0" err="1">
                <a:solidFill>
                  <a:srgbClr val="000000"/>
                </a:solidFill>
                <a:latin typeface="Consolas" charset="0"/>
                <a:ea typeface="Consolas" charset="0"/>
                <a:cs typeface="Consolas" charset="0"/>
              </a:rPr>
              <a:t>sqlContext.read.parquet</a:t>
            </a:r>
            <a:r>
              <a:rPr lang="en-US" sz="1200" b="1" dirty="0">
                <a:solidFill>
                  <a:srgbClr val="000000"/>
                </a:solidFill>
                <a:latin typeface="Consolas" charset="0"/>
                <a:ea typeface="Consolas" charset="0"/>
                <a:cs typeface="Consolas" charset="0"/>
              </a:rPr>
              <a:t>(</a:t>
            </a:r>
            <a:r>
              <a:rPr lang="en-US" sz="1200" b="1" dirty="0">
                <a:solidFill>
                  <a:srgbClr val="0000BB"/>
                </a:solidFill>
                <a:latin typeface="Consolas" charset="0"/>
                <a:ea typeface="Consolas" charset="0"/>
                <a:cs typeface="Consolas" charset="0"/>
              </a:rPr>
              <a:t>"...")</a:t>
            </a:r>
          </a:p>
        </p:txBody>
      </p:sp>
      <p:sp>
        <p:nvSpPr>
          <p:cNvPr id="14" name="Rectangle 4"/>
          <p:cNvSpPr/>
          <p:nvPr/>
        </p:nvSpPr>
        <p:spPr>
          <a:xfrm>
            <a:off x="1342998" y="3495394"/>
            <a:ext cx="6146033" cy="5827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108 w 8725008"/>
              <a:gd name="connsiteY0" fmla="*/ 40 h 3060740"/>
              <a:gd name="connsiteX1" fmla="*/ 4280008 w 8725008"/>
              <a:gd name="connsiteY1" fmla="*/ 317540 h 3060740"/>
              <a:gd name="connsiteX2" fmla="*/ 8725008 w 8725008"/>
              <a:gd name="connsiteY2" fmla="*/ 40 h 3060740"/>
              <a:gd name="connsiteX3" fmla="*/ 8455826 w 8725008"/>
              <a:gd name="connsiteY3" fmla="*/ 1421300 h 3060740"/>
              <a:gd name="connsiteX4" fmla="*/ 8725008 w 8725008"/>
              <a:gd name="connsiteY4" fmla="*/ 3060740 h 3060740"/>
              <a:gd name="connsiteX5" fmla="*/ 4379126 w 8725008"/>
              <a:gd name="connsiteY5" fmla="*/ 2691300 h 3060740"/>
              <a:gd name="connsiteX6" fmla="*/ 108 w 8725008"/>
              <a:gd name="connsiteY6" fmla="*/ 3060740 h 3060740"/>
              <a:gd name="connsiteX7" fmla="*/ 164215 w 8725008"/>
              <a:gd name="connsiteY7" fmla="*/ 1345099 h 3060740"/>
              <a:gd name="connsiteX8" fmla="*/ 108 w 8725008"/>
              <a:gd name="connsiteY8" fmla="*/ 40 h 3060740"/>
              <a:gd name="connsiteX0" fmla="*/ 0 w 8777793"/>
              <a:gd name="connsiteY0" fmla="*/ 421380 h 3060701"/>
              <a:gd name="connsiteX1" fmla="*/ 4332793 w 8777793"/>
              <a:gd name="connsiteY1" fmla="*/ 317501 h 3060701"/>
              <a:gd name="connsiteX2" fmla="*/ 8777793 w 8777793"/>
              <a:gd name="connsiteY2" fmla="*/ 1 h 3060701"/>
              <a:gd name="connsiteX3" fmla="*/ 8508611 w 8777793"/>
              <a:gd name="connsiteY3" fmla="*/ 1421261 h 3060701"/>
              <a:gd name="connsiteX4" fmla="*/ 8777793 w 8777793"/>
              <a:gd name="connsiteY4" fmla="*/ 3060701 h 3060701"/>
              <a:gd name="connsiteX5" fmla="*/ 4431911 w 8777793"/>
              <a:gd name="connsiteY5" fmla="*/ 2691261 h 3060701"/>
              <a:gd name="connsiteX6" fmla="*/ 52893 w 8777793"/>
              <a:gd name="connsiteY6" fmla="*/ 3060701 h 3060701"/>
              <a:gd name="connsiteX7" fmla="*/ 217000 w 8777793"/>
              <a:gd name="connsiteY7" fmla="*/ 1345060 h 3060701"/>
              <a:gd name="connsiteX8" fmla="*/ 0 w 8777793"/>
              <a:gd name="connsiteY8" fmla="*/ 421380 h 3060701"/>
              <a:gd name="connsiteX0" fmla="*/ 0 w 8777793"/>
              <a:gd name="connsiteY0" fmla="*/ 140459 h 3060701"/>
              <a:gd name="connsiteX1" fmla="*/ 4332793 w 8777793"/>
              <a:gd name="connsiteY1" fmla="*/ 317501 h 3060701"/>
              <a:gd name="connsiteX2" fmla="*/ 8777793 w 8777793"/>
              <a:gd name="connsiteY2" fmla="*/ 1 h 3060701"/>
              <a:gd name="connsiteX3" fmla="*/ 8508611 w 8777793"/>
              <a:gd name="connsiteY3" fmla="*/ 1421261 h 3060701"/>
              <a:gd name="connsiteX4" fmla="*/ 8777793 w 8777793"/>
              <a:gd name="connsiteY4" fmla="*/ 3060701 h 3060701"/>
              <a:gd name="connsiteX5" fmla="*/ 4431911 w 8777793"/>
              <a:gd name="connsiteY5" fmla="*/ 2691261 h 3060701"/>
              <a:gd name="connsiteX6" fmla="*/ 52893 w 8777793"/>
              <a:gd name="connsiteY6" fmla="*/ 3060701 h 3060701"/>
              <a:gd name="connsiteX7" fmla="*/ 217000 w 8777793"/>
              <a:gd name="connsiteY7" fmla="*/ 1345060 h 3060701"/>
              <a:gd name="connsiteX8" fmla="*/ 0 w 8777793"/>
              <a:gd name="connsiteY8" fmla="*/ 140459 h 3060701"/>
              <a:gd name="connsiteX0" fmla="*/ 17710 w 8795503"/>
              <a:gd name="connsiteY0" fmla="*/ 140459 h 3060701"/>
              <a:gd name="connsiteX1" fmla="*/ 4350503 w 8795503"/>
              <a:gd name="connsiteY1" fmla="*/ 317501 h 3060701"/>
              <a:gd name="connsiteX2" fmla="*/ 8795503 w 8795503"/>
              <a:gd name="connsiteY2" fmla="*/ 1 h 3060701"/>
              <a:gd name="connsiteX3" fmla="*/ 8526321 w 8795503"/>
              <a:gd name="connsiteY3" fmla="*/ 1421261 h 3060701"/>
              <a:gd name="connsiteX4" fmla="*/ 8795503 w 8795503"/>
              <a:gd name="connsiteY4" fmla="*/ 3060701 h 3060701"/>
              <a:gd name="connsiteX5" fmla="*/ 4449621 w 8795503"/>
              <a:gd name="connsiteY5" fmla="*/ 2691261 h 3060701"/>
              <a:gd name="connsiteX6" fmla="*/ 77 w 8795503"/>
              <a:gd name="connsiteY6" fmla="*/ 3060701 h 3060701"/>
              <a:gd name="connsiteX7" fmla="*/ 234710 w 8795503"/>
              <a:gd name="connsiteY7" fmla="*/ 1345060 h 3060701"/>
              <a:gd name="connsiteX8" fmla="*/ 17710 w 8795503"/>
              <a:gd name="connsiteY8" fmla="*/ 140459 h 3060701"/>
              <a:gd name="connsiteX0" fmla="*/ 70589 w 8848382"/>
              <a:gd name="connsiteY0" fmla="*/ 140459 h 3341623"/>
              <a:gd name="connsiteX1" fmla="*/ 4403382 w 8848382"/>
              <a:gd name="connsiteY1" fmla="*/ 317501 h 3341623"/>
              <a:gd name="connsiteX2" fmla="*/ 8848382 w 8848382"/>
              <a:gd name="connsiteY2" fmla="*/ 1 h 3341623"/>
              <a:gd name="connsiteX3" fmla="*/ 8579200 w 8848382"/>
              <a:gd name="connsiteY3" fmla="*/ 1421261 h 3341623"/>
              <a:gd name="connsiteX4" fmla="*/ 8848382 w 8848382"/>
              <a:gd name="connsiteY4" fmla="*/ 3060701 h 3341623"/>
              <a:gd name="connsiteX5" fmla="*/ 4502500 w 8848382"/>
              <a:gd name="connsiteY5" fmla="*/ 2691261 h 3341623"/>
              <a:gd name="connsiteX6" fmla="*/ 63 w 8848382"/>
              <a:gd name="connsiteY6" fmla="*/ 3341623 h 3341623"/>
              <a:gd name="connsiteX7" fmla="*/ 287589 w 8848382"/>
              <a:gd name="connsiteY7" fmla="*/ 1345060 h 3341623"/>
              <a:gd name="connsiteX8" fmla="*/ 70589 w 8848382"/>
              <a:gd name="connsiteY8" fmla="*/ 140459 h 3341623"/>
              <a:gd name="connsiteX0" fmla="*/ 70616 w 8848409"/>
              <a:gd name="connsiteY0" fmla="*/ 140459 h 3341623"/>
              <a:gd name="connsiteX1" fmla="*/ 4403409 w 8848409"/>
              <a:gd name="connsiteY1" fmla="*/ 317501 h 3341623"/>
              <a:gd name="connsiteX2" fmla="*/ 8848409 w 8848409"/>
              <a:gd name="connsiteY2" fmla="*/ 1 h 3341623"/>
              <a:gd name="connsiteX3" fmla="*/ 8579227 w 8848409"/>
              <a:gd name="connsiteY3" fmla="*/ 1421261 h 3341623"/>
              <a:gd name="connsiteX4" fmla="*/ 8848409 w 8848409"/>
              <a:gd name="connsiteY4" fmla="*/ 3060701 h 3341623"/>
              <a:gd name="connsiteX5" fmla="*/ 4502527 w 8848409"/>
              <a:gd name="connsiteY5" fmla="*/ 2691261 h 3341623"/>
              <a:gd name="connsiteX6" fmla="*/ 90 w 8848409"/>
              <a:gd name="connsiteY6" fmla="*/ 3341623 h 3341623"/>
              <a:gd name="connsiteX7" fmla="*/ 199461 w 8848409"/>
              <a:gd name="connsiteY7" fmla="*/ 1345060 h 3341623"/>
              <a:gd name="connsiteX8" fmla="*/ 70616 w 8848409"/>
              <a:gd name="connsiteY8" fmla="*/ 140459 h 3341623"/>
              <a:gd name="connsiteX0" fmla="*/ 70616 w 8848409"/>
              <a:gd name="connsiteY0" fmla="*/ 140459 h 3341623"/>
              <a:gd name="connsiteX1" fmla="*/ 4403409 w 8848409"/>
              <a:gd name="connsiteY1" fmla="*/ 317501 h 3341623"/>
              <a:gd name="connsiteX2" fmla="*/ 8848409 w 8848409"/>
              <a:gd name="connsiteY2" fmla="*/ 1 h 3341623"/>
              <a:gd name="connsiteX3" fmla="*/ 8579227 w 8848409"/>
              <a:gd name="connsiteY3" fmla="*/ 1421261 h 3341623"/>
              <a:gd name="connsiteX4" fmla="*/ 8848409 w 8848409"/>
              <a:gd name="connsiteY4" fmla="*/ 3060701 h 3341623"/>
              <a:gd name="connsiteX5" fmla="*/ 4484896 w 8848409"/>
              <a:gd name="connsiteY5" fmla="*/ 2340112 h 3341623"/>
              <a:gd name="connsiteX6" fmla="*/ 90 w 8848409"/>
              <a:gd name="connsiteY6" fmla="*/ 3341623 h 3341623"/>
              <a:gd name="connsiteX7" fmla="*/ 199461 w 8848409"/>
              <a:gd name="connsiteY7" fmla="*/ 1345060 h 3341623"/>
              <a:gd name="connsiteX8" fmla="*/ 70616 w 8848409"/>
              <a:gd name="connsiteY8" fmla="*/ 140459 h 3341623"/>
              <a:gd name="connsiteX0" fmla="*/ 70616 w 8848409"/>
              <a:gd name="connsiteY0" fmla="*/ 140459 h 3341623"/>
              <a:gd name="connsiteX1" fmla="*/ 4403409 w 8848409"/>
              <a:gd name="connsiteY1" fmla="*/ 949568 h 3341623"/>
              <a:gd name="connsiteX2" fmla="*/ 8848409 w 8848409"/>
              <a:gd name="connsiteY2" fmla="*/ 1 h 3341623"/>
              <a:gd name="connsiteX3" fmla="*/ 8579227 w 8848409"/>
              <a:gd name="connsiteY3" fmla="*/ 1421261 h 3341623"/>
              <a:gd name="connsiteX4" fmla="*/ 8848409 w 8848409"/>
              <a:gd name="connsiteY4" fmla="*/ 3060701 h 3341623"/>
              <a:gd name="connsiteX5" fmla="*/ 4484896 w 8848409"/>
              <a:gd name="connsiteY5" fmla="*/ 2340112 h 3341623"/>
              <a:gd name="connsiteX6" fmla="*/ 90 w 8848409"/>
              <a:gd name="connsiteY6" fmla="*/ 3341623 h 3341623"/>
              <a:gd name="connsiteX7" fmla="*/ 199461 w 8848409"/>
              <a:gd name="connsiteY7" fmla="*/ 1345060 h 3341623"/>
              <a:gd name="connsiteX8" fmla="*/ 70616 w 8848409"/>
              <a:gd name="connsiteY8" fmla="*/ 140459 h 3341623"/>
              <a:gd name="connsiteX0" fmla="*/ 70616 w 8848409"/>
              <a:gd name="connsiteY0" fmla="*/ 140459 h 3341623"/>
              <a:gd name="connsiteX1" fmla="*/ 4403409 w 8848409"/>
              <a:gd name="connsiteY1" fmla="*/ 949568 h 3341623"/>
              <a:gd name="connsiteX2" fmla="*/ 8848409 w 8848409"/>
              <a:gd name="connsiteY2" fmla="*/ 1 h 3341623"/>
              <a:gd name="connsiteX3" fmla="*/ 8720276 w 8848409"/>
              <a:gd name="connsiteY3" fmla="*/ 1421262 h 3341623"/>
              <a:gd name="connsiteX4" fmla="*/ 8848409 w 8848409"/>
              <a:gd name="connsiteY4" fmla="*/ 3060701 h 3341623"/>
              <a:gd name="connsiteX5" fmla="*/ 4484896 w 8848409"/>
              <a:gd name="connsiteY5" fmla="*/ 2340112 h 3341623"/>
              <a:gd name="connsiteX6" fmla="*/ 90 w 8848409"/>
              <a:gd name="connsiteY6" fmla="*/ 3341623 h 3341623"/>
              <a:gd name="connsiteX7" fmla="*/ 199461 w 8848409"/>
              <a:gd name="connsiteY7" fmla="*/ 1345060 h 3341623"/>
              <a:gd name="connsiteX8" fmla="*/ 70616 w 8848409"/>
              <a:gd name="connsiteY8" fmla="*/ 140459 h 33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409" h="3341623">
                <a:moveTo>
                  <a:pt x="70616" y="140459"/>
                </a:moveTo>
                <a:cubicBezTo>
                  <a:pt x="1505716" y="136226"/>
                  <a:pt x="2968309" y="953801"/>
                  <a:pt x="4403409" y="949568"/>
                </a:cubicBezTo>
                <a:lnTo>
                  <a:pt x="8848409" y="1"/>
                </a:lnTo>
                <a:cubicBezTo>
                  <a:pt x="8847582" y="444121"/>
                  <a:pt x="8721103" y="977142"/>
                  <a:pt x="8720276" y="1421262"/>
                </a:cubicBezTo>
                <a:lnTo>
                  <a:pt x="8848409" y="3060701"/>
                </a:lnTo>
                <a:cubicBezTo>
                  <a:pt x="7404015" y="3056088"/>
                  <a:pt x="5929290" y="2344725"/>
                  <a:pt x="4484896" y="2340112"/>
                </a:cubicBezTo>
                <a:lnTo>
                  <a:pt x="90" y="3341623"/>
                </a:lnTo>
                <a:cubicBezTo>
                  <a:pt x="-4971" y="2769743"/>
                  <a:pt x="204522" y="1916940"/>
                  <a:pt x="199461" y="1345060"/>
                </a:cubicBezTo>
                <a:cubicBezTo>
                  <a:pt x="85988" y="896707"/>
                  <a:pt x="184089" y="588812"/>
                  <a:pt x="70616" y="140459"/>
                </a:cubicBez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b="1" dirty="0">
              <a:solidFill>
                <a:srgbClr val="008000"/>
              </a:solidFill>
              <a:latin typeface="Courier" charset="0"/>
              <a:ea typeface="Courier" charset="0"/>
              <a:cs typeface="Courier" charset="0"/>
            </a:endParaRPr>
          </a:p>
        </p:txBody>
      </p:sp>
      <p:sp>
        <p:nvSpPr>
          <p:cNvPr id="15" name="TextBox 14"/>
          <p:cNvSpPr txBox="1"/>
          <p:nvPr/>
        </p:nvSpPr>
        <p:spPr>
          <a:xfrm>
            <a:off x="1601366" y="3666836"/>
            <a:ext cx="5656684" cy="276999"/>
          </a:xfrm>
          <a:prstGeom prst="rect">
            <a:avLst/>
          </a:prstGeom>
          <a:solidFill>
            <a:schemeClr val="bg1"/>
          </a:solidFill>
          <a:ln w="3175">
            <a:solidFill>
              <a:schemeClr val="bg2">
                <a:lumMod val="90000"/>
              </a:schemeClr>
            </a:solidFill>
          </a:ln>
        </p:spPr>
        <p:txBody>
          <a:bodyPr wrap="square" rtlCol="0">
            <a:spAutoFit/>
          </a:bodyPr>
          <a:lstStyle/>
          <a:p>
            <a:r>
              <a:rPr lang="en-US" sz="1200" dirty="0" err="1">
                <a:solidFill>
                  <a:srgbClr val="000000"/>
                </a:solidFill>
                <a:latin typeface="Consolas" charset="0"/>
                <a:ea typeface="Consolas" charset="0"/>
                <a:cs typeface="Consolas" charset="0"/>
              </a:rPr>
              <a:t>DataFrame</a:t>
            </a:r>
            <a:r>
              <a:rPr lang="en-US" sz="1200" dirty="0">
                <a:solidFill>
                  <a:srgbClr val="000000"/>
                </a:solidFill>
                <a:latin typeface="Consolas" charset="0"/>
                <a:ea typeface="Consolas" charset="0"/>
                <a:cs typeface="Consolas" charset="0"/>
              </a:rPr>
              <a:t> people = </a:t>
            </a:r>
            <a:r>
              <a:rPr lang="en-US" sz="1200" dirty="0" err="1">
                <a:solidFill>
                  <a:srgbClr val="000000"/>
                </a:solidFill>
                <a:latin typeface="Consolas" charset="0"/>
                <a:ea typeface="Consolas" charset="0"/>
                <a:cs typeface="Consolas" charset="0"/>
              </a:rPr>
              <a:t>sqlContext.read</a:t>
            </a:r>
            <a:r>
              <a:rPr lang="en-US" sz="1200" dirty="0">
                <a:solidFill>
                  <a:srgbClr val="000000"/>
                </a:solidFill>
                <a:latin typeface="Consolas" charset="0"/>
                <a:ea typeface="Consolas" charset="0"/>
                <a:cs typeface="Consolas" charset="0"/>
              </a:rPr>
              <a:t>().parquet(</a:t>
            </a:r>
            <a:r>
              <a:rPr lang="en-US" sz="1200" dirty="0">
                <a:solidFill>
                  <a:srgbClr val="0000BB"/>
                </a:solidFill>
                <a:latin typeface="Consolas" charset="0"/>
                <a:ea typeface="Consolas" charset="0"/>
                <a:cs typeface="Consolas" charset="0"/>
              </a:rPr>
              <a:t>"...")</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6156" y="3533346"/>
            <a:ext cx="352425" cy="445302"/>
          </a:xfrm>
          <a:prstGeom prst="rect">
            <a:avLst/>
          </a:prstGeom>
        </p:spPr>
      </p:pic>
    </p:spTree>
    <p:extLst>
      <p:ext uri="{BB962C8B-B14F-4D97-AF65-F5344CB8AC3E}">
        <p14:creationId xmlns:p14="http://schemas.microsoft.com/office/powerpoint/2010/main" val="461912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69863" y="229223"/>
            <a:ext cx="8850312" cy="480131"/>
          </a:xfrm>
        </p:spPr>
        <p:txBody>
          <a:bodyPr>
            <a:normAutofit fontScale="90000"/>
          </a:bodyPr>
          <a:lstStyle/>
          <a:p>
            <a:r>
              <a:rPr lang="en-US" dirty="0" smtClean="0"/>
              <a:t>Who are you?</a:t>
            </a:r>
            <a:endParaRPr lang="en-US" dirty="0"/>
          </a:p>
        </p:txBody>
      </p:sp>
      <p:sp>
        <p:nvSpPr>
          <p:cNvPr id="2" name="TextBox 1"/>
          <p:cNvSpPr txBox="1"/>
          <p:nvPr/>
        </p:nvSpPr>
        <p:spPr>
          <a:xfrm>
            <a:off x="976275" y="1254941"/>
            <a:ext cx="6091416" cy="461665"/>
          </a:xfrm>
          <a:prstGeom prst="rect">
            <a:avLst/>
          </a:prstGeom>
          <a:noFill/>
        </p:spPr>
        <p:txBody>
          <a:bodyPr wrap="square" rtlCol="0">
            <a:spAutoFit/>
          </a:bodyPr>
          <a:lstStyle/>
          <a:p>
            <a:r>
              <a:rPr lang="en-US" sz="2400" dirty="0" smtClean="0">
                <a:solidFill>
                  <a:schemeClr val="accent2"/>
                </a:solidFill>
                <a:latin typeface="Source Sans Pro" panose="020B0503030403020204" pitchFamily="34" charset="0"/>
              </a:rPr>
              <a:t>1) </a:t>
            </a:r>
            <a:r>
              <a:rPr lang="en-US" sz="2400" dirty="0" smtClean="0">
                <a:latin typeface="Source Sans Pro" panose="020B0503030403020204" pitchFamily="34" charset="0"/>
              </a:rPr>
              <a:t>I have used Spark hands on before…</a:t>
            </a:r>
            <a:endParaRPr lang="en-US" sz="2400" dirty="0">
              <a:latin typeface="Source Sans Pro" panose="020B0503030403020204" pitchFamily="34" charset="0"/>
            </a:endParaRPr>
          </a:p>
        </p:txBody>
      </p:sp>
      <p:pic>
        <p:nvPicPr>
          <p:cNvPr id="4098" name="Picture 2" descr="http://www.bubhub.com.au/hubbub-blog/wp-content/uploads/2013/01/handsup_fe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137" y="2428874"/>
            <a:ext cx="3810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976275" y="2326993"/>
            <a:ext cx="7720838" cy="461665"/>
          </a:xfrm>
          <a:prstGeom prst="rect">
            <a:avLst/>
          </a:prstGeom>
          <a:noFill/>
        </p:spPr>
        <p:txBody>
          <a:bodyPr wrap="square" rtlCol="0">
            <a:spAutoFit/>
          </a:bodyPr>
          <a:lstStyle/>
          <a:p>
            <a:r>
              <a:rPr lang="en-US" sz="2400" dirty="0">
                <a:solidFill>
                  <a:schemeClr val="accent2"/>
                </a:solidFill>
                <a:latin typeface="Source Sans Pro" panose="020B0503030403020204" pitchFamily="34" charset="0"/>
              </a:rPr>
              <a:t>2</a:t>
            </a:r>
            <a:r>
              <a:rPr lang="en-US" sz="2400" dirty="0" smtClean="0">
                <a:solidFill>
                  <a:schemeClr val="accent2"/>
                </a:solidFill>
                <a:latin typeface="Source Sans Pro" panose="020B0503030403020204" pitchFamily="34" charset="0"/>
              </a:rPr>
              <a:t>) </a:t>
            </a:r>
            <a:r>
              <a:rPr lang="en-US" sz="2400" dirty="0" smtClean="0">
                <a:latin typeface="Source Sans Pro" panose="020B0503030403020204" pitchFamily="34" charset="0"/>
              </a:rPr>
              <a:t>I have used DataFrames before (in any language)…</a:t>
            </a:r>
            <a:endParaRPr lang="en-US" sz="2400" dirty="0">
              <a:latin typeface="Source Sans Pro" panose="020B0503030403020204" pitchFamily="34" charset="0"/>
            </a:endParaRPr>
          </a:p>
        </p:txBody>
      </p:sp>
    </p:spTree>
    <p:extLst>
      <p:ext uri="{BB962C8B-B14F-4D97-AF65-F5344CB8AC3E}">
        <p14:creationId xmlns:p14="http://schemas.microsoft.com/office/powerpoint/2010/main" val="251449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err="1" smtClean="0"/>
              <a:t>DataFrames</a:t>
            </a:r>
            <a:endParaRPr lang="en-US" dirty="0"/>
          </a:p>
        </p:txBody>
      </p:sp>
      <p:sp>
        <p:nvSpPr>
          <p:cNvPr id="4" name="Slide Number Placeholder 3"/>
          <p:cNvSpPr>
            <a:spLocks noGrp="1"/>
          </p:cNvSpPr>
          <p:nvPr>
            <p:ph type="sldNum" sz="quarter" idx="4294967295"/>
          </p:nvPr>
        </p:nvSpPr>
        <p:spPr>
          <a:xfrm>
            <a:off x="7489031" y="4786314"/>
            <a:ext cx="419100" cy="273050"/>
          </a:xfrm>
          <a:prstGeom prst="rect">
            <a:avLst/>
          </a:prstGeom>
        </p:spPr>
        <p:txBody>
          <a:bodyPr/>
          <a:lstStyle/>
          <a:p>
            <a:pPr>
              <a:defRPr/>
            </a:pPr>
            <a:fld id="{0E3D2C8F-1C34-3F4C-9785-AD9AA213DF44}" type="slidenum">
              <a:rPr lang="en-US" smtClean="0"/>
              <a:pPr>
                <a:defRPr/>
              </a:pPr>
              <a:t>30</a:t>
            </a:fld>
            <a:endParaRPr lang="en-US" dirty="0"/>
          </a:p>
        </p:txBody>
      </p:sp>
      <p:sp>
        <p:nvSpPr>
          <p:cNvPr id="6" name="Rectangle 4"/>
          <p:cNvSpPr/>
          <p:nvPr/>
        </p:nvSpPr>
        <p:spPr>
          <a:xfrm>
            <a:off x="1428750" y="1350934"/>
            <a:ext cx="5943601" cy="2992466"/>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b="1" dirty="0">
              <a:solidFill>
                <a:srgbClr val="008000"/>
              </a:solidFill>
              <a:latin typeface="Courier" charset="0"/>
              <a:ea typeface="Courier" charset="0"/>
              <a:cs typeface="Courier" charset="0"/>
            </a:endParaRPr>
          </a:p>
        </p:txBody>
      </p:sp>
      <p:sp>
        <p:nvSpPr>
          <p:cNvPr id="7" name="TextBox 6"/>
          <p:cNvSpPr txBox="1"/>
          <p:nvPr/>
        </p:nvSpPr>
        <p:spPr>
          <a:xfrm>
            <a:off x="1601366" y="1522383"/>
            <a:ext cx="5656684" cy="2677656"/>
          </a:xfrm>
          <a:prstGeom prst="rect">
            <a:avLst/>
          </a:prstGeom>
          <a:solidFill>
            <a:schemeClr val="bg1"/>
          </a:solidFill>
          <a:ln w="3175">
            <a:solidFill>
              <a:schemeClr val="bg2">
                <a:lumMod val="90000"/>
              </a:schemeClr>
            </a:solidFill>
          </a:ln>
        </p:spPr>
        <p:txBody>
          <a:bodyPr wrap="square" rtlCol="0">
            <a:spAutoFit/>
          </a:bodyPr>
          <a:lstStyle/>
          <a:p>
            <a:r>
              <a:rPr lang="en-US" sz="1200" dirty="0">
                <a:solidFill>
                  <a:srgbClr val="00A019"/>
                </a:solidFill>
                <a:latin typeface="Consolas" charset="0"/>
                <a:ea typeface="Consolas" charset="0"/>
                <a:cs typeface="Consolas" charset="0"/>
              </a:rPr>
              <a:t># Create a new </a:t>
            </a:r>
            <a:r>
              <a:rPr lang="en-US" sz="1200" dirty="0" err="1">
                <a:solidFill>
                  <a:srgbClr val="00A019"/>
                </a:solidFill>
                <a:latin typeface="Consolas" charset="0"/>
                <a:ea typeface="Consolas" charset="0"/>
                <a:cs typeface="Consolas" charset="0"/>
              </a:rPr>
              <a:t>DataFrame</a:t>
            </a:r>
            <a:r>
              <a:rPr lang="en-US" sz="1200" dirty="0">
                <a:solidFill>
                  <a:srgbClr val="00A019"/>
                </a:solidFill>
                <a:latin typeface="Consolas" charset="0"/>
                <a:ea typeface="Consolas" charset="0"/>
                <a:cs typeface="Consolas" charset="0"/>
              </a:rPr>
              <a:t> that contains only "young" users</a:t>
            </a:r>
          </a:p>
          <a:p>
            <a:r>
              <a:rPr lang="en-US" sz="1200" dirty="0">
                <a:solidFill>
                  <a:srgbClr val="000000"/>
                </a:solidFill>
                <a:latin typeface="Consolas" charset="0"/>
                <a:ea typeface="Consolas" charset="0"/>
                <a:cs typeface="Consolas" charset="0"/>
              </a:rPr>
              <a:t>young = </a:t>
            </a:r>
            <a:r>
              <a:rPr lang="en-US" sz="1200" dirty="0" err="1">
                <a:solidFill>
                  <a:srgbClr val="000000"/>
                </a:solidFill>
                <a:latin typeface="Consolas" charset="0"/>
                <a:ea typeface="Consolas" charset="0"/>
                <a:cs typeface="Consolas" charset="0"/>
              </a:rPr>
              <a:t>users.filter</a:t>
            </a:r>
            <a:r>
              <a:rPr lang="en-US" sz="1200" dirty="0">
                <a:solidFill>
                  <a:srgbClr val="000000"/>
                </a:solidFill>
                <a:latin typeface="Consolas" charset="0"/>
                <a:ea typeface="Consolas" charset="0"/>
                <a:cs typeface="Consolas" charset="0"/>
              </a:rPr>
              <a:t>(users[</a:t>
            </a:r>
            <a:r>
              <a:rPr lang="en-US" sz="1200" dirty="0">
                <a:solidFill>
                  <a:srgbClr val="0000BB"/>
                </a:solidFill>
                <a:latin typeface="Consolas" charset="0"/>
                <a:ea typeface="Consolas" charset="0"/>
                <a:cs typeface="Consolas" charset="0"/>
              </a:rPr>
              <a:t>"age"] &lt; 21)</a:t>
            </a:r>
          </a:p>
          <a:p>
            <a:endParaRPr lang="en-US" sz="1200" dirty="0">
              <a:latin typeface="Consolas" charset="0"/>
              <a:ea typeface="Consolas" charset="0"/>
              <a:cs typeface="Consolas" charset="0"/>
            </a:endParaRPr>
          </a:p>
          <a:p>
            <a:r>
              <a:rPr lang="en-US" sz="1200" dirty="0">
                <a:solidFill>
                  <a:srgbClr val="00A019"/>
                </a:solidFill>
                <a:latin typeface="Consolas" charset="0"/>
                <a:ea typeface="Consolas" charset="0"/>
                <a:cs typeface="Consolas" charset="0"/>
              </a:rPr>
              <a:t># Alternatively, using a Pandas-like syntax</a:t>
            </a:r>
          </a:p>
          <a:p>
            <a:r>
              <a:rPr lang="en-US" sz="1200" dirty="0">
                <a:solidFill>
                  <a:srgbClr val="000000"/>
                </a:solidFill>
                <a:latin typeface="Consolas" charset="0"/>
                <a:ea typeface="Consolas" charset="0"/>
                <a:cs typeface="Consolas" charset="0"/>
              </a:rPr>
              <a:t>young = users[</a:t>
            </a:r>
            <a:r>
              <a:rPr lang="en-US" sz="1200" dirty="0" err="1">
                <a:solidFill>
                  <a:srgbClr val="000000"/>
                </a:solidFill>
                <a:latin typeface="Consolas" charset="0"/>
                <a:ea typeface="Consolas" charset="0"/>
                <a:cs typeface="Consolas" charset="0"/>
              </a:rPr>
              <a:t>users.age</a:t>
            </a:r>
            <a:r>
              <a:rPr lang="en-US" sz="1200" dirty="0">
                <a:solidFill>
                  <a:srgbClr val="000000"/>
                </a:solidFill>
                <a:latin typeface="Consolas" charset="0"/>
                <a:ea typeface="Consolas" charset="0"/>
                <a:cs typeface="Consolas" charset="0"/>
              </a:rPr>
              <a:t> &lt; 21]</a:t>
            </a:r>
          </a:p>
          <a:p>
            <a:endParaRPr lang="en-US" sz="1200" dirty="0">
              <a:latin typeface="Consolas" charset="0"/>
              <a:ea typeface="Consolas" charset="0"/>
              <a:cs typeface="Consolas" charset="0"/>
            </a:endParaRPr>
          </a:p>
          <a:p>
            <a:r>
              <a:rPr lang="en-US" sz="1200" dirty="0">
                <a:solidFill>
                  <a:srgbClr val="00A019"/>
                </a:solidFill>
                <a:latin typeface="Consolas" charset="0"/>
                <a:ea typeface="Consolas" charset="0"/>
                <a:cs typeface="Consolas" charset="0"/>
              </a:rPr>
              <a:t># Increment everybody's age by 1</a:t>
            </a:r>
          </a:p>
          <a:p>
            <a:r>
              <a:rPr lang="en-US" sz="1200" dirty="0" err="1">
                <a:solidFill>
                  <a:srgbClr val="000000"/>
                </a:solidFill>
                <a:latin typeface="Consolas" charset="0"/>
                <a:ea typeface="Consolas" charset="0"/>
                <a:cs typeface="Consolas" charset="0"/>
              </a:rPr>
              <a:t>young.select</a:t>
            </a:r>
            <a:r>
              <a:rPr lang="en-US" sz="1200" dirty="0">
                <a:solidFill>
                  <a:srgbClr val="000000"/>
                </a:solidFill>
                <a:latin typeface="Consolas" charset="0"/>
                <a:ea typeface="Consolas" charset="0"/>
                <a:cs typeface="Consolas" charset="0"/>
              </a:rPr>
              <a:t>(young[</a:t>
            </a:r>
            <a:r>
              <a:rPr lang="en-US" sz="1200" dirty="0">
                <a:solidFill>
                  <a:srgbClr val="0000BB"/>
                </a:solidFill>
                <a:latin typeface="Consolas" charset="0"/>
                <a:ea typeface="Consolas" charset="0"/>
                <a:cs typeface="Consolas" charset="0"/>
              </a:rPr>
              <a:t>"name"], </a:t>
            </a:r>
            <a:r>
              <a:rPr lang="en-US" sz="1200" dirty="0">
                <a:solidFill>
                  <a:srgbClr val="000000"/>
                </a:solidFill>
                <a:latin typeface="Consolas" charset="0"/>
                <a:ea typeface="Consolas" charset="0"/>
                <a:cs typeface="Consolas" charset="0"/>
              </a:rPr>
              <a:t>young[</a:t>
            </a:r>
            <a:r>
              <a:rPr lang="en-US" sz="1200" dirty="0">
                <a:solidFill>
                  <a:srgbClr val="0000BB"/>
                </a:solidFill>
                <a:latin typeface="Consolas" charset="0"/>
                <a:ea typeface="Consolas" charset="0"/>
                <a:cs typeface="Consolas" charset="0"/>
              </a:rPr>
              <a:t>"age"] + 1)</a:t>
            </a:r>
          </a:p>
          <a:p>
            <a:endParaRPr lang="en-US" sz="1200" dirty="0">
              <a:latin typeface="Consolas" charset="0"/>
              <a:ea typeface="Consolas" charset="0"/>
              <a:cs typeface="Consolas" charset="0"/>
            </a:endParaRPr>
          </a:p>
          <a:p>
            <a:r>
              <a:rPr lang="en-US" sz="1200" dirty="0">
                <a:solidFill>
                  <a:srgbClr val="00A019"/>
                </a:solidFill>
                <a:latin typeface="Consolas" charset="0"/>
                <a:ea typeface="Consolas" charset="0"/>
                <a:cs typeface="Consolas" charset="0"/>
              </a:rPr>
              <a:t># Count the number of young users by gender</a:t>
            </a:r>
          </a:p>
          <a:p>
            <a:r>
              <a:rPr lang="en-US" sz="1200" dirty="0" err="1">
                <a:solidFill>
                  <a:srgbClr val="000000"/>
                </a:solidFill>
                <a:latin typeface="Consolas" charset="0"/>
                <a:ea typeface="Consolas" charset="0"/>
                <a:cs typeface="Consolas" charset="0"/>
              </a:rPr>
              <a:t>young.groupBy</a:t>
            </a:r>
            <a:r>
              <a:rPr lang="en-US" sz="1200" dirty="0">
                <a:solidFill>
                  <a:srgbClr val="000000"/>
                </a:solidFill>
                <a:latin typeface="Consolas" charset="0"/>
                <a:ea typeface="Consolas" charset="0"/>
                <a:cs typeface="Consolas" charset="0"/>
              </a:rPr>
              <a:t>(</a:t>
            </a:r>
            <a:r>
              <a:rPr lang="en-US" sz="1200" dirty="0">
                <a:solidFill>
                  <a:srgbClr val="0000BB"/>
                </a:solidFill>
                <a:latin typeface="Consolas" charset="0"/>
                <a:ea typeface="Consolas" charset="0"/>
                <a:cs typeface="Consolas" charset="0"/>
              </a:rPr>
              <a:t>"gender").</a:t>
            </a:r>
            <a:r>
              <a:rPr lang="en-US" sz="1200" dirty="0">
                <a:solidFill>
                  <a:srgbClr val="000000"/>
                </a:solidFill>
                <a:latin typeface="Consolas" charset="0"/>
                <a:ea typeface="Consolas" charset="0"/>
                <a:cs typeface="Consolas" charset="0"/>
              </a:rPr>
              <a:t>count()</a:t>
            </a:r>
          </a:p>
          <a:p>
            <a:endParaRPr lang="en-US" sz="1200" dirty="0">
              <a:latin typeface="Consolas" charset="0"/>
              <a:ea typeface="Consolas" charset="0"/>
              <a:cs typeface="Consolas" charset="0"/>
            </a:endParaRPr>
          </a:p>
          <a:p>
            <a:r>
              <a:rPr lang="en-US" sz="1200" dirty="0">
                <a:solidFill>
                  <a:srgbClr val="00A019"/>
                </a:solidFill>
                <a:latin typeface="Consolas" charset="0"/>
                <a:ea typeface="Consolas" charset="0"/>
                <a:cs typeface="Consolas" charset="0"/>
              </a:rPr>
              <a:t># Join young users with another </a:t>
            </a:r>
            <a:r>
              <a:rPr lang="en-US" sz="1200" dirty="0" err="1">
                <a:solidFill>
                  <a:srgbClr val="00A019"/>
                </a:solidFill>
                <a:latin typeface="Consolas" charset="0"/>
                <a:ea typeface="Consolas" charset="0"/>
                <a:cs typeface="Consolas" charset="0"/>
              </a:rPr>
              <a:t>DataFrame</a:t>
            </a:r>
            <a:r>
              <a:rPr lang="en-US" sz="1200" dirty="0">
                <a:solidFill>
                  <a:srgbClr val="00A019"/>
                </a:solidFill>
                <a:latin typeface="Consolas" charset="0"/>
                <a:ea typeface="Consolas" charset="0"/>
                <a:cs typeface="Consolas" charset="0"/>
              </a:rPr>
              <a:t>, logs</a:t>
            </a:r>
          </a:p>
          <a:p>
            <a:r>
              <a:rPr lang="en-US" sz="1200" dirty="0" err="1">
                <a:solidFill>
                  <a:srgbClr val="000000"/>
                </a:solidFill>
                <a:latin typeface="Consolas" charset="0"/>
                <a:ea typeface="Consolas" charset="0"/>
                <a:cs typeface="Consolas" charset="0"/>
              </a:rPr>
              <a:t>young.join</a:t>
            </a:r>
            <a:r>
              <a:rPr lang="en-US" sz="1200" dirty="0">
                <a:solidFill>
                  <a:srgbClr val="000000"/>
                </a:solidFill>
                <a:latin typeface="Consolas" charset="0"/>
                <a:ea typeface="Consolas" charset="0"/>
                <a:cs typeface="Consolas" charset="0"/>
              </a:rPr>
              <a:t>(log, logs[</a:t>
            </a:r>
            <a:r>
              <a:rPr lang="en-US" sz="1200" dirty="0">
                <a:solidFill>
                  <a:srgbClr val="0000BB"/>
                </a:solidFill>
                <a:latin typeface="Consolas" charset="0"/>
                <a:ea typeface="Consolas" charset="0"/>
                <a:cs typeface="Consolas" charset="0"/>
              </a:rPr>
              <a:t>"</a:t>
            </a:r>
            <a:r>
              <a:rPr lang="en-US" sz="1200" dirty="0" err="1">
                <a:solidFill>
                  <a:srgbClr val="0000BB"/>
                </a:solidFill>
                <a:latin typeface="Consolas" charset="0"/>
                <a:ea typeface="Consolas" charset="0"/>
                <a:cs typeface="Consolas" charset="0"/>
              </a:rPr>
              <a:t>userId</a:t>
            </a:r>
            <a:r>
              <a:rPr lang="en-US" sz="1200" dirty="0">
                <a:solidFill>
                  <a:srgbClr val="0000BB"/>
                </a:solidFill>
                <a:latin typeface="Consolas" charset="0"/>
                <a:ea typeface="Consolas" charset="0"/>
                <a:cs typeface="Consolas" charset="0"/>
              </a:rPr>
              <a:t>"] == </a:t>
            </a:r>
            <a:r>
              <a:rPr lang="en-US" sz="1200" dirty="0">
                <a:solidFill>
                  <a:srgbClr val="000000"/>
                </a:solidFill>
                <a:latin typeface="Consolas" charset="0"/>
                <a:ea typeface="Consolas" charset="0"/>
                <a:cs typeface="Consolas" charset="0"/>
              </a:rPr>
              <a:t>users[</a:t>
            </a:r>
            <a:r>
              <a:rPr lang="en-US" sz="1200" dirty="0">
                <a:solidFill>
                  <a:srgbClr val="0000BB"/>
                </a:solidFill>
                <a:latin typeface="Consolas" charset="0"/>
                <a:ea typeface="Consolas" charset="0"/>
                <a:cs typeface="Consolas" charset="0"/>
              </a:rPr>
              <a:t>"</a:t>
            </a:r>
            <a:r>
              <a:rPr lang="en-US" sz="1200" dirty="0" err="1">
                <a:solidFill>
                  <a:srgbClr val="0000BB"/>
                </a:solidFill>
                <a:latin typeface="Consolas" charset="0"/>
                <a:ea typeface="Consolas" charset="0"/>
                <a:cs typeface="Consolas" charset="0"/>
              </a:rPr>
              <a:t>userId</a:t>
            </a:r>
            <a:r>
              <a:rPr lang="en-US" sz="1200" dirty="0">
                <a:solidFill>
                  <a:srgbClr val="0000BB"/>
                </a:solidFill>
                <a:latin typeface="Consolas" charset="0"/>
                <a:ea typeface="Consolas" charset="0"/>
                <a:cs typeface="Consolas" charset="0"/>
              </a:rPr>
              <a:t>"], "</a:t>
            </a:r>
            <a:r>
              <a:rPr lang="en-US" sz="1200" dirty="0" err="1">
                <a:solidFill>
                  <a:srgbClr val="0000BB"/>
                </a:solidFill>
                <a:latin typeface="Consolas" charset="0"/>
                <a:ea typeface="Consolas" charset="0"/>
                <a:cs typeface="Consolas" charset="0"/>
              </a:rPr>
              <a:t>left_outer</a:t>
            </a:r>
            <a:r>
              <a:rPr lang="en-US" sz="1200" dirty="0">
                <a:solidFill>
                  <a:srgbClr val="0000BB"/>
                </a:solidFill>
                <a:latin typeface="Consolas" charset="0"/>
                <a:ea typeface="Consolas" charset="0"/>
                <a:cs typeface="Consolas" charset="0"/>
              </a:rPr>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587" y="1600200"/>
            <a:ext cx="332597" cy="332597"/>
          </a:xfrm>
          <a:prstGeom prst="rect">
            <a:avLst/>
          </a:prstGeom>
        </p:spPr>
      </p:pic>
    </p:spTree>
    <p:extLst>
      <p:ext uri="{BB962C8B-B14F-4D97-AF65-F5344CB8AC3E}">
        <p14:creationId xmlns:p14="http://schemas.microsoft.com/office/powerpoint/2010/main" val="25274513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and Spark SQL</a:t>
            </a:r>
            <a:endParaRPr lang="en-US" dirty="0"/>
          </a:p>
        </p:txBody>
      </p:sp>
      <p:sp>
        <p:nvSpPr>
          <p:cNvPr id="4" name="Slide Number Placeholder 3"/>
          <p:cNvSpPr>
            <a:spLocks noGrp="1"/>
          </p:cNvSpPr>
          <p:nvPr>
            <p:ph type="sldNum" sz="quarter" idx="4294967295"/>
          </p:nvPr>
        </p:nvSpPr>
        <p:spPr>
          <a:xfrm>
            <a:off x="7489031" y="4786314"/>
            <a:ext cx="419100" cy="273050"/>
          </a:xfrm>
          <a:prstGeom prst="rect">
            <a:avLst/>
          </a:prstGeom>
        </p:spPr>
        <p:txBody>
          <a:bodyPr/>
          <a:lstStyle/>
          <a:p>
            <a:pPr>
              <a:defRPr/>
            </a:pPr>
            <a:fld id="{0E3D2C8F-1C34-3F4C-9785-AD9AA213DF44}" type="slidenum">
              <a:rPr lang="en-US" smtClean="0"/>
              <a:pPr>
                <a:defRPr/>
              </a:pPr>
              <a:t>31</a:t>
            </a:fld>
            <a:endParaRPr lang="en-US" dirty="0"/>
          </a:p>
        </p:txBody>
      </p:sp>
      <p:sp>
        <p:nvSpPr>
          <p:cNvPr id="6" name="Rectangle 4"/>
          <p:cNvSpPr/>
          <p:nvPr/>
        </p:nvSpPr>
        <p:spPr>
          <a:xfrm>
            <a:off x="1257301" y="1714500"/>
            <a:ext cx="6231731" cy="74295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b="1" dirty="0">
              <a:solidFill>
                <a:srgbClr val="008000"/>
              </a:solidFill>
              <a:latin typeface="Courier" charset="0"/>
              <a:ea typeface="Courier" charset="0"/>
              <a:cs typeface="Courier" charset="0"/>
            </a:endParaRPr>
          </a:p>
        </p:txBody>
      </p:sp>
      <p:sp>
        <p:nvSpPr>
          <p:cNvPr id="7" name="TextBox 6"/>
          <p:cNvSpPr txBox="1"/>
          <p:nvPr/>
        </p:nvSpPr>
        <p:spPr>
          <a:xfrm>
            <a:off x="1572207" y="1874304"/>
            <a:ext cx="5656684" cy="461665"/>
          </a:xfrm>
          <a:prstGeom prst="rect">
            <a:avLst/>
          </a:prstGeom>
          <a:solidFill>
            <a:schemeClr val="bg1"/>
          </a:solidFill>
          <a:ln w="3175">
            <a:solidFill>
              <a:schemeClr val="bg2">
                <a:lumMod val="90000"/>
              </a:schemeClr>
            </a:solidFill>
          </a:ln>
        </p:spPr>
        <p:txBody>
          <a:bodyPr wrap="square" rtlCol="0">
            <a:spAutoFit/>
          </a:bodyPr>
          <a:lstStyle/>
          <a:p>
            <a:r>
              <a:rPr lang="en-US" sz="1200" dirty="0" err="1">
                <a:solidFill>
                  <a:srgbClr val="000000"/>
                </a:solidFill>
                <a:latin typeface="Consolas" charset="0"/>
                <a:ea typeface="Consolas" charset="0"/>
                <a:cs typeface="Consolas" charset="0"/>
              </a:rPr>
              <a:t>young.registerTempTable</a:t>
            </a:r>
            <a:r>
              <a:rPr lang="en-US" sz="1200" dirty="0">
                <a:solidFill>
                  <a:srgbClr val="000000"/>
                </a:solidFill>
                <a:latin typeface="Consolas" charset="0"/>
                <a:ea typeface="Consolas" charset="0"/>
                <a:cs typeface="Consolas" charset="0"/>
              </a:rPr>
              <a:t>(</a:t>
            </a:r>
            <a:r>
              <a:rPr lang="en-US" sz="1200" dirty="0">
                <a:solidFill>
                  <a:srgbClr val="0000BB"/>
                </a:solidFill>
                <a:latin typeface="Consolas" charset="0"/>
                <a:ea typeface="Consolas" charset="0"/>
                <a:cs typeface="Consolas" charset="0"/>
              </a:rPr>
              <a:t>"young")</a:t>
            </a:r>
          </a:p>
          <a:p>
            <a:r>
              <a:rPr lang="en-US" sz="1200" dirty="0" err="1">
                <a:solidFill>
                  <a:srgbClr val="000000"/>
                </a:solidFill>
                <a:latin typeface="Consolas" charset="0"/>
                <a:ea typeface="Consolas" charset="0"/>
                <a:cs typeface="Consolas" charset="0"/>
              </a:rPr>
              <a:t>sqlContext.sql</a:t>
            </a:r>
            <a:r>
              <a:rPr lang="en-US" sz="1200" dirty="0">
                <a:solidFill>
                  <a:srgbClr val="000000"/>
                </a:solidFill>
                <a:latin typeface="Consolas" charset="0"/>
                <a:ea typeface="Consolas" charset="0"/>
                <a:cs typeface="Consolas" charset="0"/>
              </a:rPr>
              <a:t>(</a:t>
            </a:r>
            <a:r>
              <a:rPr lang="en-US" sz="1200" dirty="0">
                <a:solidFill>
                  <a:srgbClr val="0000BB"/>
                </a:solidFill>
                <a:latin typeface="Consolas" charset="0"/>
                <a:ea typeface="Consolas" charset="0"/>
                <a:cs typeface="Consolas" charset="0"/>
              </a:rPr>
              <a:t>"SELECT count(*) FROM young")</a:t>
            </a:r>
          </a:p>
        </p:txBody>
      </p:sp>
    </p:spTree>
    <p:extLst>
      <p:ext uri="{BB962C8B-B14F-4D97-AF65-F5344CB8AC3E}">
        <p14:creationId xmlns:p14="http://schemas.microsoft.com/office/powerpoint/2010/main" val="16763114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41829" y="92325"/>
            <a:ext cx="7172477" cy="857250"/>
          </a:xfrm>
        </p:spPr>
        <p:txBody>
          <a:bodyPr>
            <a:normAutofit/>
          </a:bodyPr>
          <a:lstStyle/>
          <a:p>
            <a:r>
              <a:rPr lang="en-US" dirty="0" smtClean="0"/>
              <a:t>Actions on a DataFrame</a:t>
            </a:r>
            <a:endParaRPr lang="en-US" dirty="0"/>
          </a:p>
        </p:txBody>
      </p:sp>
      <p:pic>
        <p:nvPicPr>
          <p:cNvPr id="14" name="Picture 13"/>
          <p:cNvPicPr>
            <a:picLocks noChangeAspect="1"/>
          </p:cNvPicPr>
          <p:nvPr/>
        </p:nvPicPr>
        <p:blipFill>
          <a:blip r:embed="rId3"/>
          <a:stretch>
            <a:fillRect/>
          </a:stretch>
        </p:blipFill>
        <p:spPr>
          <a:xfrm>
            <a:off x="2114550" y="945196"/>
            <a:ext cx="5427036" cy="3926363"/>
          </a:xfrm>
          <a:prstGeom prst="rect">
            <a:avLst/>
          </a:prstGeom>
        </p:spPr>
      </p:pic>
    </p:spTree>
    <p:extLst>
      <p:ext uri="{BB962C8B-B14F-4D97-AF65-F5344CB8AC3E}">
        <p14:creationId xmlns:p14="http://schemas.microsoft.com/office/powerpoint/2010/main" val="3130932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2185" y="1032750"/>
            <a:ext cx="6110447" cy="3813762"/>
          </a:xfrm>
          <a:prstGeom prst="rect">
            <a:avLst/>
          </a:prstGeom>
        </p:spPr>
      </p:pic>
      <p:sp>
        <p:nvSpPr>
          <p:cNvPr id="4" name="Title 3"/>
          <p:cNvSpPr>
            <a:spLocks noGrp="1"/>
          </p:cNvSpPr>
          <p:nvPr>
            <p:ph type="title"/>
          </p:nvPr>
        </p:nvSpPr>
        <p:spPr>
          <a:xfrm>
            <a:off x="1241829" y="92325"/>
            <a:ext cx="7172477" cy="857250"/>
          </a:xfrm>
        </p:spPr>
        <p:txBody>
          <a:bodyPr>
            <a:normAutofit/>
          </a:bodyPr>
          <a:lstStyle/>
          <a:p>
            <a:r>
              <a:rPr lang="en-US" dirty="0" smtClean="0"/>
              <a:t>Functions on a DataFrame</a:t>
            </a:r>
            <a:endParaRPr lang="en-US" dirty="0"/>
          </a:p>
        </p:txBody>
      </p:sp>
    </p:spTree>
    <p:extLst>
      <p:ext uri="{BB962C8B-B14F-4D97-AF65-F5344CB8AC3E}">
        <p14:creationId xmlns:p14="http://schemas.microsoft.com/office/powerpoint/2010/main" val="30260114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11741" y="1363950"/>
            <a:ext cx="6396390" cy="226697"/>
          </a:xfrm>
          <a:prstGeom prst="rect">
            <a:avLst/>
          </a:prstGeom>
        </p:spPr>
      </p:pic>
      <p:pic>
        <p:nvPicPr>
          <p:cNvPr id="4" name="Picture 3"/>
          <p:cNvPicPr>
            <a:picLocks noChangeAspect="1"/>
          </p:cNvPicPr>
          <p:nvPr/>
        </p:nvPicPr>
        <p:blipFill>
          <a:blip r:embed="rId4"/>
          <a:stretch>
            <a:fillRect/>
          </a:stretch>
        </p:blipFill>
        <p:spPr>
          <a:xfrm>
            <a:off x="1513585" y="1590647"/>
            <a:ext cx="5743871" cy="1924149"/>
          </a:xfrm>
          <a:prstGeom prst="rect">
            <a:avLst/>
          </a:prstGeom>
        </p:spPr>
      </p:pic>
      <p:sp>
        <p:nvSpPr>
          <p:cNvPr id="5" name="Title 3"/>
          <p:cNvSpPr>
            <a:spLocks noGrp="1"/>
          </p:cNvSpPr>
          <p:nvPr>
            <p:ph type="title"/>
          </p:nvPr>
        </p:nvSpPr>
        <p:spPr>
          <a:xfrm>
            <a:off x="1148229" y="92325"/>
            <a:ext cx="7172477" cy="857250"/>
          </a:xfrm>
        </p:spPr>
        <p:txBody>
          <a:bodyPr>
            <a:normAutofit/>
          </a:bodyPr>
          <a:lstStyle/>
          <a:p>
            <a:r>
              <a:rPr lang="en-US" dirty="0" smtClean="0"/>
              <a:t>Functions on a DataFrame</a:t>
            </a:r>
            <a:endParaRPr lang="en-US" dirty="0"/>
          </a:p>
        </p:txBody>
      </p:sp>
    </p:spTree>
    <p:extLst>
      <p:ext uri="{BB962C8B-B14F-4D97-AF65-F5344CB8AC3E}">
        <p14:creationId xmlns:p14="http://schemas.microsoft.com/office/powerpoint/2010/main" val="4825784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04757" y="954001"/>
            <a:ext cx="6534486" cy="2938613"/>
          </a:xfrm>
          <a:prstGeom prst="rect">
            <a:avLst/>
          </a:prstGeom>
        </p:spPr>
      </p:pic>
      <p:sp>
        <p:nvSpPr>
          <p:cNvPr id="5" name="TextBox 4"/>
          <p:cNvSpPr txBox="1"/>
          <p:nvPr/>
        </p:nvSpPr>
        <p:spPr>
          <a:xfrm>
            <a:off x="1304757" y="3966151"/>
            <a:ext cx="6723243" cy="507831"/>
          </a:xfrm>
          <a:prstGeom prst="rect">
            <a:avLst/>
          </a:prstGeom>
          <a:noFill/>
        </p:spPr>
        <p:txBody>
          <a:bodyPr wrap="square" rtlCol="0">
            <a:spAutoFit/>
          </a:bodyPr>
          <a:lstStyle/>
          <a:p>
            <a:r>
              <a:rPr lang="en-US" sz="1350" dirty="0">
                <a:hlinkClick r:id="rId4"/>
              </a:rPr>
              <a:t>https://spark.apache.org/docs/latest/api/scala/index.html#org.apache.spark.sql.DataFrame</a:t>
            </a:r>
            <a:endParaRPr lang="en-US" sz="1350" dirty="0"/>
          </a:p>
          <a:p>
            <a:endParaRPr lang="en-US" sz="1350" dirty="0"/>
          </a:p>
        </p:txBody>
      </p:sp>
      <p:sp>
        <p:nvSpPr>
          <p:cNvPr id="6" name="Title 3"/>
          <p:cNvSpPr>
            <a:spLocks noGrp="1"/>
          </p:cNvSpPr>
          <p:nvPr>
            <p:ph type="title"/>
          </p:nvPr>
        </p:nvSpPr>
        <p:spPr>
          <a:xfrm>
            <a:off x="1148229" y="92325"/>
            <a:ext cx="7172477" cy="857250"/>
          </a:xfrm>
        </p:spPr>
        <p:txBody>
          <a:bodyPr>
            <a:normAutofit/>
          </a:bodyPr>
          <a:lstStyle/>
          <a:p>
            <a:r>
              <a:rPr lang="en-US" dirty="0" smtClean="0"/>
              <a:t>Queries on a DataFrame</a:t>
            </a:r>
            <a:endParaRPr lang="en-US" dirty="0"/>
          </a:p>
        </p:txBody>
      </p:sp>
    </p:spTree>
    <p:extLst>
      <p:ext uri="{BB962C8B-B14F-4D97-AF65-F5344CB8AC3E}">
        <p14:creationId xmlns:p14="http://schemas.microsoft.com/office/powerpoint/2010/main" val="7678655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43050" y="1428750"/>
            <a:ext cx="5839125" cy="676310"/>
          </a:xfrm>
          <a:prstGeom prst="rect">
            <a:avLst/>
          </a:prstGeom>
        </p:spPr>
      </p:pic>
      <p:pic>
        <p:nvPicPr>
          <p:cNvPr id="4" name="Picture 3"/>
          <p:cNvPicPr>
            <a:picLocks noChangeAspect="1"/>
          </p:cNvPicPr>
          <p:nvPr/>
        </p:nvPicPr>
        <p:blipFill>
          <a:blip r:embed="rId4"/>
          <a:stretch>
            <a:fillRect/>
          </a:stretch>
        </p:blipFill>
        <p:spPr>
          <a:xfrm>
            <a:off x="6501067" y="285750"/>
            <a:ext cx="881108" cy="223849"/>
          </a:xfrm>
          <a:prstGeom prst="rect">
            <a:avLst/>
          </a:prstGeom>
        </p:spPr>
      </p:pic>
    </p:spTree>
    <p:extLst>
      <p:ext uri="{BB962C8B-B14F-4D97-AF65-F5344CB8AC3E}">
        <p14:creationId xmlns:p14="http://schemas.microsoft.com/office/powerpoint/2010/main" val="33404699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67547" y="770647"/>
            <a:ext cx="6174581" cy="4151012"/>
          </a:xfrm>
          <a:prstGeom prst="rect">
            <a:avLst/>
          </a:prstGeom>
        </p:spPr>
      </p:pic>
      <p:sp>
        <p:nvSpPr>
          <p:cNvPr id="4" name="Title 3"/>
          <p:cNvSpPr>
            <a:spLocks noGrp="1"/>
          </p:cNvSpPr>
          <p:nvPr>
            <p:ph type="title"/>
          </p:nvPr>
        </p:nvSpPr>
        <p:spPr>
          <a:xfrm>
            <a:off x="968598" y="0"/>
            <a:ext cx="7172477" cy="857250"/>
          </a:xfrm>
        </p:spPr>
        <p:txBody>
          <a:bodyPr>
            <a:normAutofit/>
          </a:bodyPr>
          <a:lstStyle/>
          <a:p>
            <a:r>
              <a:rPr lang="en-US" dirty="0" smtClean="0"/>
              <a:t>Operations on a DataFrame</a:t>
            </a:r>
            <a:endParaRPr lang="en-US" dirty="0"/>
          </a:p>
        </p:txBody>
      </p:sp>
    </p:spTree>
    <p:extLst>
      <p:ext uri="{BB962C8B-B14F-4D97-AF65-F5344CB8AC3E}">
        <p14:creationId xmlns:p14="http://schemas.microsoft.com/office/powerpoint/2010/main" val="13022650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204143" y="203048"/>
            <a:ext cx="8254428" cy="501388"/>
          </a:xfrm>
        </p:spPr>
        <p:txBody>
          <a:bodyPr>
            <a:normAutofit fontScale="90000"/>
          </a:bodyPr>
          <a:lstStyle/>
          <a:p>
            <a:r>
              <a:rPr lang="en-US" dirty="0" smtClean="0"/>
              <a:t>Creating DataFrames</a:t>
            </a:r>
            <a:endParaRPr lang="en-US" dirty="0"/>
          </a:p>
        </p:txBody>
      </p:sp>
      <p:sp>
        <p:nvSpPr>
          <p:cNvPr id="13" name="Rectangle 12"/>
          <p:cNvSpPr/>
          <p:nvPr/>
        </p:nvSpPr>
        <p:spPr>
          <a:xfrm>
            <a:off x="2903438" y="2265431"/>
            <a:ext cx="2640392" cy="909016"/>
          </a:xfrm>
          <a:prstGeom prst="rect">
            <a:avLst/>
          </a:prstGeom>
          <a:solidFill>
            <a:schemeClr val="accent1">
              <a:lumMod val="40000"/>
              <a:lumOff val="6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4" name="Straight Connector 13"/>
          <p:cNvCxnSpPr/>
          <p:nvPr/>
        </p:nvCxnSpPr>
        <p:spPr>
          <a:xfrm>
            <a:off x="3781623" y="2248400"/>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67352" y="2248400"/>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984163" y="2300330"/>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cxnSp>
        <p:nvCxnSpPr>
          <p:cNvPr id="49" name="Straight Arrow Connector 48"/>
          <p:cNvCxnSpPr/>
          <p:nvPr/>
        </p:nvCxnSpPr>
        <p:spPr>
          <a:xfrm>
            <a:off x="2475123" y="1681969"/>
            <a:ext cx="1709343" cy="570441"/>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962570" y="2476627"/>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31" name="TextBox 30"/>
          <p:cNvSpPr txBox="1"/>
          <p:nvPr/>
        </p:nvSpPr>
        <p:spPr>
          <a:xfrm>
            <a:off x="2956722" y="2734724"/>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34" name="TextBox 33"/>
          <p:cNvSpPr txBox="1"/>
          <p:nvPr/>
        </p:nvSpPr>
        <p:spPr>
          <a:xfrm>
            <a:off x="3836564" y="2308100"/>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38" name="TextBox 37"/>
          <p:cNvSpPr txBox="1"/>
          <p:nvPr/>
        </p:nvSpPr>
        <p:spPr>
          <a:xfrm>
            <a:off x="3814971" y="2484397"/>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43" name="TextBox 42"/>
          <p:cNvSpPr txBox="1"/>
          <p:nvPr/>
        </p:nvSpPr>
        <p:spPr>
          <a:xfrm>
            <a:off x="3809123" y="2742494"/>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48" name="TextBox 47"/>
          <p:cNvSpPr txBox="1"/>
          <p:nvPr/>
        </p:nvSpPr>
        <p:spPr>
          <a:xfrm>
            <a:off x="4738071" y="2315657"/>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55" name="TextBox 54"/>
          <p:cNvSpPr txBox="1"/>
          <p:nvPr/>
        </p:nvSpPr>
        <p:spPr>
          <a:xfrm>
            <a:off x="4716478" y="2491954"/>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56" name="TextBox 55"/>
          <p:cNvSpPr txBox="1"/>
          <p:nvPr/>
        </p:nvSpPr>
        <p:spPr>
          <a:xfrm>
            <a:off x="4710630" y="2750051"/>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63" name="Rectangle 62"/>
          <p:cNvSpPr/>
          <p:nvPr/>
        </p:nvSpPr>
        <p:spPr>
          <a:xfrm>
            <a:off x="1032514" y="1142014"/>
            <a:ext cx="2572806" cy="501628"/>
          </a:xfrm>
          <a:prstGeom prst="rect">
            <a:avLst/>
          </a:prstGeom>
          <a:solidFill>
            <a:schemeClr val="accent3">
              <a:lumMod val="40000"/>
              <a:lumOff val="6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4" name="Straight Connector 63"/>
          <p:cNvCxnSpPr/>
          <p:nvPr/>
        </p:nvCxnSpPr>
        <p:spPr>
          <a:xfrm>
            <a:off x="1910699" y="1124983"/>
            <a:ext cx="0" cy="518659"/>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796428" y="1124983"/>
            <a:ext cx="0" cy="49788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144927" y="1195056"/>
            <a:ext cx="805758" cy="400110"/>
          </a:xfrm>
          <a:prstGeom prst="rect">
            <a:avLst/>
          </a:prstGeom>
          <a:noFill/>
        </p:spPr>
        <p:txBody>
          <a:bodyPr wrap="square" rtlCol="0">
            <a:spAutoFit/>
          </a:bodyPr>
          <a:lstStyle/>
          <a:p>
            <a:r>
              <a:rPr lang="en-US" sz="1000" dirty="0" smtClean="0">
                <a:latin typeface="Candara" panose="020E0502030303020204" pitchFamily="34" charset="0"/>
              </a:rPr>
              <a:t>E,   T,   M</a:t>
            </a:r>
          </a:p>
          <a:p>
            <a:r>
              <a:rPr lang="en-US" sz="1000" dirty="0">
                <a:latin typeface="Candara" panose="020E0502030303020204" pitchFamily="34" charset="0"/>
              </a:rPr>
              <a:t>E,   T,   </a:t>
            </a:r>
            <a:r>
              <a:rPr lang="en-US" sz="1000" dirty="0" smtClean="0">
                <a:latin typeface="Candara" panose="020E0502030303020204" pitchFamily="34" charset="0"/>
              </a:rPr>
              <a:t>M</a:t>
            </a:r>
            <a:endParaRPr lang="en-US" sz="1000" dirty="0">
              <a:latin typeface="Candara" panose="020E0502030303020204" pitchFamily="34" charset="0"/>
            </a:endParaRPr>
          </a:p>
        </p:txBody>
      </p:sp>
      <p:sp>
        <p:nvSpPr>
          <p:cNvPr id="73" name="TextBox 72"/>
          <p:cNvSpPr txBox="1"/>
          <p:nvPr/>
        </p:nvSpPr>
        <p:spPr>
          <a:xfrm>
            <a:off x="471047" y="1363141"/>
            <a:ext cx="606807" cy="338554"/>
          </a:xfrm>
          <a:prstGeom prst="rect">
            <a:avLst/>
          </a:prstGeom>
          <a:noFill/>
        </p:spPr>
        <p:txBody>
          <a:bodyPr wrap="square" rtlCol="0">
            <a:spAutoFit/>
          </a:bodyPr>
          <a:lstStyle/>
          <a:p>
            <a:r>
              <a:rPr lang="en-US" sz="1600" dirty="0" smtClean="0">
                <a:solidFill>
                  <a:schemeClr val="tx1">
                    <a:lumMod val="95000"/>
                  </a:schemeClr>
                </a:solidFill>
                <a:latin typeface="Source Sans Pro" panose="020B0503030403020204" pitchFamily="34" charset="0"/>
              </a:rPr>
              <a:t>RDD</a:t>
            </a:r>
            <a:endParaRPr lang="en-US" sz="1600" dirty="0">
              <a:solidFill>
                <a:schemeClr val="tx1">
                  <a:lumMod val="95000"/>
                </a:schemeClr>
              </a:solidFill>
              <a:latin typeface="Source Sans Pro" panose="020B0503030403020204" pitchFamily="34" charset="0"/>
            </a:endParaRPr>
          </a:p>
        </p:txBody>
      </p:sp>
      <p:sp>
        <p:nvSpPr>
          <p:cNvPr id="74" name="TextBox 73"/>
          <p:cNvSpPr txBox="1"/>
          <p:nvPr/>
        </p:nvSpPr>
        <p:spPr>
          <a:xfrm>
            <a:off x="2017758" y="1208766"/>
            <a:ext cx="805758" cy="400110"/>
          </a:xfrm>
          <a:prstGeom prst="rect">
            <a:avLst/>
          </a:prstGeom>
          <a:noFill/>
        </p:spPr>
        <p:txBody>
          <a:bodyPr wrap="square" rtlCol="0">
            <a:spAutoFit/>
          </a:bodyPr>
          <a:lstStyle/>
          <a:p>
            <a:r>
              <a:rPr lang="en-US" sz="1000" dirty="0" smtClean="0">
                <a:latin typeface="Candara" panose="020E0502030303020204" pitchFamily="34" charset="0"/>
              </a:rPr>
              <a:t>E,   T,   M</a:t>
            </a:r>
          </a:p>
          <a:p>
            <a:r>
              <a:rPr lang="en-US" sz="1000" dirty="0">
                <a:latin typeface="Candara" panose="020E0502030303020204" pitchFamily="34" charset="0"/>
              </a:rPr>
              <a:t>E,   T,   </a:t>
            </a:r>
            <a:r>
              <a:rPr lang="en-US" sz="1000" dirty="0" smtClean="0">
                <a:latin typeface="Candara" panose="020E0502030303020204" pitchFamily="34" charset="0"/>
              </a:rPr>
              <a:t>M</a:t>
            </a:r>
            <a:endParaRPr lang="en-US" sz="1000" dirty="0">
              <a:latin typeface="Candara" panose="020E0502030303020204" pitchFamily="34" charset="0"/>
            </a:endParaRPr>
          </a:p>
        </p:txBody>
      </p:sp>
      <p:sp>
        <p:nvSpPr>
          <p:cNvPr id="75" name="TextBox 74"/>
          <p:cNvSpPr txBox="1"/>
          <p:nvPr/>
        </p:nvSpPr>
        <p:spPr>
          <a:xfrm>
            <a:off x="2874618" y="1208766"/>
            <a:ext cx="805758" cy="400110"/>
          </a:xfrm>
          <a:prstGeom prst="rect">
            <a:avLst/>
          </a:prstGeom>
          <a:noFill/>
        </p:spPr>
        <p:txBody>
          <a:bodyPr wrap="square" rtlCol="0">
            <a:spAutoFit/>
          </a:bodyPr>
          <a:lstStyle/>
          <a:p>
            <a:r>
              <a:rPr lang="en-US" sz="1000" dirty="0" smtClean="0">
                <a:latin typeface="Candara" panose="020E0502030303020204" pitchFamily="34" charset="0"/>
              </a:rPr>
              <a:t>E,   T,   M</a:t>
            </a:r>
          </a:p>
          <a:p>
            <a:r>
              <a:rPr lang="en-US" sz="1000" dirty="0">
                <a:latin typeface="Candara" panose="020E0502030303020204" pitchFamily="34" charset="0"/>
              </a:rPr>
              <a:t>E,   T,   </a:t>
            </a:r>
            <a:r>
              <a:rPr lang="en-US" sz="1000" dirty="0" smtClean="0">
                <a:latin typeface="Candara" panose="020E0502030303020204" pitchFamily="34" charset="0"/>
              </a:rPr>
              <a:t>M</a:t>
            </a:r>
            <a:endParaRPr lang="en-US" sz="1000" dirty="0">
              <a:latin typeface="Candara" panose="020E0502030303020204" pitchFamily="34" charset="0"/>
            </a:endParaRPr>
          </a:p>
        </p:txBody>
      </p:sp>
      <p:sp>
        <p:nvSpPr>
          <p:cNvPr id="76" name="TextBox 75"/>
          <p:cNvSpPr txBox="1"/>
          <p:nvPr/>
        </p:nvSpPr>
        <p:spPr>
          <a:xfrm>
            <a:off x="2475123" y="2896981"/>
            <a:ext cx="606807" cy="338554"/>
          </a:xfrm>
          <a:prstGeom prst="rect">
            <a:avLst/>
          </a:prstGeom>
          <a:noFill/>
        </p:spPr>
        <p:txBody>
          <a:bodyPr wrap="square" rtlCol="0">
            <a:spAutoFit/>
          </a:bodyPr>
          <a:lstStyle/>
          <a:p>
            <a:r>
              <a:rPr lang="en-US" sz="1600" dirty="0" smtClean="0">
                <a:solidFill>
                  <a:schemeClr val="tx1">
                    <a:lumMod val="95000"/>
                  </a:schemeClr>
                </a:solidFill>
                <a:latin typeface="Source Sans Pro" panose="020B0503030403020204" pitchFamily="34" charset="0"/>
              </a:rPr>
              <a:t>DF</a:t>
            </a:r>
            <a:endParaRPr lang="en-US" sz="1600" dirty="0">
              <a:solidFill>
                <a:schemeClr val="tx1">
                  <a:lumMod val="95000"/>
                </a:schemeClr>
              </a:solidFill>
              <a:latin typeface="Source Sans Pro" panose="020B0503030403020204" pitchFamily="34" charset="0"/>
            </a:endParaRPr>
          </a:p>
        </p:txBody>
      </p:sp>
      <p:cxnSp>
        <p:nvCxnSpPr>
          <p:cNvPr id="78" name="Straight Arrow Connector 77"/>
          <p:cNvCxnSpPr/>
          <p:nvPr/>
        </p:nvCxnSpPr>
        <p:spPr>
          <a:xfrm>
            <a:off x="4264511" y="1701695"/>
            <a:ext cx="0" cy="570586"/>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3074" name="Picture 2" descr="http://hortonworks.com/wp-content/uploads/2013/05/hive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788" y="1003526"/>
            <a:ext cx="665692" cy="665692"/>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Arrow Connector 78"/>
          <p:cNvCxnSpPr/>
          <p:nvPr/>
        </p:nvCxnSpPr>
        <p:spPr>
          <a:xfrm flipH="1">
            <a:off x="4344557" y="1698428"/>
            <a:ext cx="1635278" cy="549972"/>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39249" y="1066144"/>
            <a:ext cx="2716798" cy="1058044"/>
          </a:xfrm>
          <a:prstGeom prst="round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354563" y="1056714"/>
            <a:ext cx="2101484" cy="369332"/>
          </a:xfrm>
          <a:prstGeom prst="rect">
            <a:avLst/>
          </a:prstGeom>
          <a:noFill/>
        </p:spPr>
        <p:txBody>
          <a:bodyPr wrap="square" rtlCol="0">
            <a:spAutoFit/>
          </a:bodyPr>
          <a:lstStyle/>
          <a:p>
            <a:r>
              <a:rPr lang="en-US" dirty="0" smtClean="0">
                <a:latin typeface="Source Sans Pro" panose="020B0503030403020204" pitchFamily="34" charset="0"/>
              </a:rPr>
              <a:t>Data Sources</a:t>
            </a:r>
            <a:endParaRPr lang="en-US" dirty="0">
              <a:latin typeface="Source Sans Pro" panose="020B0503030403020204" pitchFamily="34" charset="0"/>
            </a:endParaRPr>
          </a:p>
        </p:txBody>
      </p:sp>
    </p:spTree>
    <p:extLst>
      <p:ext uri="{BB962C8B-B14F-4D97-AF65-F5344CB8AC3E}">
        <p14:creationId xmlns:p14="http://schemas.microsoft.com/office/powerpoint/2010/main" val="24804033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39</a:t>
            </a:fld>
            <a:endParaRPr lang="en-US"/>
          </a:p>
        </p:txBody>
      </p:sp>
      <p:sp>
        <p:nvSpPr>
          <p:cNvPr id="3"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Data Sources API</a:t>
            </a:r>
            <a:endParaRPr lang="en-US" dirty="0"/>
          </a:p>
        </p:txBody>
      </p:sp>
      <p:sp>
        <p:nvSpPr>
          <p:cNvPr id="4" name="TextBox 3"/>
          <p:cNvSpPr txBox="1"/>
          <p:nvPr/>
        </p:nvSpPr>
        <p:spPr>
          <a:xfrm>
            <a:off x="1087395" y="1186249"/>
            <a:ext cx="7125729"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Source Sans Pro Light" panose="020B0403030403020204" pitchFamily="34" charset="0"/>
              </a:rPr>
              <a:t>Provides a pluggable mechanism for accessing structured data through Spark SQL</a:t>
            </a:r>
          </a:p>
          <a:p>
            <a:pPr marL="285750" indent="-285750">
              <a:buFont typeface="Arial" panose="020B0604020202020204" pitchFamily="34" charset="0"/>
              <a:buChar char="•"/>
            </a:pPr>
            <a:endParaRPr lang="en-US" dirty="0">
              <a:latin typeface="Source Sans Pro Light" panose="020B0403030403020204" pitchFamily="34" charset="0"/>
            </a:endParaRPr>
          </a:p>
          <a:p>
            <a:pPr marL="285750" indent="-285750">
              <a:buFont typeface="Arial" panose="020B0604020202020204" pitchFamily="34" charset="0"/>
              <a:buChar char="•"/>
            </a:pPr>
            <a:r>
              <a:rPr lang="en-US" dirty="0" smtClean="0">
                <a:latin typeface="Source Sans Pro Light" panose="020B0403030403020204" pitchFamily="34" charset="0"/>
              </a:rPr>
              <a:t>Tight optimizer integration means filtering and column pruning can often be pushed all the way down to data sources</a:t>
            </a:r>
          </a:p>
          <a:p>
            <a:pPr marL="285750" indent="-285750">
              <a:buFont typeface="Arial" panose="020B0604020202020204" pitchFamily="34" charset="0"/>
              <a:buChar char="•"/>
            </a:pPr>
            <a:endParaRPr lang="en-US" dirty="0" smtClean="0">
              <a:latin typeface="Source Sans Pro Light" panose="020B0403030403020204" pitchFamily="34" charset="0"/>
            </a:endParaRPr>
          </a:p>
          <a:p>
            <a:pPr marL="285750" indent="-285750">
              <a:buFont typeface="Arial" panose="020B0604020202020204" pitchFamily="34" charset="0"/>
              <a:buChar char="•"/>
            </a:pPr>
            <a:r>
              <a:rPr lang="en-US" dirty="0">
                <a:latin typeface="Source Sans Pro Light" panose="020B0403030403020204" pitchFamily="34" charset="0"/>
              </a:rPr>
              <a:t>Supports mounting external sources as temp tables</a:t>
            </a:r>
          </a:p>
          <a:p>
            <a:pPr marL="285750" indent="-285750">
              <a:buFont typeface="Arial" panose="020B0604020202020204" pitchFamily="34" charset="0"/>
              <a:buChar char="•"/>
            </a:pPr>
            <a:endParaRPr lang="en-US" dirty="0" smtClean="0">
              <a:latin typeface="Source Sans Pro Light" panose="020B0403030403020204" pitchFamily="34" charset="0"/>
            </a:endParaRPr>
          </a:p>
          <a:p>
            <a:pPr marL="285750" indent="-285750">
              <a:buFont typeface="Arial" panose="020B0604020202020204" pitchFamily="34" charset="0"/>
              <a:buChar char="•"/>
            </a:pPr>
            <a:r>
              <a:rPr lang="en-US" dirty="0" smtClean="0">
                <a:latin typeface="Source Sans Pro Light" panose="020B0403030403020204" pitchFamily="34" charset="0"/>
              </a:rPr>
              <a:t>Introduced in Spark 1.2 via </a:t>
            </a:r>
            <a:r>
              <a:rPr lang="en-US" dirty="0" smtClean="0">
                <a:latin typeface="Source Sans Pro Light" panose="020B0403030403020204" pitchFamily="34" charset="0"/>
                <a:hlinkClick r:id="rId2"/>
              </a:rPr>
              <a:t>SPARK-3247</a:t>
            </a:r>
            <a:endParaRPr lang="en-US" dirty="0" smtClean="0">
              <a:latin typeface="Source Sans Pro Light" panose="020B0403030403020204" pitchFamily="34" charset="0"/>
            </a:endParaRPr>
          </a:p>
          <a:p>
            <a:pPr marL="285750" indent="-285750">
              <a:buFont typeface="Arial" panose="020B0604020202020204" pitchFamily="34" charset="0"/>
              <a:buChar char="•"/>
            </a:pPr>
            <a:endParaRPr lang="en-US" dirty="0">
              <a:latin typeface="Source Sans Pro Light" panose="020B0403030403020204" pitchFamily="34" charset="0"/>
            </a:endParaRPr>
          </a:p>
        </p:txBody>
      </p:sp>
    </p:spTree>
    <p:extLst>
      <p:ext uri="{BB962C8B-B14F-4D97-AF65-F5344CB8AC3E}">
        <p14:creationId xmlns:p14="http://schemas.microsoft.com/office/powerpoint/2010/main" val="212451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613511" y="252032"/>
            <a:ext cx="3463023" cy="480131"/>
          </a:xfrm>
        </p:spPr>
        <p:txBody>
          <a:bodyPr>
            <a:normAutofit fontScale="90000"/>
          </a:bodyPr>
          <a:lstStyle/>
          <a:p>
            <a:r>
              <a:rPr lang="en-US" dirty="0" smtClean="0"/>
              <a:t>Agenda</a:t>
            </a:r>
            <a:endParaRPr lang="en-US" dirty="0"/>
          </a:p>
        </p:txBody>
      </p:sp>
      <p:sp>
        <p:nvSpPr>
          <p:cNvPr id="2" name="TextBox 1"/>
          <p:cNvSpPr txBox="1"/>
          <p:nvPr/>
        </p:nvSpPr>
        <p:spPr>
          <a:xfrm>
            <a:off x="2059200" y="974132"/>
            <a:ext cx="57672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Source Sans Pro Light" panose="020B0403030403020204" pitchFamily="34" charset="0"/>
              </a:rPr>
              <a:t>Be able to smartly use DataFrames tomorrow!</a:t>
            </a:r>
            <a:endParaRPr lang="en-US" dirty="0">
              <a:latin typeface="Source Sans Pro Light" panose="020B0403030403020204" pitchFamily="34" charset="0"/>
            </a:endParaRPr>
          </a:p>
        </p:txBody>
      </p:sp>
      <p:sp>
        <p:nvSpPr>
          <p:cNvPr id="3" name="TextBox 2"/>
          <p:cNvSpPr txBox="1"/>
          <p:nvPr/>
        </p:nvSpPr>
        <p:spPr>
          <a:xfrm>
            <a:off x="1078523" y="1674501"/>
            <a:ext cx="1336431" cy="369332"/>
          </a:xfrm>
          <a:prstGeom prst="rect">
            <a:avLst/>
          </a:prstGeom>
          <a:noFill/>
        </p:spPr>
        <p:txBody>
          <a:bodyPr wrap="square" rtlCol="0">
            <a:spAutoFit/>
          </a:bodyPr>
          <a:lstStyle/>
          <a:p>
            <a:r>
              <a:rPr lang="en-US" dirty="0" smtClean="0">
                <a:latin typeface="Source Sans Pro Light" panose="020B0403030403020204" pitchFamily="34" charset="0"/>
              </a:rPr>
              <a:t>+ Intro</a:t>
            </a:r>
            <a:endParaRPr lang="en-US" dirty="0">
              <a:latin typeface="Source Sans Pro Light" panose="020B0403030403020204" pitchFamily="34" charset="0"/>
            </a:endParaRPr>
          </a:p>
        </p:txBody>
      </p:sp>
      <p:sp>
        <p:nvSpPr>
          <p:cNvPr id="5" name="TextBox 4"/>
          <p:cNvSpPr txBox="1"/>
          <p:nvPr/>
        </p:nvSpPr>
        <p:spPr>
          <a:xfrm>
            <a:off x="6154615" y="1672492"/>
            <a:ext cx="1336431" cy="369332"/>
          </a:xfrm>
          <a:prstGeom prst="rect">
            <a:avLst/>
          </a:prstGeom>
          <a:noFill/>
        </p:spPr>
        <p:txBody>
          <a:bodyPr wrap="square" rtlCol="0">
            <a:spAutoFit/>
          </a:bodyPr>
          <a:lstStyle/>
          <a:p>
            <a:r>
              <a:rPr lang="en-US" dirty="0" smtClean="0">
                <a:latin typeface="Source Sans Pro Light" panose="020B0403030403020204" pitchFamily="34" charset="0"/>
              </a:rPr>
              <a:t>+ Advanced</a:t>
            </a:r>
            <a:endParaRPr lang="en-US" dirty="0">
              <a:latin typeface="Source Sans Pro Light" panose="020B0403030403020204" pitchFamily="34" charset="0"/>
            </a:endParaRPr>
          </a:p>
        </p:txBody>
      </p:sp>
      <p:cxnSp>
        <p:nvCxnSpPr>
          <p:cNvPr id="6" name="Straight Connector 5"/>
          <p:cNvCxnSpPr/>
          <p:nvPr/>
        </p:nvCxnSpPr>
        <p:spPr>
          <a:xfrm>
            <a:off x="2774462" y="2422769"/>
            <a:ext cx="0" cy="157089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263662" y="2422769"/>
            <a:ext cx="0" cy="1570893"/>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434431" y="2485293"/>
            <a:ext cx="1344246" cy="461665"/>
          </a:xfrm>
          <a:prstGeom prst="rect">
            <a:avLst/>
          </a:prstGeom>
          <a:noFill/>
        </p:spPr>
        <p:txBody>
          <a:bodyPr wrap="square" rtlCol="0">
            <a:spAutoFit/>
          </a:bodyPr>
          <a:lstStyle/>
          <a:p>
            <a:r>
              <a:rPr lang="en-US" sz="2400" dirty="0" smtClean="0"/>
              <a:t>Demo!</a:t>
            </a:r>
            <a:endParaRPr lang="en-US" sz="2400" dirty="0"/>
          </a:p>
        </p:txBody>
      </p:sp>
      <p:sp>
        <p:nvSpPr>
          <p:cNvPr id="10" name="TextBox 9"/>
          <p:cNvSpPr txBox="1"/>
          <p:nvPr/>
        </p:nvSpPr>
        <p:spPr>
          <a:xfrm>
            <a:off x="563076" y="2531459"/>
            <a:ext cx="193357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Source Sans Pro Light" panose="020B0403030403020204" pitchFamily="34" charset="0"/>
              </a:rPr>
              <a:t>Spark Overview</a:t>
            </a:r>
            <a:endParaRPr lang="en-US" dirty="0">
              <a:latin typeface="Source Sans Pro Light" panose="020B0403030403020204" pitchFamily="34" charset="0"/>
            </a:endParaRPr>
          </a:p>
        </p:txBody>
      </p:sp>
      <p:sp>
        <p:nvSpPr>
          <p:cNvPr id="11" name="TextBox 10"/>
          <p:cNvSpPr txBox="1"/>
          <p:nvPr/>
        </p:nvSpPr>
        <p:spPr>
          <a:xfrm>
            <a:off x="5720522" y="2463129"/>
            <a:ext cx="2105878"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Source Sans Pro Light" panose="020B0403030403020204" pitchFamily="34" charset="0"/>
              </a:rPr>
              <a:t>Catalyst Internals</a:t>
            </a:r>
            <a:endParaRPr lang="en-US" dirty="0">
              <a:latin typeface="Source Sans Pro Light" panose="020B0403030403020204" pitchFamily="34" charset="0"/>
            </a:endParaRPr>
          </a:p>
        </p:txBody>
      </p:sp>
      <p:sp>
        <p:nvSpPr>
          <p:cNvPr id="12" name="TextBox 11"/>
          <p:cNvSpPr txBox="1"/>
          <p:nvPr/>
        </p:nvSpPr>
        <p:spPr>
          <a:xfrm>
            <a:off x="563075" y="2967780"/>
            <a:ext cx="193357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Source Sans Pro Light" panose="020B0403030403020204" pitchFamily="34" charset="0"/>
              </a:rPr>
              <a:t>DataFrames</a:t>
            </a:r>
            <a:endParaRPr lang="en-US" dirty="0">
              <a:latin typeface="Source Sans Pro Light" panose="020B0403030403020204" pitchFamily="34" charset="0"/>
            </a:endParaRPr>
          </a:p>
        </p:txBody>
      </p:sp>
      <p:sp>
        <p:nvSpPr>
          <p:cNvPr id="13" name="TextBox 12"/>
          <p:cNvSpPr txBox="1"/>
          <p:nvPr/>
        </p:nvSpPr>
        <p:spPr>
          <a:xfrm>
            <a:off x="3470372" y="2900791"/>
            <a:ext cx="1336431" cy="338554"/>
          </a:xfrm>
          <a:prstGeom prst="rect">
            <a:avLst/>
          </a:prstGeom>
          <a:noFill/>
        </p:spPr>
        <p:txBody>
          <a:bodyPr wrap="square" rtlCol="0">
            <a:spAutoFit/>
          </a:bodyPr>
          <a:lstStyle/>
          <a:p>
            <a:r>
              <a:rPr lang="en-US" sz="1600" dirty="0" smtClean="0">
                <a:latin typeface="Source Sans Pro Light" panose="020B0403030403020204" pitchFamily="34" charset="0"/>
              </a:rPr>
              <a:t>(10 </a:t>
            </a:r>
            <a:r>
              <a:rPr lang="en-US" sz="1600" dirty="0" err="1" smtClean="0">
                <a:latin typeface="Source Sans Pro Light" panose="020B0403030403020204" pitchFamily="34" charset="0"/>
              </a:rPr>
              <a:t>mins</a:t>
            </a:r>
            <a:r>
              <a:rPr lang="en-US" sz="1600" dirty="0" smtClean="0">
                <a:latin typeface="Source Sans Pro Light" panose="020B0403030403020204" pitchFamily="34" charset="0"/>
              </a:rPr>
              <a:t>)</a:t>
            </a:r>
            <a:endParaRPr lang="en-US" sz="1600" dirty="0">
              <a:latin typeface="Source Sans Pro Light" panose="020B0403030403020204" pitchFamily="34" charset="0"/>
            </a:endParaRPr>
          </a:p>
        </p:txBody>
      </p:sp>
    </p:spTree>
    <p:extLst>
      <p:ext uri="{BB962C8B-B14F-4D97-AF65-F5344CB8AC3E}">
        <p14:creationId xmlns:p14="http://schemas.microsoft.com/office/powerpoint/2010/main" val="28433615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40</a:t>
            </a:fld>
            <a:endParaRPr lang="en-US"/>
          </a:p>
        </p:txBody>
      </p:sp>
      <p:sp>
        <p:nvSpPr>
          <p:cNvPr id="3" name="Title 1"/>
          <p:cNvSpPr txBox="1">
            <a:spLocks/>
          </p:cNvSpPr>
          <p:nvPr/>
        </p:nvSpPr>
        <p:spPr>
          <a:xfrm>
            <a:off x="254760" y="206375"/>
            <a:ext cx="8560454" cy="857250"/>
          </a:xfrm>
          <a:prstGeom prst="rect">
            <a:avLst/>
          </a:prstGeom>
        </p:spPr>
        <p:txBody>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smtClean="0"/>
              <a:t>Write Less Code: Input &amp; Output</a:t>
            </a:r>
            <a:endParaRPr lang="en-US" dirty="0"/>
          </a:p>
        </p:txBody>
      </p:sp>
      <p:sp>
        <p:nvSpPr>
          <p:cNvPr id="4" name="Content Placeholder 2"/>
          <p:cNvSpPr txBox="1">
            <a:spLocks/>
          </p:cNvSpPr>
          <p:nvPr/>
        </p:nvSpPr>
        <p:spPr>
          <a:xfrm>
            <a:off x="826306" y="1156710"/>
            <a:ext cx="7628029" cy="913162"/>
          </a:xfrm>
          <a:prstGeom prst="rect">
            <a:avLst/>
          </a:prstGeom>
        </p:spPr>
        <p:txBody>
          <a:bodyPr>
            <a:normAutofit/>
          </a:bodyPr>
          <a:lstStyle>
            <a:lvl1pPr marL="0" indent="0" algn="l" defTabSz="457200" rtl="0" eaLnBrk="1" latinLnBrk="0" hangingPunct="1">
              <a:spcBef>
                <a:spcPct val="20000"/>
              </a:spcBef>
              <a:buSzPct val="90000"/>
              <a:buFontTx/>
              <a:buNone/>
              <a:tabLst/>
              <a:defRPr sz="2400" kern="1200">
                <a:solidFill>
                  <a:schemeClr val="tx1">
                    <a:lumMod val="75000"/>
                    <a:lumOff val="25000"/>
                  </a:schemeClr>
                </a:solidFill>
                <a:latin typeface="Source Sans Pro Light"/>
                <a:ea typeface="+mn-ea"/>
                <a:cs typeface="+mn-cs"/>
              </a:defRPr>
            </a:lvl1pPr>
            <a:lvl2pPr marL="682625" indent="-225425" algn="l" defTabSz="457200" rtl="0" eaLnBrk="1" latinLnBrk="0" hangingPunct="1">
              <a:spcBef>
                <a:spcPct val="20000"/>
              </a:spcBef>
              <a:buFont typeface="Arial"/>
              <a:buChar char="–"/>
              <a:defRPr sz="2000" kern="1200">
                <a:solidFill>
                  <a:schemeClr val="tx1">
                    <a:lumMod val="75000"/>
                    <a:lumOff val="25000"/>
                  </a:schemeClr>
                </a:solidFill>
                <a:latin typeface="Source Sans Pro Light"/>
                <a:ea typeface="+mn-ea"/>
                <a:cs typeface="+mn-cs"/>
              </a:defRPr>
            </a:lvl2pPr>
            <a:lvl3pPr marL="1028700" indent="-114300" algn="l" defTabSz="457200" rtl="0" eaLnBrk="1" latinLnBrk="0" hangingPunct="1">
              <a:spcBef>
                <a:spcPct val="20000"/>
              </a:spcBef>
              <a:buSzPct val="80000"/>
              <a:buFont typeface="Arial"/>
              <a:buChar char="•"/>
              <a:defRPr sz="1800" kern="1200">
                <a:solidFill>
                  <a:schemeClr val="tx1">
                    <a:lumMod val="75000"/>
                    <a:lumOff val="25000"/>
                  </a:schemeClr>
                </a:solidFill>
                <a:latin typeface="Source Sans Pro Light"/>
                <a:ea typeface="+mn-ea"/>
                <a:cs typeface="+mn-cs"/>
              </a:defRPr>
            </a:lvl3pPr>
            <a:lvl4pPr marL="1541463" indent="-169863" algn="l" defTabSz="457200" rtl="0" eaLnBrk="1" latinLnBrk="0" hangingPunct="1">
              <a:spcBef>
                <a:spcPct val="20000"/>
              </a:spcBef>
              <a:buFont typeface="Arial"/>
              <a:buChar char="–"/>
              <a:defRPr sz="1800" kern="1200">
                <a:solidFill>
                  <a:schemeClr val="tx1">
                    <a:lumMod val="75000"/>
                    <a:lumOff val="25000"/>
                  </a:schemeClr>
                </a:solidFill>
                <a:latin typeface="Source Sans Pro Light"/>
                <a:ea typeface="+mn-ea"/>
                <a:cs typeface="+mn-cs"/>
              </a:defRPr>
            </a:lvl4pPr>
            <a:lvl5pPr marL="2001838" indent="-173038" algn="l" defTabSz="457200" rtl="0" eaLnBrk="1" latinLnBrk="0" hangingPunct="1">
              <a:spcBef>
                <a:spcPct val="20000"/>
              </a:spcBef>
              <a:buFont typeface="Arial"/>
              <a:buChar char="»"/>
              <a:defRPr sz="1800" kern="1200">
                <a:solidFill>
                  <a:schemeClr val="tx1">
                    <a:lumMod val="75000"/>
                    <a:lumOff val="25000"/>
                  </a:schemeClr>
                </a:solidFill>
                <a:latin typeface="Source Sans Pr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200" smtClean="0"/>
              <a:t>Spark SQL’s Data Source API can read and write DataFrames </a:t>
            </a:r>
            <a:br>
              <a:rPr lang="en-US" sz="2200" smtClean="0"/>
            </a:br>
            <a:r>
              <a:rPr lang="en-US" sz="2200" smtClean="0"/>
              <a:t>using a variety of formats.</a:t>
            </a:r>
            <a:endParaRPr lang="en-US" sz="2200" dirty="0"/>
          </a:p>
        </p:txBody>
      </p:sp>
      <p:sp>
        <p:nvSpPr>
          <p:cNvPr id="5" name="Slide Number Placeholder 4"/>
          <p:cNvSpPr txBox="1">
            <a:spLocks/>
          </p:cNvSpPr>
          <p:nvPr/>
        </p:nvSpPr>
        <p:spPr>
          <a:xfrm>
            <a:off x="8460619" y="4785636"/>
            <a:ext cx="55880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65000"/>
                  </a:schemeClr>
                </a:solidFill>
                <a:latin typeface="Source Sans Pro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D15546-3768-674C-81B9-C40A1A080E88}" type="slidenum">
              <a:rPr lang="en-US" sz="1100" smtClean="0">
                <a:solidFill>
                  <a:srgbClr val="000000"/>
                </a:solidFill>
                <a:cs typeface="Source Sans Pro Light"/>
              </a:rPr>
              <a:pPr/>
              <a:t>40</a:t>
            </a:fld>
            <a:endParaRPr lang="en-US" sz="1100" dirty="0">
              <a:solidFill>
                <a:srgbClr val="000000"/>
              </a:solidFill>
              <a:cs typeface="Source Sans Pro Light"/>
            </a:endParaRPr>
          </a:p>
        </p:txBody>
      </p:sp>
      <p:sp>
        <p:nvSpPr>
          <p:cNvPr id="6" name="Rectangle 5"/>
          <p:cNvSpPr/>
          <p:nvPr/>
        </p:nvSpPr>
        <p:spPr>
          <a:xfrm>
            <a:off x="711386" y="2378658"/>
            <a:ext cx="1018227" cy="338554"/>
          </a:xfrm>
          <a:prstGeom prst="rect">
            <a:avLst/>
          </a:prstGeom>
        </p:spPr>
        <p:txBody>
          <a:bodyPr wrap="none">
            <a:spAutoFit/>
          </a:bodyPr>
          <a:lstStyle/>
          <a:p>
            <a:r>
              <a:rPr lang="en-US" sz="1600" b="1" dirty="0">
                <a:latin typeface="Arial"/>
                <a:cs typeface="Arial"/>
              </a:rPr>
              <a:t>{ </a:t>
            </a:r>
            <a:r>
              <a:rPr lang="en-US" sz="1600" b="1" dirty="0">
                <a:solidFill>
                  <a:srgbClr val="000090"/>
                </a:solidFill>
                <a:latin typeface="Arial"/>
                <a:cs typeface="Arial"/>
              </a:rPr>
              <a:t>JSON</a:t>
            </a:r>
            <a:r>
              <a:rPr lang="en-US" sz="1600" b="1" dirty="0">
                <a:latin typeface="Arial"/>
                <a:cs typeface="Arial"/>
              </a:rPr>
              <a:t> }</a:t>
            </a:r>
          </a:p>
        </p:txBody>
      </p:sp>
      <p:cxnSp>
        <p:nvCxnSpPr>
          <p:cNvPr id="7" name="Straight Connector 6"/>
          <p:cNvCxnSpPr/>
          <p:nvPr/>
        </p:nvCxnSpPr>
        <p:spPr>
          <a:xfrm>
            <a:off x="4566321" y="2127808"/>
            <a:ext cx="0" cy="2202902"/>
          </a:xfrm>
          <a:prstGeom prst="line">
            <a:avLst/>
          </a:prstGeom>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2000707" y="1903398"/>
            <a:ext cx="937692" cy="400110"/>
          </a:xfrm>
          <a:prstGeom prst="rect">
            <a:avLst/>
          </a:prstGeom>
          <a:noFill/>
        </p:spPr>
        <p:txBody>
          <a:bodyPr wrap="none" rtlCol="0">
            <a:spAutoFit/>
          </a:bodyPr>
          <a:lstStyle/>
          <a:p>
            <a:r>
              <a:rPr lang="en-US" sz="2000" dirty="0" smtClean="0">
                <a:latin typeface="Source Sans Pro Light"/>
                <a:cs typeface="Source Sans Pro Light"/>
              </a:rPr>
              <a:t>Built-In</a:t>
            </a:r>
            <a:endParaRPr lang="en-US" sz="2000" dirty="0">
              <a:latin typeface="Source Sans Pro Light"/>
              <a:cs typeface="Source Sans Pro Light"/>
            </a:endParaRPr>
          </a:p>
        </p:txBody>
      </p:sp>
      <p:sp>
        <p:nvSpPr>
          <p:cNvPr id="9" name="TextBox 8"/>
          <p:cNvSpPr txBox="1"/>
          <p:nvPr/>
        </p:nvSpPr>
        <p:spPr>
          <a:xfrm>
            <a:off x="6294990" y="1903398"/>
            <a:ext cx="1028999" cy="400110"/>
          </a:xfrm>
          <a:prstGeom prst="rect">
            <a:avLst/>
          </a:prstGeom>
          <a:noFill/>
        </p:spPr>
        <p:txBody>
          <a:bodyPr wrap="none" rtlCol="0">
            <a:spAutoFit/>
          </a:bodyPr>
          <a:lstStyle/>
          <a:p>
            <a:r>
              <a:rPr lang="en-US" sz="2000" dirty="0" smtClean="0">
                <a:latin typeface="Source Sans Pro Light"/>
                <a:cs typeface="Source Sans Pro Light"/>
              </a:rPr>
              <a:t>External</a:t>
            </a:r>
            <a:endParaRPr lang="en-US" sz="2000" dirty="0">
              <a:latin typeface="Source Sans Pro Light"/>
              <a:cs typeface="Source Sans Pro Light"/>
            </a:endParaRPr>
          </a:p>
        </p:txBody>
      </p:sp>
      <p:pic>
        <p:nvPicPr>
          <p:cNvPr id="10" name="Picture 9"/>
          <p:cNvPicPr>
            <a:picLocks noChangeAspect="1"/>
          </p:cNvPicPr>
          <p:nvPr/>
        </p:nvPicPr>
        <p:blipFill>
          <a:blip r:embed="rId2"/>
          <a:stretch>
            <a:fillRect/>
          </a:stretch>
        </p:blipFill>
        <p:spPr>
          <a:xfrm>
            <a:off x="3124260" y="2391656"/>
            <a:ext cx="1184822" cy="315112"/>
          </a:xfrm>
          <a:prstGeom prst="rect">
            <a:avLst/>
          </a:prstGeom>
        </p:spPr>
      </p:pic>
      <p:grpSp>
        <p:nvGrpSpPr>
          <p:cNvPr id="11" name="Group 10"/>
          <p:cNvGrpSpPr/>
          <p:nvPr/>
        </p:nvGrpSpPr>
        <p:grpSpPr>
          <a:xfrm>
            <a:off x="1803802" y="2339562"/>
            <a:ext cx="1191465" cy="398480"/>
            <a:chOff x="2757018" y="1874965"/>
            <a:chExt cx="1191465" cy="398480"/>
          </a:xfrm>
        </p:grpSpPr>
        <p:pic>
          <p:nvPicPr>
            <p:cNvPr id="12" name="Picture 11"/>
            <p:cNvPicPr>
              <a:picLocks noChangeAspect="1"/>
            </p:cNvPicPr>
            <p:nvPr/>
          </p:nvPicPr>
          <p:blipFill>
            <a:blip r:embed="rId3"/>
            <a:stretch>
              <a:fillRect/>
            </a:stretch>
          </p:blipFill>
          <p:spPr>
            <a:xfrm>
              <a:off x="2757018" y="1874965"/>
              <a:ext cx="531306" cy="398480"/>
            </a:xfrm>
            <a:prstGeom prst="rect">
              <a:avLst/>
            </a:prstGeom>
          </p:spPr>
        </p:pic>
        <p:sp>
          <p:nvSpPr>
            <p:cNvPr id="13" name="TextBox 12"/>
            <p:cNvSpPr txBox="1"/>
            <p:nvPr/>
          </p:nvSpPr>
          <p:spPr>
            <a:xfrm>
              <a:off x="3205171" y="1912212"/>
              <a:ext cx="743312" cy="338554"/>
            </a:xfrm>
            <a:prstGeom prst="rect">
              <a:avLst/>
            </a:prstGeom>
            <a:noFill/>
          </p:spPr>
          <p:txBody>
            <a:bodyPr wrap="none" rtlCol="0">
              <a:spAutoFit/>
            </a:bodyPr>
            <a:lstStyle/>
            <a:p>
              <a:r>
                <a:rPr lang="en-US" sz="1600" b="1" dirty="0" smtClean="0">
                  <a:latin typeface="Arial"/>
                  <a:cs typeface="Arial"/>
                </a:rPr>
                <a:t>JDBC</a:t>
              </a:r>
              <a:endParaRPr lang="en-US" sz="1600" b="1" dirty="0">
                <a:latin typeface="Arial"/>
                <a:cs typeface="Arial"/>
              </a:endParaRPr>
            </a:p>
          </p:txBody>
        </p:sp>
      </p:grpSp>
      <p:pic>
        <p:nvPicPr>
          <p:cNvPr id="14" name="Picture 13"/>
          <p:cNvPicPr>
            <a:picLocks noChangeAspect="1"/>
          </p:cNvPicPr>
          <p:nvPr/>
        </p:nvPicPr>
        <p:blipFill>
          <a:blip r:embed="rId4"/>
          <a:stretch>
            <a:fillRect/>
          </a:stretch>
        </p:blipFill>
        <p:spPr>
          <a:xfrm>
            <a:off x="3297218" y="2716935"/>
            <a:ext cx="770967" cy="857093"/>
          </a:xfrm>
          <a:prstGeom prst="rect">
            <a:avLst/>
          </a:prstGeom>
        </p:spPr>
      </p:pic>
      <p:pic>
        <p:nvPicPr>
          <p:cNvPr id="15" name="Picture 14"/>
          <p:cNvPicPr>
            <a:picLocks noChangeAspect="1"/>
          </p:cNvPicPr>
          <p:nvPr/>
        </p:nvPicPr>
        <p:blipFill>
          <a:blip r:embed="rId5"/>
          <a:stretch>
            <a:fillRect/>
          </a:stretch>
        </p:blipFill>
        <p:spPr>
          <a:xfrm>
            <a:off x="2062396" y="2904240"/>
            <a:ext cx="779861" cy="527553"/>
          </a:xfrm>
          <a:prstGeom prst="rect">
            <a:avLst/>
          </a:prstGeom>
        </p:spPr>
      </p:pic>
      <p:pic>
        <p:nvPicPr>
          <p:cNvPr id="16" name="Picture 15" descr="Screen Shot 2015-02-16 at 3.12.4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1477" y="3709499"/>
            <a:ext cx="726708" cy="439053"/>
          </a:xfrm>
          <a:prstGeom prst="rect">
            <a:avLst/>
          </a:prstGeom>
        </p:spPr>
      </p:pic>
      <p:pic>
        <p:nvPicPr>
          <p:cNvPr id="17" name="Picture 16"/>
          <p:cNvPicPr>
            <a:picLocks noChangeAspect="1"/>
          </p:cNvPicPr>
          <p:nvPr/>
        </p:nvPicPr>
        <p:blipFill>
          <a:blip r:embed="rId7"/>
          <a:stretch>
            <a:fillRect/>
          </a:stretch>
        </p:blipFill>
        <p:spPr>
          <a:xfrm>
            <a:off x="861556" y="2808539"/>
            <a:ext cx="660260" cy="660260"/>
          </a:xfrm>
          <a:prstGeom prst="rect">
            <a:avLst/>
          </a:prstGeom>
        </p:spPr>
      </p:pic>
      <p:pic>
        <p:nvPicPr>
          <p:cNvPr id="18" name="Picture 17"/>
          <p:cNvPicPr>
            <a:picLocks noChangeAspect="1"/>
          </p:cNvPicPr>
          <p:nvPr/>
        </p:nvPicPr>
        <p:blipFill>
          <a:blip r:embed="rId8"/>
          <a:stretch>
            <a:fillRect/>
          </a:stretch>
        </p:blipFill>
        <p:spPr>
          <a:xfrm>
            <a:off x="711386" y="3586138"/>
            <a:ext cx="871419" cy="487334"/>
          </a:xfrm>
          <a:prstGeom prst="rect">
            <a:avLst/>
          </a:prstGeom>
        </p:spPr>
      </p:pic>
      <p:pic>
        <p:nvPicPr>
          <p:cNvPr id="19" name="Picture 18"/>
          <p:cNvPicPr>
            <a:picLocks noChangeAspect="1"/>
          </p:cNvPicPr>
          <p:nvPr/>
        </p:nvPicPr>
        <p:blipFill>
          <a:blip r:embed="rId9"/>
          <a:stretch>
            <a:fillRect/>
          </a:stretch>
        </p:blipFill>
        <p:spPr>
          <a:xfrm>
            <a:off x="1932608" y="3786871"/>
            <a:ext cx="1005791" cy="252078"/>
          </a:xfrm>
          <a:prstGeom prst="rect">
            <a:avLst/>
          </a:prstGeom>
        </p:spPr>
      </p:pic>
      <p:pic>
        <p:nvPicPr>
          <p:cNvPr id="20" name="Picture 19"/>
          <p:cNvPicPr>
            <a:picLocks noChangeAspect="1"/>
          </p:cNvPicPr>
          <p:nvPr/>
        </p:nvPicPr>
        <p:blipFill>
          <a:blip r:embed="rId10"/>
          <a:stretch>
            <a:fillRect/>
          </a:stretch>
        </p:blipFill>
        <p:spPr>
          <a:xfrm>
            <a:off x="5049657" y="2456694"/>
            <a:ext cx="1129805" cy="351156"/>
          </a:xfrm>
          <a:prstGeom prst="rect">
            <a:avLst/>
          </a:prstGeom>
        </p:spPr>
      </p:pic>
      <p:pic>
        <p:nvPicPr>
          <p:cNvPr id="21" name="Picture 20"/>
          <p:cNvPicPr>
            <a:picLocks noChangeAspect="1"/>
          </p:cNvPicPr>
          <p:nvPr/>
        </p:nvPicPr>
        <p:blipFill>
          <a:blip r:embed="rId11"/>
          <a:stretch>
            <a:fillRect/>
          </a:stretch>
        </p:blipFill>
        <p:spPr>
          <a:xfrm>
            <a:off x="6700344" y="2418786"/>
            <a:ext cx="479137" cy="479137"/>
          </a:xfrm>
          <a:prstGeom prst="rect">
            <a:avLst/>
          </a:prstGeom>
        </p:spPr>
      </p:pic>
      <p:pic>
        <p:nvPicPr>
          <p:cNvPr id="22" name="Picture 21" descr="Screen Shot 2015-02-16 at 3.16.07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49657" y="3477320"/>
            <a:ext cx="1138629" cy="560556"/>
          </a:xfrm>
          <a:prstGeom prst="rect">
            <a:avLst/>
          </a:prstGeom>
        </p:spPr>
      </p:pic>
      <p:pic>
        <p:nvPicPr>
          <p:cNvPr id="23" name="Picture 22" descr="Screen Shot 2015-02-16 at 3.16.55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4072" y="3072330"/>
            <a:ext cx="1339850" cy="323850"/>
          </a:xfrm>
          <a:prstGeom prst="rect">
            <a:avLst/>
          </a:prstGeom>
        </p:spPr>
      </p:pic>
      <p:pic>
        <p:nvPicPr>
          <p:cNvPr id="24" name="Picture 23"/>
          <p:cNvPicPr>
            <a:picLocks noChangeAspect="1"/>
          </p:cNvPicPr>
          <p:nvPr/>
        </p:nvPicPr>
        <p:blipFill>
          <a:blip r:embed="rId14"/>
          <a:stretch>
            <a:fillRect/>
          </a:stretch>
        </p:blipFill>
        <p:spPr>
          <a:xfrm>
            <a:off x="7841387" y="2923194"/>
            <a:ext cx="619232" cy="619232"/>
          </a:xfrm>
          <a:prstGeom prst="rect">
            <a:avLst/>
          </a:prstGeom>
        </p:spPr>
      </p:pic>
      <p:pic>
        <p:nvPicPr>
          <p:cNvPr id="25" name="Picture 24"/>
          <p:cNvPicPr>
            <a:picLocks noChangeAspect="1"/>
          </p:cNvPicPr>
          <p:nvPr/>
        </p:nvPicPr>
        <p:blipFill>
          <a:blip r:embed="rId15"/>
          <a:stretch>
            <a:fillRect/>
          </a:stretch>
        </p:blipFill>
        <p:spPr>
          <a:xfrm>
            <a:off x="5049657" y="3110238"/>
            <a:ext cx="1033258" cy="255412"/>
          </a:xfrm>
          <a:prstGeom prst="rect">
            <a:avLst/>
          </a:prstGeom>
        </p:spPr>
      </p:pic>
      <p:pic>
        <p:nvPicPr>
          <p:cNvPr id="26" name="Picture 25"/>
          <p:cNvPicPr>
            <a:picLocks noChangeAspect="1"/>
          </p:cNvPicPr>
          <p:nvPr/>
        </p:nvPicPr>
        <p:blipFill>
          <a:blip r:embed="rId16"/>
          <a:stretch>
            <a:fillRect/>
          </a:stretch>
        </p:blipFill>
        <p:spPr>
          <a:xfrm>
            <a:off x="7632095" y="2492738"/>
            <a:ext cx="935976" cy="315112"/>
          </a:xfrm>
          <a:prstGeom prst="rect">
            <a:avLst/>
          </a:prstGeom>
        </p:spPr>
      </p:pic>
      <p:sp>
        <p:nvSpPr>
          <p:cNvPr id="27" name="TextBox 26"/>
          <p:cNvSpPr txBox="1"/>
          <p:nvPr/>
        </p:nvSpPr>
        <p:spPr>
          <a:xfrm>
            <a:off x="7323989" y="3668544"/>
            <a:ext cx="1335595" cy="369332"/>
          </a:xfrm>
          <a:prstGeom prst="rect">
            <a:avLst/>
          </a:prstGeom>
          <a:noFill/>
        </p:spPr>
        <p:txBody>
          <a:bodyPr wrap="none" rtlCol="0">
            <a:spAutoFit/>
          </a:bodyPr>
          <a:lstStyle/>
          <a:p>
            <a:r>
              <a:rPr lang="en-US" dirty="0" smtClean="0">
                <a:latin typeface="Source Sans Pro Light"/>
                <a:cs typeface="Source Sans Pro Light"/>
              </a:rPr>
              <a:t>and more…</a:t>
            </a:r>
            <a:endParaRPr lang="en-US" dirty="0">
              <a:latin typeface="Source Sans Pro Light"/>
              <a:cs typeface="Source Sans Pro Light"/>
            </a:endParaRPr>
          </a:p>
        </p:txBody>
      </p:sp>
      <p:pic>
        <p:nvPicPr>
          <p:cNvPr id="28" name="Picture 27" descr="imgres-3.png"/>
          <p:cNvPicPr>
            <a:picLocks noChangeAspect="1"/>
          </p:cNvPicPr>
          <p:nvPr/>
        </p:nvPicPr>
        <p:blipFill rotWithShape="1">
          <a:blip r:embed="rId17">
            <a:extLst>
              <a:ext uri="{28A0092B-C50C-407E-A947-70E740481C1C}">
                <a14:useLocalDpi xmlns:a14="http://schemas.microsoft.com/office/drawing/2010/main" val="0"/>
              </a:ext>
            </a:extLst>
          </a:blip>
          <a:srcRect l="11986" r="11621"/>
          <a:stretch/>
        </p:blipFill>
        <p:spPr>
          <a:xfrm>
            <a:off x="6324072" y="3445084"/>
            <a:ext cx="1051842" cy="917915"/>
          </a:xfrm>
          <a:prstGeom prst="rect">
            <a:avLst/>
          </a:prstGeom>
        </p:spPr>
      </p:pic>
      <p:sp>
        <p:nvSpPr>
          <p:cNvPr id="29" name="TextBox 28"/>
          <p:cNvSpPr txBox="1"/>
          <p:nvPr/>
        </p:nvSpPr>
        <p:spPr>
          <a:xfrm>
            <a:off x="1937046" y="4690148"/>
            <a:ext cx="5269908" cy="369332"/>
          </a:xfrm>
          <a:prstGeom prst="rect">
            <a:avLst/>
          </a:prstGeom>
          <a:noFill/>
        </p:spPr>
        <p:txBody>
          <a:bodyPr wrap="square" rtlCol="0">
            <a:spAutoFit/>
          </a:bodyPr>
          <a:lstStyle/>
          <a:p>
            <a:pPr algn="ctr"/>
            <a:r>
              <a:rPr lang="en-US" dirty="0" smtClean="0">
                <a:latin typeface="Source Sans Pro Light"/>
                <a:cs typeface="Source Sans Pro Light"/>
              </a:rPr>
              <a:t>Find more sources at </a:t>
            </a:r>
            <a:r>
              <a:rPr lang="en-US" dirty="0" smtClean="0">
                <a:latin typeface="Source Sans Pro Light"/>
                <a:cs typeface="Source Sans Pro Light"/>
                <a:hlinkClick r:id="rId18"/>
              </a:rPr>
              <a:t>http</a:t>
            </a:r>
            <a:r>
              <a:rPr lang="en-US" dirty="0">
                <a:latin typeface="Source Sans Pro Light"/>
                <a:cs typeface="Source Sans Pro Light"/>
                <a:hlinkClick r:id="rId18"/>
              </a:rPr>
              <a:t>://</a:t>
            </a:r>
            <a:r>
              <a:rPr lang="en-US" dirty="0" smtClean="0">
                <a:latin typeface="Source Sans Pro Light"/>
                <a:cs typeface="Source Sans Pro Light"/>
                <a:hlinkClick r:id="rId18"/>
              </a:rPr>
              <a:t>spark-packages.org</a:t>
            </a:r>
            <a:endParaRPr lang="en-US" dirty="0" smtClean="0">
              <a:latin typeface="Source Sans Pro Light"/>
              <a:cs typeface="Source Sans Pro Light"/>
            </a:endParaRPr>
          </a:p>
        </p:txBody>
      </p:sp>
    </p:spTree>
    <p:extLst>
      <p:ext uri="{BB962C8B-B14F-4D97-AF65-F5344CB8AC3E}">
        <p14:creationId xmlns:p14="http://schemas.microsoft.com/office/powerpoint/2010/main" val="479704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41</a:t>
            </a:fld>
            <a:endParaRPr lang="en-US"/>
          </a:p>
        </p:txBody>
      </p:sp>
      <p:pic>
        <p:nvPicPr>
          <p:cNvPr id="3" name="Picture 2"/>
          <p:cNvPicPr>
            <a:picLocks noChangeAspect="1"/>
          </p:cNvPicPr>
          <p:nvPr/>
        </p:nvPicPr>
        <p:blipFill>
          <a:blip r:embed="rId2"/>
          <a:stretch>
            <a:fillRect/>
          </a:stretch>
        </p:blipFill>
        <p:spPr>
          <a:xfrm>
            <a:off x="1309816" y="862518"/>
            <a:ext cx="3607422" cy="3984420"/>
          </a:xfrm>
          <a:prstGeom prst="rect">
            <a:avLst/>
          </a:prstGeom>
        </p:spPr>
      </p:pic>
      <p:sp>
        <p:nvSpPr>
          <p:cNvPr id="4"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Spark Packages</a:t>
            </a:r>
            <a:endParaRPr lang="en-US" dirty="0"/>
          </a:p>
        </p:txBody>
      </p:sp>
      <p:sp>
        <p:nvSpPr>
          <p:cNvPr id="5" name="TextBox 4"/>
          <p:cNvSpPr txBox="1"/>
          <p:nvPr/>
        </p:nvSpPr>
        <p:spPr>
          <a:xfrm>
            <a:off x="5461686" y="992340"/>
            <a:ext cx="2900078" cy="3123932"/>
          </a:xfrm>
          <a:prstGeom prst="rect">
            <a:avLst/>
          </a:prstGeom>
          <a:noFill/>
        </p:spPr>
        <p:txBody>
          <a:bodyPr wrap="square" rtlCol="0">
            <a:spAutoFit/>
          </a:bodyPr>
          <a:lstStyle/>
          <a:p>
            <a:r>
              <a:rPr lang="en-US" dirty="0" smtClean="0">
                <a:solidFill>
                  <a:schemeClr val="accent6"/>
                </a:solidFill>
                <a:latin typeface="Source Sans Pro" panose="020B0503030403020204" pitchFamily="34" charset="0"/>
              </a:rPr>
              <a:t>Supported Data Sources:</a:t>
            </a:r>
          </a:p>
          <a:p>
            <a:pPr marL="285750" indent="-285750">
              <a:buFont typeface="Arial" panose="020B0604020202020204" pitchFamily="34" charset="0"/>
              <a:buChar char="•"/>
            </a:pPr>
            <a:endParaRPr lang="en-US" sz="1400" dirty="0" smtClean="0">
              <a:latin typeface="Source Sans Pro" panose="020B0503030403020204" pitchFamily="34" charset="0"/>
            </a:endParaRPr>
          </a:p>
          <a:p>
            <a:pPr marL="285750" indent="-285750">
              <a:buFont typeface="Arial" panose="020B0604020202020204" pitchFamily="34" charset="0"/>
              <a:buChar char="•"/>
            </a:pPr>
            <a:r>
              <a:rPr lang="en-US" sz="1400" dirty="0" smtClean="0">
                <a:latin typeface="Source Sans Pro" panose="020B0503030403020204" pitchFamily="34" charset="0"/>
              </a:rPr>
              <a:t>Avro</a:t>
            </a:r>
          </a:p>
          <a:p>
            <a:pPr marL="285750" indent="-285750">
              <a:buFont typeface="Arial" panose="020B0604020202020204" pitchFamily="34" charset="0"/>
              <a:buChar char="•"/>
            </a:pPr>
            <a:r>
              <a:rPr lang="en-US" sz="1400" dirty="0" smtClean="0">
                <a:latin typeface="Source Sans Pro" panose="020B0503030403020204" pitchFamily="34" charset="0"/>
              </a:rPr>
              <a:t>Redshift</a:t>
            </a:r>
          </a:p>
          <a:p>
            <a:pPr marL="285750" indent="-285750">
              <a:buFont typeface="Arial" panose="020B0604020202020204" pitchFamily="34" charset="0"/>
              <a:buChar char="•"/>
            </a:pPr>
            <a:r>
              <a:rPr lang="en-US" sz="1400" dirty="0" smtClean="0">
                <a:latin typeface="Source Sans Pro" panose="020B0503030403020204" pitchFamily="34" charset="0"/>
              </a:rPr>
              <a:t>CSV</a:t>
            </a:r>
          </a:p>
          <a:p>
            <a:pPr marL="285750" indent="-285750">
              <a:buFont typeface="Arial" panose="020B0604020202020204" pitchFamily="34" charset="0"/>
              <a:buChar char="•"/>
            </a:pPr>
            <a:r>
              <a:rPr lang="en-US" sz="1400" dirty="0" smtClean="0">
                <a:latin typeface="Source Sans Pro" panose="020B0503030403020204" pitchFamily="34" charset="0"/>
              </a:rPr>
              <a:t>MongoDB</a:t>
            </a:r>
          </a:p>
          <a:p>
            <a:pPr marL="285750" indent="-285750">
              <a:buFont typeface="Arial" panose="020B0604020202020204" pitchFamily="34" charset="0"/>
              <a:buChar char="•"/>
            </a:pPr>
            <a:r>
              <a:rPr lang="en-US" sz="1400" dirty="0" smtClean="0">
                <a:latin typeface="Source Sans Pro" panose="020B0503030403020204" pitchFamily="34" charset="0"/>
              </a:rPr>
              <a:t>Cassandra</a:t>
            </a:r>
          </a:p>
          <a:p>
            <a:pPr marL="285750" indent="-285750">
              <a:buFont typeface="Arial" panose="020B0604020202020204" pitchFamily="34" charset="0"/>
              <a:buChar char="•"/>
            </a:pPr>
            <a:r>
              <a:rPr lang="en-US" sz="1400" dirty="0" err="1" smtClean="0">
                <a:latin typeface="Source Sans Pro" panose="020B0503030403020204" pitchFamily="34" charset="0"/>
              </a:rPr>
              <a:t>Cloudant</a:t>
            </a:r>
            <a:endParaRPr lang="en-US" sz="1400" dirty="0" smtClean="0">
              <a:latin typeface="Source Sans Pro" panose="020B0503030403020204" pitchFamily="34" charset="0"/>
            </a:endParaRPr>
          </a:p>
          <a:p>
            <a:pPr marL="285750" indent="-285750">
              <a:buFont typeface="Arial" panose="020B0604020202020204" pitchFamily="34" charset="0"/>
              <a:buChar char="•"/>
            </a:pPr>
            <a:r>
              <a:rPr lang="en-US" sz="1400" dirty="0" err="1" smtClean="0">
                <a:latin typeface="Source Sans Pro" panose="020B0503030403020204" pitchFamily="34" charset="0"/>
              </a:rPr>
              <a:t>Couchbase</a:t>
            </a:r>
            <a:endParaRPr lang="en-US" sz="1400" dirty="0" smtClean="0">
              <a:latin typeface="Source Sans Pro" panose="020B0503030403020204" pitchFamily="34" charset="0"/>
            </a:endParaRPr>
          </a:p>
          <a:p>
            <a:pPr marL="285750" indent="-285750">
              <a:buFont typeface="Arial" panose="020B0604020202020204" pitchFamily="34" charset="0"/>
              <a:buChar char="•"/>
            </a:pPr>
            <a:r>
              <a:rPr lang="en-US" sz="1400" dirty="0" err="1" smtClean="0">
                <a:latin typeface="Source Sans Pro" panose="020B0503030403020204" pitchFamily="34" charset="0"/>
              </a:rPr>
              <a:t>ElasticSearch</a:t>
            </a:r>
            <a:endParaRPr lang="en-US" sz="1400" dirty="0" smtClean="0">
              <a:latin typeface="Source Sans Pro" panose="020B0503030403020204" pitchFamily="34" charset="0"/>
            </a:endParaRPr>
          </a:p>
          <a:p>
            <a:pPr marL="285750" indent="-285750">
              <a:buFont typeface="Arial" panose="020B0604020202020204" pitchFamily="34" charset="0"/>
              <a:buChar char="•"/>
            </a:pPr>
            <a:r>
              <a:rPr lang="en-US" sz="1400" dirty="0" smtClean="0">
                <a:latin typeface="Source Sans Pro" panose="020B0503030403020204" pitchFamily="34" charset="0"/>
              </a:rPr>
              <a:t>Mainframes </a:t>
            </a:r>
            <a:r>
              <a:rPr lang="en-US" sz="1000" dirty="0" smtClean="0">
                <a:latin typeface="Source Sans Pro" panose="020B0503030403020204" pitchFamily="34" charset="0"/>
              </a:rPr>
              <a:t>(IBM z/OS)</a:t>
            </a:r>
          </a:p>
          <a:p>
            <a:pPr marL="285750" indent="-285750">
              <a:buFont typeface="Arial" panose="020B0604020202020204" pitchFamily="34" charset="0"/>
              <a:buChar char="•"/>
            </a:pPr>
            <a:endParaRPr lang="en-US" sz="1400" dirty="0" smtClean="0">
              <a:latin typeface="Source Sans Pro" panose="020B0503030403020204" pitchFamily="34" charset="0"/>
            </a:endParaRPr>
          </a:p>
          <a:p>
            <a:pPr marL="285750" indent="-285750">
              <a:buFont typeface="Arial" panose="020B0604020202020204" pitchFamily="34" charset="0"/>
              <a:buChar char="•"/>
            </a:pPr>
            <a:r>
              <a:rPr lang="en-US" sz="1400" dirty="0" smtClean="0">
                <a:latin typeface="Source Sans Pro" panose="020B0503030403020204" pitchFamily="34" charset="0"/>
              </a:rPr>
              <a:t>Many More!</a:t>
            </a:r>
            <a:endParaRPr lang="en-US" sz="1400" dirty="0">
              <a:latin typeface="Source Sans Pro" panose="020B0503030403020204" pitchFamily="34" charset="0"/>
            </a:endParaRPr>
          </a:p>
          <a:p>
            <a:pPr marL="285750" indent="-285750">
              <a:buFont typeface="Arial" panose="020B0604020202020204" pitchFamily="34" charset="0"/>
              <a:buChar char="•"/>
            </a:pPr>
            <a:endParaRPr lang="en-US" sz="1100" dirty="0">
              <a:latin typeface="Source Sans Pro" panose="020B0503030403020204" pitchFamily="34" charset="0"/>
            </a:endParaRPr>
          </a:p>
        </p:txBody>
      </p:sp>
    </p:spTree>
    <p:extLst>
      <p:ext uri="{BB962C8B-B14F-4D97-AF65-F5344CB8AC3E}">
        <p14:creationId xmlns:p14="http://schemas.microsoft.com/office/powerpoint/2010/main" val="3885540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42</a:t>
            </a:fld>
            <a:endParaRPr lang="en-US"/>
          </a:p>
        </p:txBody>
      </p:sp>
      <p:sp>
        <p:nvSpPr>
          <p:cNvPr id="4"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DataFrames: Reading from JDBC</a:t>
            </a:r>
            <a:endParaRPr lang="en-US" dirty="0"/>
          </a:p>
        </p:txBody>
      </p:sp>
      <p:pic>
        <p:nvPicPr>
          <p:cNvPr id="6" name="Picture 5"/>
          <p:cNvPicPr>
            <a:picLocks noChangeAspect="1"/>
          </p:cNvPicPr>
          <p:nvPr/>
        </p:nvPicPr>
        <p:blipFill>
          <a:blip r:embed="rId3"/>
          <a:stretch>
            <a:fillRect/>
          </a:stretch>
        </p:blipFill>
        <p:spPr>
          <a:xfrm>
            <a:off x="2499184" y="975895"/>
            <a:ext cx="3811000" cy="1897593"/>
          </a:xfrm>
          <a:prstGeom prst="rect">
            <a:avLst/>
          </a:prstGeom>
        </p:spPr>
      </p:pic>
      <p:pic>
        <p:nvPicPr>
          <p:cNvPr id="7" name="Picture 6"/>
          <p:cNvPicPr>
            <a:picLocks noChangeAspect="1"/>
          </p:cNvPicPr>
          <p:nvPr/>
        </p:nvPicPr>
        <p:blipFill>
          <a:blip r:embed="rId4"/>
          <a:stretch>
            <a:fillRect/>
          </a:stretch>
        </p:blipFill>
        <p:spPr>
          <a:xfrm>
            <a:off x="8250225" y="116255"/>
            <a:ext cx="487912" cy="492791"/>
          </a:xfrm>
          <a:prstGeom prst="rect">
            <a:avLst/>
          </a:prstGeom>
        </p:spPr>
      </p:pic>
      <p:sp>
        <p:nvSpPr>
          <p:cNvPr id="8" name="TextBox 7"/>
          <p:cNvSpPr txBox="1"/>
          <p:nvPr/>
        </p:nvSpPr>
        <p:spPr>
          <a:xfrm>
            <a:off x="8222332" y="606563"/>
            <a:ext cx="543697" cy="369332"/>
          </a:xfrm>
          <a:prstGeom prst="rect">
            <a:avLst/>
          </a:prstGeom>
          <a:noFill/>
        </p:spPr>
        <p:txBody>
          <a:bodyPr wrap="square" rtlCol="0">
            <a:spAutoFit/>
          </a:bodyPr>
          <a:lstStyle/>
          <a:p>
            <a:r>
              <a:rPr lang="en-US" dirty="0" smtClean="0">
                <a:latin typeface="Source Sans Pro" panose="020B0503030403020204" pitchFamily="34" charset="0"/>
              </a:rPr>
              <a:t>1.3</a:t>
            </a:r>
            <a:endParaRPr lang="en-US" dirty="0">
              <a:latin typeface="Source Sans Pro" panose="020B0503030403020204" pitchFamily="34" charset="0"/>
            </a:endParaRPr>
          </a:p>
        </p:txBody>
      </p:sp>
      <p:sp>
        <p:nvSpPr>
          <p:cNvPr id="10" name="TextBox 9"/>
          <p:cNvSpPr txBox="1"/>
          <p:nvPr/>
        </p:nvSpPr>
        <p:spPr>
          <a:xfrm>
            <a:off x="1686955" y="3106676"/>
            <a:ext cx="5890054"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latin typeface="Source Sans Pro Light" panose="020B0403030403020204" pitchFamily="34" charset="0"/>
              </a:rPr>
              <a:t>Supports any JDBC compatible RDBMS: MySQL, </a:t>
            </a:r>
            <a:r>
              <a:rPr lang="en-US" sz="1400" dirty="0" err="1" smtClean="0">
                <a:latin typeface="Source Sans Pro Light" panose="020B0403030403020204" pitchFamily="34" charset="0"/>
              </a:rPr>
              <a:t>PostGres</a:t>
            </a:r>
            <a:r>
              <a:rPr lang="en-US" sz="1400" dirty="0" smtClean="0">
                <a:latin typeface="Source Sans Pro Light" panose="020B0403030403020204" pitchFamily="34" charset="0"/>
              </a:rPr>
              <a:t>, H2, </a:t>
            </a:r>
            <a:r>
              <a:rPr lang="en-US" sz="1400" dirty="0" err="1" smtClean="0">
                <a:latin typeface="Source Sans Pro Light" panose="020B0403030403020204" pitchFamily="34" charset="0"/>
              </a:rPr>
              <a:t>etc</a:t>
            </a:r>
            <a:endParaRPr lang="en-US" sz="1400" dirty="0" smtClean="0">
              <a:latin typeface="Source Sans Pro Light" panose="020B0403030403020204" pitchFamily="34" charset="0"/>
            </a:endParaRPr>
          </a:p>
          <a:p>
            <a:pPr marL="285750" indent="-285750">
              <a:buFont typeface="Arial" panose="020B0604020202020204" pitchFamily="34" charset="0"/>
              <a:buChar char="•"/>
            </a:pPr>
            <a:endParaRPr lang="en-US" sz="1400" dirty="0" smtClean="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Unlike the pure RDD implementation (</a:t>
            </a:r>
            <a:r>
              <a:rPr lang="en-US" sz="1400" dirty="0" err="1" smtClean="0">
                <a:latin typeface="Source Sans Pro Light" panose="020B0403030403020204" pitchFamily="34" charset="0"/>
              </a:rPr>
              <a:t>JdbcRDD</a:t>
            </a:r>
            <a:r>
              <a:rPr lang="en-US" sz="1400" dirty="0" smtClean="0">
                <a:latin typeface="Source Sans Pro Light" panose="020B0403030403020204" pitchFamily="34" charset="0"/>
              </a:rPr>
              <a:t>), this supports predicate pushdown and auto-converts the data into a DataFrame</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Since you get a DataFrame back, it’s usable in Java/Python/R/Scala.</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JDBC server allows multiple users to share one Spark cluster</a:t>
            </a:r>
            <a:endParaRPr lang="en-US" sz="1400" dirty="0">
              <a:latin typeface="Source Sans Pro Light" panose="020B0403030403020204" pitchFamily="34" charset="0"/>
            </a:endParaRPr>
          </a:p>
        </p:txBody>
      </p:sp>
    </p:spTree>
    <p:extLst>
      <p:ext uri="{BB962C8B-B14F-4D97-AF65-F5344CB8AC3E}">
        <p14:creationId xmlns:p14="http://schemas.microsoft.com/office/powerpoint/2010/main" val="1786227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Less Data</a:t>
            </a:r>
            <a:endParaRPr lang="en-US" dirty="0"/>
          </a:p>
        </p:txBody>
      </p:sp>
      <p:sp>
        <p:nvSpPr>
          <p:cNvPr id="3" name="Content Placeholder 2"/>
          <p:cNvSpPr>
            <a:spLocks noGrp="1"/>
          </p:cNvSpPr>
          <p:nvPr>
            <p:ph idx="1"/>
          </p:nvPr>
        </p:nvSpPr>
        <p:spPr>
          <a:xfrm>
            <a:off x="1016001" y="1200151"/>
            <a:ext cx="7172476" cy="1349092"/>
          </a:xfrm>
        </p:spPr>
        <p:txBody>
          <a:bodyPr>
            <a:normAutofit/>
          </a:bodyPr>
          <a:lstStyle/>
          <a:p>
            <a:pPr marL="0" indent="0" algn="ctr">
              <a:buNone/>
            </a:pPr>
            <a:r>
              <a:rPr lang="en-US" dirty="0" smtClean="0"/>
              <a:t>The fastest way to process big data is to never read it.</a:t>
            </a:r>
          </a:p>
          <a:p>
            <a:endParaRPr lang="en-US" sz="1400" dirty="0" smtClean="0"/>
          </a:p>
          <a:p>
            <a:pPr marL="0" indent="0">
              <a:buNone/>
            </a:pPr>
            <a:r>
              <a:rPr lang="en-US" dirty="0" smtClean="0"/>
              <a:t>Spark SQL can help you read less data automatically:</a:t>
            </a:r>
          </a:p>
        </p:txBody>
      </p:sp>
      <p:sp>
        <p:nvSpPr>
          <p:cNvPr id="4" name="Footer Placeholder 3"/>
          <p:cNvSpPr>
            <a:spLocks noGrp="1"/>
          </p:cNvSpPr>
          <p:nvPr>
            <p:ph type="ftr" sz="quarter" idx="4294967295"/>
          </p:nvPr>
        </p:nvSpPr>
        <p:spPr>
          <a:xfrm>
            <a:off x="1511906" y="4776336"/>
            <a:ext cx="6120189" cy="283144"/>
          </a:xfrm>
          <a:prstGeom prst="rect">
            <a:avLst/>
          </a:prstGeom>
        </p:spPr>
        <p:txBody>
          <a:bodyPr/>
          <a:lstStyle/>
          <a:p>
            <a:r>
              <a:rPr lang="en-US" sz="1000" baseline="30000" dirty="0" smtClean="0">
                <a:solidFill>
                  <a:schemeClr val="tx1"/>
                </a:solidFill>
              </a:rPr>
              <a:t>1</a:t>
            </a:r>
            <a:r>
              <a:rPr lang="en-US" sz="1000" dirty="0" smtClean="0">
                <a:solidFill>
                  <a:schemeClr val="tx1"/>
                </a:solidFill>
              </a:rPr>
              <a:t>Only supported for Parquet and Hive, more support coming in Spark 1.4 -  </a:t>
            </a:r>
            <a:r>
              <a:rPr lang="en-US" sz="1000" baseline="30000" dirty="0" smtClean="0">
                <a:solidFill>
                  <a:schemeClr val="tx1"/>
                </a:solidFill>
              </a:rPr>
              <a:t>2</a:t>
            </a:r>
            <a:r>
              <a:rPr lang="en-US" sz="1000" dirty="0" smtClean="0">
                <a:solidFill>
                  <a:schemeClr val="tx1"/>
                </a:solidFill>
              </a:rPr>
              <a:t>Turned off by default in Spark 1.3</a:t>
            </a:r>
            <a:endParaRPr lang="en-US" sz="1000" dirty="0">
              <a:solidFill>
                <a:schemeClr val="tx1"/>
              </a:solidFill>
            </a:endParaRPr>
          </a:p>
        </p:txBody>
      </p:sp>
      <p:sp>
        <p:nvSpPr>
          <p:cNvPr id="5" name="Slide Number Placeholder 4"/>
          <p:cNvSpPr>
            <a:spLocks noGrp="1"/>
          </p:cNvSpPr>
          <p:nvPr>
            <p:ph type="sldNum" sz="quarter" idx="4294967295"/>
          </p:nvPr>
        </p:nvSpPr>
        <p:spPr>
          <a:xfrm>
            <a:off x="8460619" y="4785636"/>
            <a:ext cx="558806" cy="273844"/>
          </a:xfrm>
          <a:prstGeom prst="rect">
            <a:avLst/>
          </a:prstGeom>
        </p:spPr>
        <p:txBody>
          <a:bodyPr/>
          <a:lstStyle/>
          <a:p>
            <a:fld id="{40D15546-3768-674C-81B9-C40A1A080E88}" type="slidenum">
              <a:rPr lang="en-US" smtClean="0"/>
              <a:pPr/>
              <a:t>43</a:t>
            </a:fld>
            <a:endParaRPr lang="en-US" dirty="0"/>
          </a:p>
        </p:txBody>
      </p:sp>
      <p:sp>
        <p:nvSpPr>
          <p:cNvPr id="6" name="TextBox 5"/>
          <p:cNvSpPr txBox="1"/>
          <p:nvPr/>
        </p:nvSpPr>
        <p:spPr>
          <a:xfrm>
            <a:off x="1028974" y="2381172"/>
            <a:ext cx="7172477" cy="2369880"/>
          </a:xfrm>
          <a:prstGeom prst="rect">
            <a:avLst/>
          </a:prstGeom>
          <a:noFill/>
        </p:spPr>
        <p:txBody>
          <a:bodyPr wrap="square" rtlCol="0">
            <a:spAutoFit/>
          </a:bodyPr>
          <a:lstStyle/>
          <a:p>
            <a:pPr marL="342900" lvl="0" indent="-342900">
              <a:spcBef>
                <a:spcPct val="20000"/>
              </a:spcBef>
              <a:buSzPct val="90000"/>
              <a:buFont typeface="Arial"/>
              <a:buChar char="•"/>
            </a:pPr>
            <a:r>
              <a:rPr lang="en-US" sz="2200" dirty="0">
                <a:solidFill>
                  <a:prstClr val="black">
                    <a:lumMod val="75000"/>
                    <a:lumOff val="25000"/>
                  </a:prstClr>
                </a:solidFill>
                <a:latin typeface="Source Sans Pro Light"/>
              </a:rPr>
              <a:t>Converting to more efficient formats</a:t>
            </a:r>
          </a:p>
          <a:p>
            <a:pPr marL="342900" lvl="0" indent="-342900">
              <a:spcBef>
                <a:spcPct val="20000"/>
              </a:spcBef>
              <a:buSzPct val="90000"/>
              <a:buFont typeface="Arial"/>
              <a:buChar char="•"/>
            </a:pPr>
            <a:r>
              <a:rPr lang="en-US" sz="2200" dirty="0">
                <a:solidFill>
                  <a:prstClr val="black">
                    <a:lumMod val="75000"/>
                    <a:lumOff val="25000"/>
                  </a:prstClr>
                </a:solidFill>
                <a:latin typeface="Source Sans Pro Light"/>
              </a:rPr>
              <a:t>Using columnar formats (i.e. parquet)</a:t>
            </a:r>
          </a:p>
          <a:p>
            <a:pPr marL="342900" lvl="0" indent="-342900">
              <a:spcBef>
                <a:spcPct val="20000"/>
              </a:spcBef>
              <a:buSzPct val="90000"/>
              <a:buFont typeface="Arial"/>
              <a:buChar char="•"/>
            </a:pPr>
            <a:r>
              <a:rPr lang="en-US" sz="2200" dirty="0" smtClean="0">
                <a:solidFill>
                  <a:prstClr val="black">
                    <a:lumMod val="75000"/>
                    <a:lumOff val="25000"/>
                  </a:prstClr>
                </a:solidFill>
                <a:latin typeface="Source Sans Pro Light"/>
              </a:rPr>
              <a:t>Using partitioning </a:t>
            </a:r>
            <a:r>
              <a:rPr lang="en-US" sz="2200" dirty="0">
                <a:solidFill>
                  <a:prstClr val="black">
                    <a:lumMod val="75000"/>
                    <a:lumOff val="25000"/>
                  </a:prstClr>
                </a:solidFill>
                <a:latin typeface="Source Sans Pro Light"/>
              </a:rPr>
              <a:t>(i.e., </a:t>
            </a:r>
            <a:r>
              <a:rPr lang="en-US" sz="2200" dirty="0">
                <a:solidFill>
                  <a:prstClr val="black">
                    <a:lumMod val="75000"/>
                    <a:lumOff val="25000"/>
                  </a:prstClr>
                </a:solidFill>
                <a:latin typeface="Consolas"/>
                <a:cs typeface="Consolas"/>
              </a:rPr>
              <a:t>/year=2014/month=02/…</a:t>
            </a:r>
            <a:r>
              <a:rPr lang="en-US" sz="2200" dirty="0" smtClean="0">
                <a:solidFill>
                  <a:prstClr val="black">
                    <a:lumMod val="75000"/>
                    <a:lumOff val="25000"/>
                  </a:prstClr>
                </a:solidFill>
                <a:latin typeface="Source Sans Pro Light"/>
              </a:rPr>
              <a:t>)</a:t>
            </a:r>
            <a:r>
              <a:rPr lang="en-US" sz="2200" baseline="30000" dirty="0" smtClean="0">
                <a:solidFill>
                  <a:prstClr val="black">
                    <a:lumMod val="75000"/>
                    <a:lumOff val="25000"/>
                  </a:prstClr>
                </a:solidFill>
                <a:latin typeface="Source Sans Pro Light"/>
              </a:rPr>
              <a:t>1</a:t>
            </a:r>
            <a:endParaRPr lang="en-US" sz="2200" dirty="0">
              <a:solidFill>
                <a:prstClr val="black">
                  <a:lumMod val="75000"/>
                  <a:lumOff val="25000"/>
                </a:prstClr>
              </a:solidFill>
              <a:latin typeface="Source Sans Pro Light"/>
            </a:endParaRPr>
          </a:p>
          <a:p>
            <a:pPr marL="342900" lvl="0" indent="-342900">
              <a:spcBef>
                <a:spcPct val="20000"/>
              </a:spcBef>
              <a:buSzPct val="90000"/>
              <a:buFont typeface="Arial"/>
              <a:buChar char="•"/>
            </a:pPr>
            <a:r>
              <a:rPr lang="en-US" sz="2200" dirty="0" smtClean="0">
                <a:solidFill>
                  <a:prstClr val="black">
                    <a:lumMod val="75000"/>
                    <a:lumOff val="25000"/>
                  </a:prstClr>
                </a:solidFill>
                <a:latin typeface="Source Sans Pro Light"/>
              </a:rPr>
              <a:t>Skipping data using statistics (i.e., min, max)</a:t>
            </a:r>
            <a:r>
              <a:rPr lang="en-US" sz="2200" baseline="30000" dirty="0" smtClean="0">
                <a:solidFill>
                  <a:prstClr val="black">
                    <a:lumMod val="75000"/>
                    <a:lumOff val="25000"/>
                  </a:prstClr>
                </a:solidFill>
                <a:latin typeface="Source Sans Pro Light"/>
              </a:rPr>
              <a:t>2</a:t>
            </a:r>
            <a:endParaRPr lang="en-US" sz="2200" baseline="30000" dirty="0">
              <a:solidFill>
                <a:prstClr val="black">
                  <a:lumMod val="75000"/>
                  <a:lumOff val="25000"/>
                </a:prstClr>
              </a:solidFill>
              <a:latin typeface="Source Sans Pro Light"/>
            </a:endParaRPr>
          </a:p>
          <a:p>
            <a:pPr marL="342900" lvl="0" indent="-342900">
              <a:spcBef>
                <a:spcPct val="20000"/>
              </a:spcBef>
              <a:buSzPct val="90000"/>
              <a:buFont typeface="Arial"/>
              <a:buChar char="•"/>
            </a:pPr>
            <a:r>
              <a:rPr lang="en-US" sz="2200" dirty="0">
                <a:solidFill>
                  <a:prstClr val="black">
                    <a:lumMod val="75000"/>
                    <a:lumOff val="25000"/>
                  </a:prstClr>
                </a:solidFill>
                <a:latin typeface="Source Sans Pro Light"/>
              </a:rPr>
              <a:t>Pushing predicates into storage systems (i.e., JDBC</a:t>
            </a:r>
            <a:r>
              <a:rPr lang="en-US" sz="2400" dirty="0">
                <a:solidFill>
                  <a:prstClr val="black">
                    <a:lumMod val="75000"/>
                    <a:lumOff val="25000"/>
                  </a:prstClr>
                </a:solidFill>
                <a:latin typeface="Source Sans Pro Light"/>
              </a:rPr>
              <a:t>)</a:t>
            </a:r>
          </a:p>
          <a:p>
            <a:endParaRPr lang="en-US" dirty="0"/>
          </a:p>
        </p:txBody>
      </p:sp>
    </p:spTree>
    <p:extLst>
      <p:ext uri="{BB962C8B-B14F-4D97-AF65-F5344CB8AC3E}">
        <p14:creationId xmlns:p14="http://schemas.microsoft.com/office/powerpoint/2010/main" val="427093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arquet.apache.org/assets/img/parquet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913" y="271003"/>
            <a:ext cx="1790700" cy="476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5008" y="845648"/>
            <a:ext cx="3217587" cy="1015663"/>
          </a:xfrm>
          <a:prstGeom prst="rect">
            <a:avLst/>
          </a:prstGeom>
          <a:noFill/>
        </p:spPr>
        <p:txBody>
          <a:bodyPr wrap="square" rtlCol="0">
            <a:spAutoFit/>
          </a:bodyPr>
          <a:lstStyle/>
          <a:p>
            <a:r>
              <a:rPr lang="en-US" sz="1200" b="1" dirty="0" smtClean="0">
                <a:latin typeface="Source Sans Pro" panose="020B0503030403020204" pitchFamily="34" charset="0"/>
              </a:rPr>
              <a:t>Fall 2012:</a:t>
            </a:r>
            <a:r>
              <a:rPr lang="en-US" sz="1200" dirty="0" smtClean="0">
                <a:latin typeface="Source Sans Pro" panose="020B0503030403020204" pitchFamily="34" charset="0"/>
              </a:rPr>
              <a:t>             &amp;</a:t>
            </a:r>
          </a:p>
          <a:p>
            <a:r>
              <a:rPr lang="en-US" sz="1200" dirty="0" smtClean="0">
                <a:latin typeface="Source Sans Pro" panose="020B0503030403020204" pitchFamily="34" charset="0"/>
              </a:rPr>
              <a:t> </a:t>
            </a:r>
          </a:p>
          <a:p>
            <a:r>
              <a:rPr lang="en-US" sz="1200" b="1" dirty="0" smtClean="0">
                <a:latin typeface="Source Sans Pro" panose="020B0503030403020204" pitchFamily="34" charset="0"/>
              </a:rPr>
              <a:t>July 2013:   </a:t>
            </a:r>
            <a:r>
              <a:rPr lang="en-US" sz="1200" dirty="0" smtClean="0">
                <a:latin typeface="Source Sans Pro" panose="020B0503030403020204" pitchFamily="34" charset="0"/>
              </a:rPr>
              <a:t>1.0 release</a:t>
            </a:r>
          </a:p>
          <a:p>
            <a:endParaRPr lang="en-US" sz="1200" dirty="0" smtClean="0">
              <a:latin typeface="Source Sans Pro" panose="020B0503030403020204" pitchFamily="34" charset="0"/>
            </a:endParaRPr>
          </a:p>
          <a:p>
            <a:r>
              <a:rPr lang="en-US" sz="1200" b="1" dirty="0" smtClean="0">
                <a:latin typeface="Source Sans Pro" panose="020B0503030403020204" pitchFamily="34" charset="0"/>
              </a:rPr>
              <a:t>May 2014:   </a:t>
            </a:r>
            <a:r>
              <a:rPr lang="en-US" sz="1200" dirty="0" smtClean="0">
                <a:latin typeface="Source Sans Pro" panose="020B0503030403020204" pitchFamily="34" charset="0"/>
              </a:rPr>
              <a:t>Apache Incubator, 40+ contributors</a:t>
            </a:r>
            <a:endParaRPr lang="en-US" sz="1200" dirty="0">
              <a:latin typeface="Source Sans Pro" panose="020B0503030403020204" pitchFamily="34" charset="0"/>
            </a:endParaRPr>
          </a:p>
        </p:txBody>
      </p:sp>
      <p:pic>
        <p:nvPicPr>
          <p:cNvPr id="5" name="Picture 4"/>
          <p:cNvPicPr>
            <a:picLocks noChangeAspect="1"/>
          </p:cNvPicPr>
          <p:nvPr/>
        </p:nvPicPr>
        <p:blipFill>
          <a:blip r:embed="rId4"/>
          <a:stretch>
            <a:fillRect/>
          </a:stretch>
        </p:blipFill>
        <p:spPr>
          <a:xfrm>
            <a:off x="1093156" y="874814"/>
            <a:ext cx="246961" cy="237083"/>
          </a:xfrm>
          <a:prstGeom prst="rect">
            <a:avLst/>
          </a:prstGeom>
        </p:spPr>
      </p:pic>
      <p:pic>
        <p:nvPicPr>
          <p:cNvPr id="2052" name="Picture 4" descr="http://upgradingpeopleeveryday.com/Portals/208/Images/Blog%20Gallery/cloudera%2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6291" y="879090"/>
            <a:ext cx="797106" cy="2173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74386" y="1030313"/>
            <a:ext cx="5321395" cy="646331"/>
          </a:xfrm>
          <a:prstGeom prst="rect">
            <a:avLst/>
          </a:prstGeom>
          <a:noFill/>
        </p:spPr>
        <p:txBody>
          <a:bodyPr wrap="square" rtlCol="0">
            <a:spAutoFit/>
          </a:bodyPr>
          <a:lstStyle/>
          <a:p>
            <a:pPr marL="171450" indent="-171450">
              <a:buFont typeface="Arial" panose="020B0604020202020204" pitchFamily="34" charset="0"/>
              <a:buChar char="•"/>
            </a:pPr>
            <a:r>
              <a:rPr lang="en-US" sz="1200" b="1" dirty="0" smtClean="0">
                <a:latin typeface="Source Sans Pro" panose="020B0503030403020204" pitchFamily="34" charset="0"/>
              </a:rPr>
              <a:t>Limits I/O: </a:t>
            </a:r>
            <a:r>
              <a:rPr lang="en-US" sz="1200" dirty="0" smtClean="0">
                <a:latin typeface="Source Sans Pro" panose="020B0503030403020204" pitchFamily="34" charset="0"/>
              </a:rPr>
              <a:t>Scans/Reads only the columns that are needed</a:t>
            </a:r>
          </a:p>
          <a:p>
            <a:pPr marL="171450" indent="-171450">
              <a:buFont typeface="Arial" panose="020B0604020202020204" pitchFamily="34" charset="0"/>
              <a:buChar char="•"/>
            </a:pPr>
            <a:endParaRPr lang="en-US" sz="1200" dirty="0">
              <a:latin typeface="Source Sans Pro" panose="020B0503030403020204" pitchFamily="34" charset="0"/>
            </a:endParaRPr>
          </a:p>
          <a:p>
            <a:pPr marL="171450" indent="-171450">
              <a:buFont typeface="Arial" panose="020B0604020202020204" pitchFamily="34" charset="0"/>
              <a:buChar char="•"/>
            </a:pPr>
            <a:r>
              <a:rPr lang="en-US" sz="1200" b="1" dirty="0" smtClean="0">
                <a:latin typeface="Source Sans Pro" panose="020B0503030403020204" pitchFamily="34" charset="0"/>
              </a:rPr>
              <a:t>Saves Space: </a:t>
            </a:r>
            <a:r>
              <a:rPr lang="en-US" sz="1200" dirty="0" smtClean="0">
                <a:latin typeface="Source Sans Pro" panose="020B0503030403020204" pitchFamily="34" charset="0"/>
              </a:rPr>
              <a:t>Columnar layout compresses better</a:t>
            </a:r>
            <a:endParaRPr lang="en-US" sz="1200" dirty="0">
              <a:latin typeface="Source Sans Pro" panose="020B0503030403020204" pitchFamily="34" charset="0"/>
            </a:endParaRPr>
          </a:p>
        </p:txBody>
      </p:sp>
      <p:pic>
        <p:nvPicPr>
          <p:cNvPr id="6" name="Picture 5"/>
          <p:cNvPicPr>
            <a:picLocks noChangeAspect="1"/>
          </p:cNvPicPr>
          <p:nvPr/>
        </p:nvPicPr>
        <p:blipFill>
          <a:blip r:embed="rId6"/>
          <a:stretch>
            <a:fillRect/>
          </a:stretch>
        </p:blipFill>
        <p:spPr>
          <a:xfrm>
            <a:off x="1089113" y="2547498"/>
            <a:ext cx="1395543" cy="1967096"/>
          </a:xfrm>
          <a:prstGeom prst="rect">
            <a:avLst/>
          </a:prstGeom>
        </p:spPr>
      </p:pic>
      <p:pic>
        <p:nvPicPr>
          <p:cNvPr id="7" name="Picture 6"/>
          <p:cNvPicPr>
            <a:picLocks noChangeAspect="1"/>
          </p:cNvPicPr>
          <p:nvPr/>
        </p:nvPicPr>
        <p:blipFill>
          <a:blip r:embed="rId7"/>
          <a:stretch>
            <a:fillRect/>
          </a:stretch>
        </p:blipFill>
        <p:spPr>
          <a:xfrm>
            <a:off x="3547597" y="2426941"/>
            <a:ext cx="5031834" cy="350549"/>
          </a:xfrm>
          <a:prstGeom prst="rect">
            <a:avLst/>
          </a:prstGeom>
        </p:spPr>
      </p:pic>
      <p:pic>
        <p:nvPicPr>
          <p:cNvPr id="9" name="Picture 8"/>
          <p:cNvPicPr>
            <a:picLocks noChangeAspect="1"/>
          </p:cNvPicPr>
          <p:nvPr/>
        </p:nvPicPr>
        <p:blipFill>
          <a:blip r:embed="rId8"/>
          <a:stretch>
            <a:fillRect/>
          </a:stretch>
        </p:blipFill>
        <p:spPr>
          <a:xfrm>
            <a:off x="3849105" y="3531046"/>
            <a:ext cx="4277563" cy="871011"/>
          </a:xfrm>
          <a:prstGeom prst="rect">
            <a:avLst/>
          </a:prstGeom>
        </p:spPr>
      </p:pic>
      <p:sp>
        <p:nvSpPr>
          <p:cNvPr id="10" name="TextBox 9"/>
          <p:cNvSpPr txBox="1"/>
          <p:nvPr/>
        </p:nvSpPr>
        <p:spPr>
          <a:xfrm>
            <a:off x="814045" y="2260625"/>
            <a:ext cx="1945678" cy="261610"/>
          </a:xfrm>
          <a:prstGeom prst="rect">
            <a:avLst/>
          </a:prstGeom>
          <a:noFill/>
        </p:spPr>
        <p:txBody>
          <a:bodyPr wrap="square" rtlCol="0">
            <a:spAutoFit/>
          </a:bodyPr>
          <a:lstStyle/>
          <a:p>
            <a:r>
              <a:rPr lang="en-US" sz="1100" b="1" dirty="0" smtClean="0">
                <a:latin typeface="Source Sans Pro" panose="020B0503030403020204" pitchFamily="34" charset="0"/>
              </a:rPr>
              <a:t>Logical table representation</a:t>
            </a:r>
            <a:endParaRPr lang="en-US" sz="1100" b="1" dirty="0">
              <a:latin typeface="Source Sans Pro" panose="020B0503030403020204" pitchFamily="34" charset="0"/>
            </a:endParaRPr>
          </a:p>
        </p:txBody>
      </p:sp>
      <p:sp>
        <p:nvSpPr>
          <p:cNvPr id="14" name="TextBox 13"/>
          <p:cNvSpPr txBox="1"/>
          <p:nvPr/>
        </p:nvSpPr>
        <p:spPr>
          <a:xfrm>
            <a:off x="5545010" y="2172206"/>
            <a:ext cx="1037007" cy="261610"/>
          </a:xfrm>
          <a:prstGeom prst="rect">
            <a:avLst/>
          </a:prstGeom>
          <a:noFill/>
        </p:spPr>
        <p:txBody>
          <a:bodyPr wrap="square" rtlCol="0">
            <a:spAutoFit/>
          </a:bodyPr>
          <a:lstStyle/>
          <a:p>
            <a:r>
              <a:rPr lang="en-US" sz="1100" b="1" dirty="0" smtClean="0">
                <a:latin typeface="Source Sans Pro" panose="020B0503030403020204" pitchFamily="34" charset="0"/>
              </a:rPr>
              <a:t>Row Layout</a:t>
            </a:r>
            <a:endParaRPr lang="en-US" sz="1100" b="1" dirty="0">
              <a:latin typeface="Source Sans Pro" panose="020B0503030403020204" pitchFamily="34" charset="0"/>
            </a:endParaRPr>
          </a:p>
        </p:txBody>
      </p:sp>
      <p:sp>
        <p:nvSpPr>
          <p:cNvPr id="15" name="TextBox 14"/>
          <p:cNvSpPr txBox="1"/>
          <p:nvPr/>
        </p:nvSpPr>
        <p:spPr>
          <a:xfrm>
            <a:off x="5412174" y="3281073"/>
            <a:ext cx="1302678" cy="261610"/>
          </a:xfrm>
          <a:prstGeom prst="rect">
            <a:avLst/>
          </a:prstGeom>
          <a:noFill/>
        </p:spPr>
        <p:txBody>
          <a:bodyPr wrap="square" rtlCol="0">
            <a:spAutoFit/>
          </a:bodyPr>
          <a:lstStyle/>
          <a:p>
            <a:r>
              <a:rPr lang="en-US" sz="1100" b="1" dirty="0" smtClean="0">
                <a:latin typeface="Source Sans Pro" panose="020B0503030403020204" pitchFamily="34" charset="0"/>
              </a:rPr>
              <a:t>Column Layout</a:t>
            </a:r>
            <a:endParaRPr lang="en-US" sz="1100" b="1" dirty="0">
              <a:latin typeface="Source Sans Pro" panose="020B0503030403020204" pitchFamily="34" charset="0"/>
            </a:endParaRPr>
          </a:p>
        </p:txBody>
      </p:sp>
    </p:spTree>
    <p:extLst>
      <p:ext uri="{BB962C8B-B14F-4D97-AF65-F5344CB8AC3E}">
        <p14:creationId xmlns:p14="http://schemas.microsoft.com/office/powerpoint/2010/main" val="41331547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arquet.apache.org/assets/img/parquet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 y="167875"/>
            <a:ext cx="17907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 Lay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741" y="543856"/>
            <a:ext cx="5724525" cy="45529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46449" y="4835197"/>
            <a:ext cx="1828800" cy="261610"/>
          </a:xfrm>
          <a:prstGeom prst="rect">
            <a:avLst/>
          </a:prstGeom>
          <a:noFill/>
        </p:spPr>
        <p:txBody>
          <a:bodyPr wrap="square" rtlCol="0">
            <a:spAutoFit/>
          </a:bodyPr>
          <a:lstStyle/>
          <a:p>
            <a:r>
              <a:rPr lang="en-US" sz="1100" dirty="0" smtClean="0"/>
              <a:t>Source</a:t>
            </a:r>
            <a:r>
              <a:rPr lang="en-US" sz="1100" dirty="0"/>
              <a:t>: parquet.apache.org</a:t>
            </a:r>
          </a:p>
        </p:txBody>
      </p:sp>
      <p:sp>
        <p:nvSpPr>
          <p:cNvPr id="4" name="Oval 3"/>
          <p:cNvSpPr/>
          <p:nvPr/>
        </p:nvSpPr>
        <p:spPr>
          <a:xfrm>
            <a:off x="3953233" y="721896"/>
            <a:ext cx="2970081" cy="4326786"/>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7019567" y="859399"/>
            <a:ext cx="1918177" cy="1938992"/>
          </a:xfrm>
          <a:prstGeom prst="rect">
            <a:avLst/>
          </a:prstGeom>
          <a:noFill/>
        </p:spPr>
        <p:txBody>
          <a:bodyPr wrap="square" rtlCol="0">
            <a:spAutoFit/>
          </a:bodyPr>
          <a:lstStyle/>
          <a:p>
            <a:r>
              <a:rPr lang="en-US" sz="1200" b="1" dirty="0" smtClean="0">
                <a:latin typeface="Source Sans Pro" panose="020B0503030403020204" pitchFamily="34" charset="0"/>
              </a:rPr>
              <a:t>Reading: </a:t>
            </a:r>
          </a:p>
          <a:p>
            <a:pPr marL="171450" indent="-171450">
              <a:buFont typeface="Arial" panose="020B0604020202020204" pitchFamily="34" charset="0"/>
              <a:buChar char="•"/>
            </a:pPr>
            <a:r>
              <a:rPr lang="en-US" sz="1200" dirty="0" smtClean="0">
                <a:latin typeface="Source Sans Pro" panose="020B0503030403020204" pitchFamily="34" charset="0"/>
              </a:rPr>
              <a:t>Readers </a:t>
            </a:r>
            <a:r>
              <a:rPr lang="en-US" sz="1200" dirty="0">
                <a:latin typeface="Source Sans Pro" panose="020B0503030403020204" pitchFamily="34" charset="0"/>
              </a:rPr>
              <a:t>are expected to first read the file metadata to find all the column chunks they are interested in. </a:t>
            </a:r>
            <a:endParaRPr lang="en-US" sz="1200" dirty="0" smtClean="0">
              <a:latin typeface="Source Sans Pro" panose="020B0503030403020204" pitchFamily="34" charset="0"/>
            </a:endParaRPr>
          </a:p>
          <a:p>
            <a:endParaRPr lang="en-US" sz="1200" dirty="0">
              <a:latin typeface="Source Sans Pro" panose="020B0503030403020204" pitchFamily="34" charset="0"/>
            </a:endParaRPr>
          </a:p>
          <a:p>
            <a:pPr marL="171450" indent="-171450">
              <a:buFont typeface="Arial" panose="020B0604020202020204" pitchFamily="34" charset="0"/>
              <a:buChar char="•"/>
            </a:pPr>
            <a:r>
              <a:rPr lang="en-US" sz="1200" dirty="0" smtClean="0">
                <a:latin typeface="Source Sans Pro" panose="020B0503030403020204" pitchFamily="34" charset="0"/>
              </a:rPr>
              <a:t>The </a:t>
            </a:r>
            <a:r>
              <a:rPr lang="en-US" sz="1200" dirty="0">
                <a:latin typeface="Source Sans Pro" panose="020B0503030403020204" pitchFamily="34" charset="0"/>
              </a:rPr>
              <a:t>columns chunks should then be read sequentially</a:t>
            </a:r>
            <a:r>
              <a:rPr lang="en-US" sz="1200" dirty="0" smtClean="0">
                <a:latin typeface="Source Sans Pro" panose="020B0503030403020204" pitchFamily="34" charset="0"/>
              </a:rPr>
              <a:t>.</a:t>
            </a:r>
          </a:p>
        </p:txBody>
      </p:sp>
      <p:sp>
        <p:nvSpPr>
          <p:cNvPr id="12" name="TextBox 11"/>
          <p:cNvSpPr txBox="1"/>
          <p:nvPr/>
        </p:nvSpPr>
        <p:spPr>
          <a:xfrm>
            <a:off x="7019566" y="3171212"/>
            <a:ext cx="1918177" cy="830997"/>
          </a:xfrm>
          <a:prstGeom prst="rect">
            <a:avLst/>
          </a:prstGeom>
          <a:noFill/>
        </p:spPr>
        <p:txBody>
          <a:bodyPr wrap="square" rtlCol="0">
            <a:spAutoFit/>
          </a:bodyPr>
          <a:lstStyle/>
          <a:p>
            <a:r>
              <a:rPr lang="en-US" sz="1200" b="1" dirty="0" smtClean="0">
                <a:latin typeface="Source Sans Pro" panose="020B0503030403020204" pitchFamily="34" charset="0"/>
              </a:rPr>
              <a:t>Writing: </a:t>
            </a:r>
          </a:p>
          <a:p>
            <a:pPr marL="171450" indent="-171450">
              <a:buFont typeface="Arial" panose="020B0604020202020204" pitchFamily="34" charset="0"/>
              <a:buChar char="•"/>
            </a:pPr>
            <a:r>
              <a:rPr lang="en-US" sz="1200" dirty="0">
                <a:latin typeface="Source Sans Pro" panose="020B0503030403020204" pitchFamily="34" charset="0"/>
              </a:rPr>
              <a:t>Metadata is written after the data to allow for single pass writing.</a:t>
            </a:r>
          </a:p>
        </p:txBody>
      </p:sp>
    </p:spTree>
    <p:extLst>
      <p:ext uri="{BB962C8B-B14F-4D97-AF65-F5344CB8AC3E}">
        <p14:creationId xmlns:p14="http://schemas.microsoft.com/office/powerpoint/2010/main" val="3256177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7078" y="245865"/>
            <a:ext cx="8254428" cy="501388"/>
          </a:xfrm>
        </p:spPr>
        <p:txBody>
          <a:bodyPr>
            <a:normAutofit fontScale="90000"/>
          </a:bodyPr>
          <a:lstStyle/>
          <a:p>
            <a:r>
              <a:rPr lang="en-US" dirty="0" smtClean="0"/>
              <a:t>Parquet Features</a:t>
            </a:r>
            <a:endParaRPr lang="en-US" dirty="0"/>
          </a:p>
        </p:txBody>
      </p:sp>
      <p:sp>
        <p:nvSpPr>
          <p:cNvPr id="2" name="TextBox 1"/>
          <p:cNvSpPr txBox="1"/>
          <p:nvPr/>
        </p:nvSpPr>
        <p:spPr>
          <a:xfrm>
            <a:off x="2215977" y="1169773"/>
            <a:ext cx="5840628" cy="1723549"/>
          </a:xfrm>
          <a:prstGeom prst="rect">
            <a:avLst/>
          </a:prstGeom>
          <a:noFill/>
        </p:spPr>
        <p:txBody>
          <a:bodyPr wrap="square" rtlCol="0">
            <a:spAutoFit/>
          </a:bodyPr>
          <a:lstStyle/>
          <a:p>
            <a:pPr marL="342900" indent="-342900">
              <a:buFont typeface="+mj-lt"/>
              <a:buAutoNum type="arabicPeriod"/>
            </a:pPr>
            <a:r>
              <a:rPr lang="en-US" dirty="0" smtClean="0">
                <a:latin typeface="Source Sans Pro Light" panose="020B0403030403020204" pitchFamily="34" charset="0"/>
              </a:rPr>
              <a:t>Metadata merging</a:t>
            </a:r>
          </a:p>
          <a:p>
            <a:pPr marL="800100" lvl="1" indent="-342900">
              <a:buFont typeface="Arial" panose="020B0604020202020204" pitchFamily="34" charset="0"/>
              <a:buChar char="•"/>
            </a:pPr>
            <a:r>
              <a:rPr lang="en-US" sz="1400" dirty="0" smtClean="0">
                <a:latin typeface="Source Sans Pro Light" panose="020B0403030403020204" pitchFamily="34" charset="0"/>
              </a:rPr>
              <a:t>Allows developers to easily add/remove columns in data files</a:t>
            </a:r>
          </a:p>
          <a:p>
            <a:pPr marL="800100" lvl="1" indent="-342900">
              <a:buFont typeface="Arial" panose="020B0604020202020204" pitchFamily="34" charset="0"/>
              <a:buChar char="•"/>
            </a:pPr>
            <a:r>
              <a:rPr lang="en-US" sz="1400" dirty="0" smtClean="0">
                <a:latin typeface="Source Sans Pro Light" panose="020B0403030403020204" pitchFamily="34" charset="0"/>
              </a:rPr>
              <a:t>Spark will scan all metadata for files and merge the schemas</a:t>
            </a:r>
          </a:p>
          <a:p>
            <a:pPr marL="800100" lvl="1" indent="-342900">
              <a:buFont typeface="Arial" panose="020B0604020202020204" pitchFamily="34" charset="0"/>
              <a:buChar char="•"/>
            </a:pPr>
            <a:endParaRPr lang="en-US" sz="1400" dirty="0">
              <a:latin typeface="Source Sans Pro Light" panose="020B0403030403020204" pitchFamily="34" charset="0"/>
            </a:endParaRPr>
          </a:p>
          <a:p>
            <a:pPr marL="800100" lvl="1" indent="-342900">
              <a:buFont typeface="Arial" panose="020B0604020202020204" pitchFamily="34" charset="0"/>
              <a:buChar char="•"/>
            </a:pPr>
            <a:endParaRPr lang="en-US" sz="1400" dirty="0" smtClean="0">
              <a:latin typeface="Source Sans Pro Light" panose="020B0403030403020204" pitchFamily="34" charset="0"/>
            </a:endParaRPr>
          </a:p>
          <a:p>
            <a:pPr marL="342900" indent="-342900">
              <a:buFont typeface="+mj-lt"/>
              <a:buAutoNum type="arabicPeriod"/>
            </a:pPr>
            <a:r>
              <a:rPr lang="en-US" dirty="0" smtClean="0">
                <a:latin typeface="Source Sans Pro Light" panose="020B0403030403020204" pitchFamily="34" charset="0"/>
              </a:rPr>
              <a:t>Auto-discover data that has been partitioned into folders</a:t>
            </a:r>
            <a:endParaRPr lang="en-US" dirty="0">
              <a:latin typeface="Source Sans Pro Light" panose="020B0403030403020204" pitchFamily="34" charset="0"/>
            </a:endParaRPr>
          </a:p>
          <a:p>
            <a:pPr marL="800100" lvl="1" indent="-342900">
              <a:buFont typeface="Arial" panose="020B0604020202020204" pitchFamily="34" charset="0"/>
              <a:buChar char="•"/>
            </a:pPr>
            <a:r>
              <a:rPr lang="en-US" sz="1400" dirty="0" smtClean="0">
                <a:latin typeface="Source Sans Pro Light" panose="020B0403030403020204" pitchFamily="34" charset="0"/>
              </a:rPr>
              <a:t>And then prune which folders are scanned based on predicates</a:t>
            </a:r>
          </a:p>
        </p:txBody>
      </p:sp>
      <p:pic>
        <p:nvPicPr>
          <p:cNvPr id="3" name="Picture 2"/>
          <p:cNvPicPr>
            <a:picLocks noChangeAspect="1"/>
          </p:cNvPicPr>
          <p:nvPr/>
        </p:nvPicPr>
        <p:blipFill>
          <a:blip r:embed="rId3"/>
          <a:stretch>
            <a:fillRect/>
          </a:stretch>
        </p:blipFill>
        <p:spPr>
          <a:xfrm>
            <a:off x="4518663" y="3738362"/>
            <a:ext cx="3352381" cy="1047619"/>
          </a:xfrm>
          <a:prstGeom prst="rect">
            <a:avLst/>
          </a:prstGeom>
        </p:spPr>
      </p:pic>
      <p:sp>
        <p:nvSpPr>
          <p:cNvPr id="5" name="TextBox 4"/>
          <p:cNvSpPr txBox="1"/>
          <p:nvPr/>
        </p:nvSpPr>
        <p:spPr>
          <a:xfrm>
            <a:off x="3253945" y="3215142"/>
            <a:ext cx="3048000" cy="523220"/>
          </a:xfrm>
          <a:prstGeom prst="rect">
            <a:avLst/>
          </a:prstGeom>
          <a:noFill/>
        </p:spPr>
        <p:txBody>
          <a:bodyPr wrap="square" rtlCol="0">
            <a:spAutoFit/>
          </a:bodyPr>
          <a:lstStyle/>
          <a:p>
            <a:r>
              <a:rPr lang="en-US" sz="1400" dirty="0" smtClean="0">
                <a:latin typeface="Source Sans Pro Light" panose="020B0403030403020204" pitchFamily="34" charset="0"/>
              </a:rPr>
              <a:t>So, you can greatly speed up queries simply by breaking up data into folders:</a:t>
            </a:r>
            <a:endParaRPr lang="en-US" sz="1400" dirty="0">
              <a:latin typeface="Source Sans Pro Light" panose="020B0403030403020204" pitchFamily="34" charset="0"/>
            </a:endParaRPr>
          </a:p>
        </p:txBody>
      </p:sp>
    </p:spTree>
    <p:extLst>
      <p:ext uri="{BB962C8B-B14F-4D97-AF65-F5344CB8AC3E}">
        <p14:creationId xmlns:p14="http://schemas.microsoft.com/office/powerpoint/2010/main" val="11040821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Less Code: Input &amp; Output</a:t>
            </a:r>
          </a:p>
        </p:txBody>
      </p:sp>
      <p:sp>
        <p:nvSpPr>
          <p:cNvPr id="3" name="Content Placeholder 2"/>
          <p:cNvSpPr>
            <a:spLocks noGrp="1"/>
          </p:cNvSpPr>
          <p:nvPr>
            <p:ph idx="1"/>
          </p:nvPr>
        </p:nvSpPr>
        <p:spPr>
          <a:xfrm>
            <a:off x="432372" y="1200151"/>
            <a:ext cx="8254428" cy="810798"/>
          </a:xfrm>
        </p:spPr>
        <p:txBody>
          <a:bodyPr>
            <a:normAutofit/>
          </a:bodyPr>
          <a:lstStyle/>
          <a:p>
            <a:pPr marL="0" indent="0">
              <a:buNone/>
            </a:pPr>
            <a:r>
              <a:rPr lang="en-US" dirty="0" smtClean="0"/>
              <a:t>Unified interface to reading/writing data in a variety of formats:</a:t>
            </a:r>
          </a:p>
          <a:p>
            <a:endParaRPr lang="en-US" dirty="0"/>
          </a:p>
        </p:txBody>
      </p:sp>
      <p:sp>
        <p:nvSpPr>
          <p:cNvPr id="5" name="TextBox 4"/>
          <p:cNvSpPr txBox="1"/>
          <p:nvPr/>
        </p:nvSpPr>
        <p:spPr>
          <a:xfrm>
            <a:off x="432373" y="1869828"/>
            <a:ext cx="6418769" cy="3139321"/>
          </a:xfrm>
          <a:prstGeom prst="rect">
            <a:avLst/>
          </a:prstGeom>
          <a:noFill/>
        </p:spPr>
        <p:txBody>
          <a:bodyPr wrap="square" rtlCol="0">
            <a:spAutoFit/>
          </a:bodyPr>
          <a:lstStyle/>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333333"/>
                </a:solidFill>
                <a:latin typeface="Consolas"/>
                <a:ea typeface="ＭＳ 明朝"/>
                <a:cs typeface="Courier"/>
              </a:rPr>
              <a:t>df</a:t>
            </a:r>
            <a:r>
              <a:rPr lang="en-US" dirty="0">
                <a:solidFill>
                  <a:srgbClr val="333333"/>
                </a:solidFill>
                <a:latin typeface="Consolas"/>
                <a:ea typeface="ＭＳ 明朝"/>
                <a:cs typeface="Courier"/>
              </a:rPr>
              <a:t> </a:t>
            </a:r>
            <a:r>
              <a:rPr lang="en-US" dirty="0">
                <a:solidFill>
                  <a:srgbClr val="A71D5D"/>
                </a:solidFill>
                <a:latin typeface="Consolas"/>
                <a:ea typeface="ＭＳ 明朝"/>
                <a:cs typeface="Courier"/>
              </a:rPr>
              <a:t>=</a:t>
            </a:r>
            <a:r>
              <a:rPr lang="en-US" dirty="0">
                <a:solidFill>
                  <a:srgbClr val="333333"/>
                </a:solidFill>
                <a:latin typeface="Consolas"/>
                <a:ea typeface="ＭＳ 明朝"/>
                <a:cs typeface="Courier"/>
              </a:rPr>
              <a:t> </a:t>
            </a:r>
            <a:r>
              <a:rPr lang="en-US" dirty="0" err="1" smtClean="0">
                <a:solidFill>
                  <a:srgbClr val="333333"/>
                </a:solidFill>
                <a:latin typeface="Consolas"/>
                <a:ea typeface="ＭＳ 明朝"/>
                <a:cs typeface="Courier"/>
              </a:rPr>
              <a:t>sqlContext.</a:t>
            </a:r>
            <a:r>
              <a:rPr lang="en-US" dirty="0" err="1" smtClean="0">
                <a:solidFill>
                  <a:srgbClr val="800000"/>
                </a:solidFill>
                <a:latin typeface="Consolas"/>
                <a:ea typeface="ＭＳ 明朝"/>
                <a:cs typeface="Courier"/>
              </a:rPr>
              <a:t>read</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format</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json</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option</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samplingRatio</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 </a:t>
            </a:r>
            <a:r>
              <a:rPr lang="en-US" dirty="0">
                <a:solidFill>
                  <a:srgbClr val="183691"/>
                </a:solidFill>
                <a:latin typeface="Consolas"/>
                <a:ea typeface="ＭＳ 明朝"/>
                <a:cs typeface="Courier"/>
              </a:rPr>
              <a:t>"0.1"</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487020"/>
                </a:solidFill>
                <a:latin typeface="Consolas"/>
                <a:ea typeface="ＭＳ 明朝"/>
                <a:cs typeface="Courier"/>
              </a:rPr>
              <a:t>load</a:t>
            </a:r>
            <a:r>
              <a:rPr lang="en-US" dirty="0" smtClean="0">
                <a:solidFill>
                  <a:srgbClr val="333333"/>
                </a:solidFill>
                <a:latin typeface="Consolas"/>
                <a:ea typeface="ＭＳ 明朝"/>
                <a:cs typeface="Courier"/>
              </a:rPr>
              <a:t>(</a:t>
            </a:r>
            <a:r>
              <a:rPr lang="en-US" dirty="0" smtClean="0">
                <a:solidFill>
                  <a:srgbClr val="183691"/>
                </a:solidFill>
                <a:latin typeface="Consolas"/>
                <a:ea typeface="ＭＳ 明朝"/>
                <a:cs typeface="Courier"/>
              </a:rPr>
              <a:t>"/home/</a:t>
            </a:r>
            <a:r>
              <a:rPr lang="en-US" dirty="0" err="1" smtClean="0">
                <a:solidFill>
                  <a:srgbClr val="183691"/>
                </a:solidFill>
                <a:latin typeface="Consolas"/>
                <a:ea typeface="ＭＳ 明朝"/>
                <a:cs typeface="Courier"/>
              </a:rPr>
              <a:t>michael</a:t>
            </a:r>
            <a:r>
              <a:rPr lang="en-US" dirty="0" smtClean="0">
                <a:solidFill>
                  <a:srgbClr val="183691"/>
                </a:solidFill>
                <a:latin typeface="Consolas"/>
                <a:ea typeface="ＭＳ 明朝"/>
                <a:cs typeface="Courier"/>
              </a:rPr>
              <a:t>/</a:t>
            </a:r>
            <a:r>
              <a:rPr lang="en-US" dirty="0" err="1" smtClean="0">
                <a:solidFill>
                  <a:srgbClr val="183691"/>
                </a:solidFill>
                <a:latin typeface="Consolas"/>
                <a:ea typeface="ＭＳ 明朝"/>
                <a:cs typeface="Courier"/>
              </a:rPr>
              <a:t>data.json</a:t>
            </a:r>
            <a:r>
              <a:rPr lang="en-US" dirty="0" smtClean="0">
                <a:solidFill>
                  <a:srgbClr val="183691"/>
                </a:solidFill>
                <a:latin typeface="Consolas"/>
                <a:ea typeface="ＭＳ 明朝"/>
                <a:cs typeface="Courier"/>
              </a:rPr>
              <a:t>"</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333333"/>
              </a:solidFill>
              <a:latin typeface="Consolas"/>
              <a:ea typeface="ＭＳ 明朝"/>
              <a:cs typeface="Courier"/>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solidFill>
                  <a:srgbClr val="333333"/>
                </a:solidFill>
                <a:latin typeface="Consolas"/>
                <a:ea typeface="ＭＳ 明朝"/>
                <a:cs typeface="Courier"/>
              </a:rPr>
              <a:t>df.</a:t>
            </a:r>
            <a:r>
              <a:rPr lang="en-US" dirty="0" err="1" smtClean="0">
                <a:solidFill>
                  <a:srgbClr val="800000"/>
                </a:solidFill>
                <a:latin typeface="Consolas"/>
                <a:ea typeface="ＭＳ 明朝"/>
                <a:cs typeface="Courier"/>
              </a:rPr>
              <a:t>write</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format</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"parquet"</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mode</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"append"</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err="1">
                <a:solidFill>
                  <a:srgbClr val="A65D04"/>
                </a:solidFill>
                <a:latin typeface="Consolas"/>
                <a:ea typeface="ＭＳ 明朝"/>
                <a:cs typeface="Courier"/>
              </a:rPr>
              <a:t>partitionBy</a:t>
            </a:r>
            <a:r>
              <a:rPr lang="en-US" dirty="0" smtClean="0">
                <a:solidFill>
                  <a:srgbClr val="333333"/>
                </a:solidFill>
                <a:latin typeface="Consolas"/>
                <a:ea typeface="ＭＳ 明朝"/>
                <a:cs typeface="Courier"/>
              </a:rPr>
              <a:t>(</a:t>
            </a:r>
            <a:r>
              <a:rPr lang="en-US" dirty="0" smtClean="0">
                <a:solidFill>
                  <a:srgbClr val="183691"/>
                </a:solidFill>
                <a:latin typeface="Consolas"/>
                <a:ea typeface="ＭＳ 明朝"/>
                <a:cs typeface="Courier"/>
              </a:rPr>
              <a:t>"year"</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urier"/>
              </a:rPr>
              <a:t>  </a:t>
            </a:r>
            <a:r>
              <a:rPr lang="en-US" dirty="0">
                <a:solidFill>
                  <a:srgbClr val="333333"/>
                </a:solidFill>
                <a:latin typeface="Consolas"/>
                <a:ea typeface="ＭＳ 明朝"/>
                <a:cs typeface="Courier"/>
              </a:rPr>
              <a:t>.</a:t>
            </a:r>
            <a:r>
              <a:rPr lang="en-US" dirty="0" err="1">
                <a:solidFill>
                  <a:schemeClr val="accent3">
                    <a:lumMod val="50000"/>
                  </a:schemeClr>
                </a:solidFill>
                <a:latin typeface="Consolas"/>
                <a:ea typeface="ＭＳ 明朝"/>
                <a:cs typeface="Courier"/>
              </a:rPr>
              <a:t>saveAsTable</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fasterData</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a:t>
            </a:r>
            <a:endParaRPr lang="en-US" sz="3200" dirty="0">
              <a:latin typeface="Cambria"/>
              <a:ea typeface="ＭＳ 明朝"/>
              <a:cs typeface="Times New Roman"/>
            </a:endParaRPr>
          </a:p>
          <a:p>
            <a:endParaRPr lang="en-US" dirty="0"/>
          </a:p>
        </p:txBody>
      </p:sp>
      <p:sp>
        <p:nvSpPr>
          <p:cNvPr id="6"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47</a:t>
            </a:fld>
            <a:endParaRPr lang="en-US" sz="1100" dirty="0">
              <a:solidFill>
                <a:srgbClr val="000000"/>
              </a:solidFill>
              <a:latin typeface="Source Sans Pro Light"/>
              <a:cs typeface="Source Sans Pro Light"/>
            </a:endParaRPr>
          </a:p>
        </p:txBody>
      </p:sp>
    </p:spTree>
    <p:extLst>
      <p:ext uri="{BB962C8B-B14F-4D97-AF65-F5344CB8AC3E}">
        <p14:creationId xmlns:p14="http://schemas.microsoft.com/office/powerpoint/2010/main" val="42923432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Less Code: Input &amp; Output</a:t>
            </a:r>
          </a:p>
        </p:txBody>
      </p:sp>
      <p:sp>
        <p:nvSpPr>
          <p:cNvPr id="3" name="Content Placeholder 2"/>
          <p:cNvSpPr>
            <a:spLocks noGrp="1"/>
          </p:cNvSpPr>
          <p:nvPr>
            <p:ph idx="1"/>
          </p:nvPr>
        </p:nvSpPr>
        <p:spPr>
          <a:xfrm>
            <a:off x="432372" y="1200151"/>
            <a:ext cx="8254428" cy="810798"/>
          </a:xfrm>
        </p:spPr>
        <p:txBody>
          <a:bodyPr>
            <a:normAutofit/>
          </a:bodyPr>
          <a:lstStyle/>
          <a:p>
            <a:pPr marL="0" indent="0">
              <a:buNone/>
            </a:pPr>
            <a:r>
              <a:rPr lang="en-US" dirty="0" smtClean="0"/>
              <a:t>Unified interface to reading/writing data in a variety of formats:</a:t>
            </a:r>
          </a:p>
          <a:p>
            <a:endParaRPr lang="en-US" dirty="0"/>
          </a:p>
        </p:txBody>
      </p:sp>
      <p:sp>
        <p:nvSpPr>
          <p:cNvPr id="4" name="TextBox 3"/>
          <p:cNvSpPr txBox="1"/>
          <p:nvPr/>
        </p:nvSpPr>
        <p:spPr>
          <a:xfrm>
            <a:off x="432373" y="1869828"/>
            <a:ext cx="6418769" cy="3139321"/>
          </a:xfrm>
          <a:prstGeom prst="rect">
            <a:avLst/>
          </a:prstGeom>
          <a:noFill/>
        </p:spPr>
        <p:txBody>
          <a:bodyPr wrap="square" rtlCol="0">
            <a:spAutoFit/>
          </a:bodyPr>
          <a:lstStyle/>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333333"/>
                </a:solidFill>
                <a:latin typeface="Consolas"/>
                <a:ea typeface="ＭＳ 明朝"/>
                <a:cs typeface="Courier"/>
              </a:rPr>
              <a:t>df</a:t>
            </a:r>
            <a:r>
              <a:rPr lang="en-US" dirty="0">
                <a:solidFill>
                  <a:srgbClr val="333333"/>
                </a:solidFill>
                <a:latin typeface="Consolas"/>
                <a:ea typeface="ＭＳ 明朝"/>
                <a:cs typeface="Courier"/>
              </a:rPr>
              <a:t> </a:t>
            </a:r>
            <a:r>
              <a:rPr lang="en-US" dirty="0">
                <a:solidFill>
                  <a:srgbClr val="A71D5D"/>
                </a:solidFill>
                <a:latin typeface="Consolas"/>
                <a:ea typeface="ＭＳ 明朝"/>
                <a:cs typeface="Courier"/>
              </a:rPr>
              <a:t>=</a:t>
            </a:r>
            <a:r>
              <a:rPr lang="en-US" dirty="0">
                <a:solidFill>
                  <a:srgbClr val="333333"/>
                </a:solidFill>
                <a:latin typeface="Consolas"/>
                <a:ea typeface="ＭＳ 明朝"/>
                <a:cs typeface="Courier"/>
              </a:rPr>
              <a:t> </a:t>
            </a:r>
            <a:r>
              <a:rPr lang="en-US" dirty="0" err="1" smtClean="0">
                <a:solidFill>
                  <a:srgbClr val="333333"/>
                </a:solidFill>
                <a:latin typeface="Consolas"/>
                <a:ea typeface="ＭＳ 明朝"/>
                <a:cs typeface="Courier"/>
              </a:rPr>
              <a:t>sqlContext.</a:t>
            </a:r>
            <a:r>
              <a:rPr lang="en-US" dirty="0" err="1" smtClean="0">
                <a:solidFill>
                  <a:srgbClr val="800000"/>
                </a:solidFill>
                <a:latin typeface="Consolas"/>
                <a:ea typeface="ＭＳ 明朝"/>
                <a:cs typeface="Courier"/>
              </a:rPr>
              <a:t>read</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format</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json</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option</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samplingRatio</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 </a:t>
            </a:r>
            <a:r>
              <a:rPr lang="en-US" dirty="0">
                <a:solidFill>
                  <a:srgbClr val="183691"/>
                </a:solidFill>
                <a:latin typeface="Consolas"/>
                <a:ea typeface="ＭＳ 明朝"/>
                <a:cs typeface="Courier"/>
              </a:rPr>
              <a:t>"0.1"</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487020"/>
                </a:solidFill>
                <a:latin typeface="Consolas"/>
                <a:ea typeface="ＭＳ 明朝"/>
                <a:cs typeface="Courier"/>
              </a:rPr>
              <a:t>load</a:t>
            </a:r>
            <a:r>
              <a:rPr lang="en-US" dirty="0" smtClean="0">
                <a:solidFill>
                  <a:srgbClr val="333333"/>
                </a:solidFill>
                <a:latin typeface="Consolas"/>
                <a:ea typeface="ＭＳ 明朝"/>
                <a:cs typeface="Courier"/>
              </a:rPr>
              <a:t>(</a:t>
            </a:r>
            <a:r>
              <a:rPr lang="en-US" dirty="0" smtClean="0">
                <a:solidFill>
                  <a:srgbClr val="183691"/>
                </a:solidFill>
                <a:latin typeface="Consolas"/>
                <a:ea typeface="ＭＳ 明朝"/>
                <a:cs typeface="Courier"/>
              </a:rPr>
              <a:t>"/home/</a:t>
            </a:r>
            <a:r>
              <a:rPr lang="en-US" dirty="0" err="1" smtClean="0">
                <a:solidFill>
                  <a:srgbClr val="183691"/>
                </a:solidFill>
                <a:latin typeface="Consolas"/>
                <a:ea typeface="ＭＳ 明朝"/>
                <a:cs typeface="Courier"/>
              </a:rPr>
              <a:t>michael</a:t>
            </a:r>
            <a:r>
              <a:rPr lang="en-US" dirty="0" smtClean="0">
                <a:solidFill>
                  <a:srgbClr val="183691"/>
                </a:solidFill>
                <a:latin typeface="Consolas"/>
                <a:ea typeface="ＭＳ 明朝"/>
                <a:cs typeface="Courier"/>
              </a:rPr>
              <a:t>/</a:t>
            </a:r>
            <a:r>
              <a:rPr lang="en-US" dirty="0" err="1" smtClean="0">
                <a:solidFill>
                  <a:srgbClr val="183691"/>
                </a:solidFill>
                <a:latin typeface="Consolas"/>
                <a:ea typeface="ＭＳ 明朝"/>
                <a:cs typeface="Courier"/>
              </a:rPr>
              <a:t>data.json</a:t>
            </a:r>
            <a:r>
              <a:rPr lang="en-US" dirty="0" smtClean="0">
                <a:solidFill>
                  <a:srgbClr val="183691"/>
                </a:solidFill>
                <a:latin typeface="Consolas"/>
                <a:ea typeface="ＭＳ 明朝"/>
                <a:cs typeface="Courier"/>
              </a:rPr>
              <a:t>"</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333333"/>
              </a:solidFill>
              <a:latin typeface="Consolas"/>
              <a:ea typeface="ＭＳ 明朝"/>
              <a:cs typeface="Courier"/>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solidFill>
                  <a:srgbClr val="333333"/>
                </a:solidFill>
                <a:latin typeface="Consolas"/>
                <a:ea typeface="ＭＳ 明朝"/>
                <a:cs typeface="Courier"/>
              </a:rPr>
              <a:t>df.</a:t>
            </a:r>
            <a:r>
              <a:rPr lang="en-US" dirty="0" err="1" smtClean="0">
                <a:solidFill>
                  <a:srgbClr val="800000"/>
                </a:solidFill>
                <a:latin typeface="Consolas"/>
                <a:ea typeface="ＭＳ 明朝"/>
                <a:cs typeface="Courier"/>
              </a:rPr>
              <a:t>write</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format</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"parquet"</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mode</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"append"</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err="1">
                <a:solidFill>
                  <a:srgbClr val="A65D04"/>
                </a:solidFill>
                <a:latin typeface="Consolas"/>
                <a:ea typeface="ＭＳ 明朝"/>
                <a:cs typeface="Courier"/>
              </a:rPr>
              <a:t>partitionBy</a:t>
            </a:r>
            <a:r>
              <a:rPr lang="en-US" dirty="0" smtClean="0">
                <a:solidFill>
                  <a:srgbClr val="333333"/>
                </a:solidFill>
                <a:latin typeface="Consolas"/>
                <a:ea typeface="ＭＳ 明朝"/>
                <a:cs typeface="Courier"/>
              </a:rPr>
              <a:t>(</a:t>
            </a:r>
            <a:r>
              <a:rPr lang="en-US" dirty="0" smtClean="0">
                <a:solidFill>
                  <a:srgbClr val="183691"/>
                </a:solidFill>
                <a:latin typeface="Consolas"/>
                <a:ea typeface="ＭＳ 明朝"/>
                <a:cs typeface="Courier"/>
              </a:rPr>
              <a:t>"year"</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urier"/>
              </a:rPr>
              <a:t>  </a:t>
            </a:r>
            <a:r>
              <a:rPr lang="en-US" dirty="0">
                <a:solidFill>
                  <a:srgbClr val="333333"/>
                </a:solidFill>
                <a:latin typeface="Consolas"/>
                <a:ea typeface="ＭＳ 明朝"/>
                <a:cs typeface="Courier"/>
              </a:rPr>
              <a:t>.</a:t>
            </a:r>
            <a:r>
              <a:rPr lang="en-US" dirty="0" err="1">
                <a:solidFill>
                  <a:schemeClr val="accent3">
                    <a:lumMod val="50000"/>
                  </a:schemeClr>
                </a:solidFill>
                <a:latin typeface="Consolas"/>
                <a:ea typeface="ＭＳ 明朝"/>
                <a:cs typeface="Courier"/>
              </a:rPr>
              <a:t>saveAsTable</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fasterData</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a:t>
            </a:r>
            <a:endParaRPr lang="en-US" sz="3200" dirty="0">
              <a:latin typeface="Cambria"/>
              <a:ea typeface="ＭＳ 明朝"/>
              <a:cs typeface="Times New Roman"/>
            </a:endParaRPr>
          </a:p>
          <a:p>
            <a:endParaRPr lang="en-US" dirty="0"/>
          </a:p>
        </p:txBody>
      </p:sp>
      <p:sp>
        <p:nvSpPr>
          <p:cNvPr id="5" name="TextBox 4"/>
          <p:cNvSpPr txBox="1"/>
          <p:nvPr/>
        </p:nvSpPr>
        <p:spPr>
          <a:xfrm>
            <a:off x="5455830" y="2466994"/>
            <a:ext cx="3513169" cy="1815882"/>
          </a:xfrm>
          <a:prstGeom prst="rect">
            <a:avLst/>
          </a:prstGeom>
          <a:noFill/>
        </p:spPr>
        <p:txBody>
          <a:bodyPr wrap="square" rtlCol="0">
            <a:spAutoFit/>
          </a:bodyPr>
          <a:lstStyle/>
          <a:p>
            <a:pPr algn="ctr"/>
            <a:r>
              <a:rPr lang="en-US" sz="2800" dirty="0" smtClean="0">
                <a:solidFill>
                  <a:srgbClr val="800000"/>
                </a:solidFill>
                <a:latin typeface="Consolas"/>
                <a:ea typeface="ＭＳ 明朝"/>
                <a:cs typeface="Courier"/>
              </a:rPr>
              <a:t>read</a:t>
            </a:r>
            <a:r>
              <a:rPr lang="en-US" sz="2800" dirty="0" smtClean="0">
                <a:solidFill>
                  <a:srgbClr val="800000"/>
                </a:solidFill>
                <a:latin typeface="Newslab"/>
                <a:ea typeface="ＭＳ 明朝"/>
                <a:cs typeface="Newslab"/>
              </a:rPr>
              <a:t> </a:t>
            </a:r>
            <a:r>
              <a:rPr lang="en-US" sz="2800" dirty="0" smtClean="0">
                <a:latin typeface="Newslab"/>
                <a:cs typeface="Newslab"/>
              </a:rPr>
              <a:t>and </a:t>
            </a:r>
            <a:r>
              <a:rPr lang="en-US" sz="2800" dirty="0" smtClean="0">
                <a:solidFill>
                  <a:srgbClr val="800000"/>
                </a:solidFill>
                <a:latin typeface="Consolas"/>
                <a:ea typeface="ＭＳ 明朝"/>
                <a:cs typeface="Courier"/>
              </a:rPr>
              <a:t>write </a:t>
            </a:r>
            <a:r>
              <a:rPr lang="en-US" sz="2800" dirty="0" smtClean="0">
                <a:latin typeface="Newslab"/>
                <a:cs typeface="Newslab"/>
              </a:rPr>
              <a:t>functions create new builders for doing I/O</a:t>
            </a:r>
            <a:endParaRPr lang="en-US" sz="2800" dirty="0">
              <a:latin typeface="Newslab"/>
              <a:cs typeface="Newslab"/>
            </a:endParaRPr>
          </a:p>
        </p:txBody>
      </p:sp>
      <p:cxnSp>
        <p:nvCxnSpPr>
          <p:cNvPr id="7" name="Straight Arrow Connector 6"/>
          <p:cNvCxnSpPr>
            <a:stCxn id="5" idx="1"/>
          </p:cNvCxnSpPr>
          <p:nvPr/>
        </p:nvCxnSpPr>
        <p:spPr>
          <a:xfrm flipH="1" flipV="1">
            <a:off x="3127862" y="2152067"/>
            <a:ext cx="2327968" cy="1222868"/>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5" idx="1"/>
          </p:cNvCxnSpPr>
          <p:nvPr/>
        </p:nvCxnSpPr>
        <p:spPr>
          <a:xfrm flipH="1">
            <a:off x="1834290" y="3374935"/>
            <a:ext cx="3621540" cy="11776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48</a:t>
            </a:fld>
            <a:endParaRPr lang="en-US" sz="1100" dirty="0">
              <a:solidFill>
                <a:srgbClr val="000000"/>
              </a:solidFill>
              <a:latin typeface="Source Sans Pro Light"/>
              <a:cs typeface="Source Sans Pro Light"/>
            </a:endParaRPr>
          </a:p>
        </p:txBody>
      </p:sp>
    </p:spTree>
    <p:extLst>
      <p:ext uri="{BB962C8B-B14F-4D97-AF65-F5344CB8AC3E}">
        <p14:creationId xmlns:p14="http://schemas.microsoft.com/office/powerpoint/2010/main" val="4744844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Less Code: Input &amp; Output</a:t>
            </a:r>
          </a:p>
        </p:txBody>
      </p:sp>
      <p:sp>
        <p:nvSpPr>
          <p:cNvPr id="3" name="Content Placeholder 2"/>
          <p:cNvSpPr>
            <a:spLocks noGrp="1"/>
          </p:cNvSpPr>
          <p:nvPr>
            <p:ph idx="1"/>
          </p:nvPr>
        </p:nvSpPr>
        <p:spPr>
          <a:xfrm>
            <a:off x="432372" y="1200151"/>
            <a:ext cx="8254428" cy="810798"/>
          </a:xfrm>
        </p:spPr>
        <p:txBody>
          <a:bodyPr>
            <a:normAutofit/>
          </a:bodyPr>
          <a:lstStyle/>
          <a:p>
            <a:pPr marL="0" indent="0">
              <a:buNone/>
            </a:pPr>
            <a:r>
              <a:rPr lang="en-US" dirty="0" smtClean="0"/>
              <a:t>Unified interface to reading/writing data in a variety of formats:</a:t>
            </a:r>
          </a:p>
          <a:p>
            <a:endParaRPr lang="en-US" dirty="0"/>
          </a:p>
        </p:txBody>
      </p:sp>
      <p:sp>
        <p:nvSpPr>
          <p:cNvPr id="5" name="TextBox 4"/>
          <p:cNvSpPr txBox="1"/>
          <p:nvPr/>
        </p:nvSpPr>
        <p:spPr>
          <a:xfrm>
            <a:off x="5753705" y="1987428"/>
            <a:ext cx="3293684" cy="2677656"/>
          </a:xfrm>
          <a:prstGeom prst="rect">
            <a:avLst/>
          </a:prstGeom>
          <a:noFill/>
        </p:spPr>
        <p:txBody>
          <a:bodyPr wrap="square" rtlCol="0">
            <a:spAutoFit/>
          </a:bodyPr>
          <a:lstStyle/>
          <a:p>
            <a:r>
              <a:rPr lang="en-US" sz="2800" dirty="0" smtClean="0">
                <a:latin typeface="Newslab"/>
                <a:cs typeface="Newslab"/>
              </a:rPr>
              <a:t>Builder methods specify:</a:t>
            </a:r>
          </a:p>
          <a:p>
            <a:pPr marL="457200" indent="-457200">
              <a:buFont typeface="Arial"/>
              <a:buChar char="•"/>
            </a:pPr>
            <a:r>
              <a:rPr lang="en-US" sz="2800" dirty="0">
                <a:latin typeface="Newslab"/>
                <a:cs typeface="Newslab"/>
              </a:rPr>
              <a:t>F</a:t>
            </a:r>
            <a:r>
              <a:rPr lang="en-US" sz="2800" dirty="0" smtClean="0">
                <a:latin typeface="Newslab"/>
                <a:cs typeface="Newslab"/>
              </a:rPr>
              <a:t>ormat</a:t>
            </a:r>
          </a:p>
          <a:p>
            <a:pPr marL="457200" indent="-457200">
              <a:buFont typeface="Arial"/>
              <a:buChar char="•"/>
            </a:pPr>
            <a:r>
              <a:rPr lang="en-US" sz="2800" dirty="0">
                <a:latin typeface="Newslab"/>
                <a:cs typeface="Newslab"/>
              </a:rPr>
              <a:t>P</a:t>
            </a:r>
            <a:r>
              <a:rPr lang="en-US" sz="2800" dirty="0" smtClean="0">
                <a:latin typeface="Newslab"/>
                <a:cs typeface="Newslab"/>
              </a:rPr>
              <a:t>artitioning</a:t>
            </a:r>
          </a:p>
          <a:p>
            <a:pPr marL="457200" indent="-457200">
              <a:buFont typeface="Arial"/>
              <a:buChar char="•"/>
            </a:pPr>
            <a:r>
              <a:rPr lang="en-US" sz="2800" dirty="0" smtClean="0">
                <a:latin typeface="Newslab"/>
                <a:cs typeface="Newslab"/>
              </a:rPr>
              <a:t>Handling of existing data</a:t>
            </a:r>
          </a:p>
        </p:txBody>
      </p:sp>
      <p:sp>
        <p:nvSpPr>
          <p:cNvPr id="12" name="Right Brace 11"/>
          <p:cNvSpPr/>
          <p:nvPr/>
        </p:nvSpPr>
        <p:spPr>
          <a:xfrm>
            <a:off x="5106545" y="3505833"/>
            <a:ext cx="454655" cy="908606"/>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5106545" y="2163829"/>
            <a:ext cx="454655" cy="493917"/>
          </a:xfrm>
          <a:prstGeom prst="rightBrace">
            <a:avLst>
              <a:gd name="adj1" fmla="val 5173"/>
              <a:gd name="adj2" fmla="val 50000"/>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432373" y="1869828"/>
            <a:ext cx="6418769" cy="3139321"/>
          </a:xfrm>
          <a:prstGeom prst="rect">
            <a:avLst/>
          </a:prstGeom>
          <a:noFill/>
        </p:spPr>
        <p:txBody>
          <a:bodyPr wrap="square" rtlCol="0">
            <a:spAutoFit/>
          </a:bodyPr>
          <a:lstStyle/>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333333"/>
                </a:solidFill>
                <a:latin typeface="Consolas"/>
                <a:ea typeface="ＭＳ 明朝"/>
                <a:cs typeface="Courier"/>
              </a:rPr>
              <a:t>df</a:t>
            </a:r>
            <a:r>
              <a:rPr lang="en-US" dirty="0">
                <a:solidFill>
                  <a:srgbClr val="333333"/>
                </a:solidFill>
                <a:latin typeface="Consolas"/>
                <a:ea typeface="ＭＳ 明朝"/>
                <a:cs typeface="Courier"/>
              </a:rPr>
              <a:t> </a:t>
            </a:r>
            <a:r>
              <a:rPr lang="en-US" dirty="0">
                <a:solidFill>
                  <a:srgbClr val="A71D5D"/>
                </a:solidFill>
                <a:latin typeface="Consolas"/>
                <a:ea typeface="ＭＳ 明朝"/>
                <a:cs typeface="Courier"/>
              </a:rPr>
              <a:t>=</a:t>
            </a:r>
            <a:r>
              <a:rPr lang="en-US" dirty="0">
                <a:solidFill>
                  <a:srgbClr val="333333"/>
                </a:solidFill>
                <a:latin typeface="Consolas"/>
                <a:ea typeface="ＭＳ 明朝"/>
                <a:cs typeface="Courier"/>
              </a:rPr>
              <a:t> </a:t>
            </a:r>
            <a:r>
              <a:rPr lang="en-US" dirty="0" err="1" smtClean="0">
                <a:solidFill>
                  <a:srgbClr val="333333"/>
                </a:solidFill>
                <a:latin typeface="Consolas"/>
                <a:ea typeface="ＭＳ 明朝"/>
                <a:cs typeface="Courier"/>
              </a:rPr>
              <a:t>sqlContext.</a:t>
            </a:r>
            <a:r>
              <a:rPr lang="en-US" dirty="0" err="1" smtClean="0">
                <a:solidFill>
                  <a:srgbClr val="800000"/>
                </a:solidFill>
                <a:latin typeface="Consolas"/>
                <a:ea typeface="ＭＳ 明朝"/>
                <a:cs typeface="Courier"/>
              </a:rPr>
              <a:t>read</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format</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json</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option</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samplingRatio</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 </a:t>
            </a:r>
            <a:r>
              <a:rPr lang="en-US" dirty="0">
                <a:solidFill>
                  <a:srgbClr val="183691"/>
                </a:solidFill>
                <a:latin typeface="Consolas"/>
                <a:ea typeface="ＭＳ 明朝"/>
                <a:cs typeface="Courier"/>
              </a:rPr>
              <a:t>"0.1"</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487020"/>
                </a:solidFill>
                <a:latin typeface="Consolas"/>
                <a:ea typeface="ＭＳ 明朝"/>
                <a:cs typeface="Courier"/>
              </a:rPr>
              <a:t>load</a:t>
            </a:r>
            <a:r>
              <a:rPr lang="en-US" dirty="0" smtClean="0">
                <a:solidFill>
                  <a:srgbClr val="333333"/>
                </a:solidFill>
                <a:latin typeface="Consolas"/>
                <a:ea typeface="ＭＳ 明朝"/>
                <a:cs typeface="Courier"/>
              </a:rPr>
              <a:t>(</a:t>
            </a:r>
            <a:r>
              <a:rPr lang="en-US" dirty="0" smtClean="0">
                <a:solidFill>
                  <a:srgbClr val="183691"/>
                </a:solidFill>
                <a:latin typeface="Consolas"/>
                <a:ea typeface="ＭＳ 明朝"/>
                <a:cs typeface="Courier"/>
              </a:rPr>
              <a:t>"/home/</a:t>
            </a:r>
            <a:r>
              <a:rPr lang="en-US" dirty="0" err="1" smtClean="0">
                <a:solidFill>
                  <a:srgbClr val="183691"/>
                </a:solidFill>
                <a:latin typeface="Consolas"/>
                <a:ea typeface="ＭＳ 明朝"/>
                <a:cs typeface="Courier"/>
              </a:rPr>
              <a:t>michael</a:t>
            </a:r>
            <a:r>
              <a:rPr lang="en-US" dirty="0" smtClean="0">
                <a:solidFill>
                  <a:srgbClr val="183691"/>
                </a:solidFill>
                <a:latin typeface="Consolas"/>
                <a:ea typeface="ＭＳ 明朝"/>
                <a:cs typeface="Courier"/>
              </a:rPr>
              <a:t>/</a:t>
            </a:r>
            <a:r>
              <a:rPr lang="en-US" dirty="0" err="1" smtClean="0">
                <a:solidFill>
                  <a:srgbClr val="183691"/>
                </a:solidFill>
                <a:latin typeface="Consolas"/>
                <a:ea typeface="ＭＳ 明朝"/>
                <a:cs typeface="Courier"/>
              </a:rPr>
              <a:t>data.json</a:t>
            </a:r>
            <a:r>
              <a:rPr lang="en-US" dirty="0" smtClean="0">
                <a:solidFill>
                  <a:srgbClr val="183691"/>
                </a:solidFill>
                <a:latin typeface="Consolas"/>
                <a:ea typeface="ＭＳ 明朝"/>
                <a:cs typeface="Courier"/>
              </a:rPr>
              <a:t>"</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333333"/>
              </a:solidFill>
              <a:latin typeface="Consolas"/>
              <a:ea typeface="ＭＳ 明朝"/>
              <a:cs typeface="Courier"/>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solidFill>
                  <a:srgbClr val="333333"/>
                </a:solidFill>
                <a:latin typeface="Consolas"/>
                <a:ea typeface="ＭＳ 明朝"/>
                <a:cs typeface="Courier"/>
              </a:rPr>
              <a:t>df.</a:t>
            </a:r>
            <a:r>
              <a:rPr lang="en-US" dirty="0" err="1" smtClean="0">
                <a:solidFill>
                  <a:srgbClr val="800000"/>
                </a:solidFill>
                <a:latin typeface="Consolas"/>
                <a:ea typeface="ＭＳ 明朝"/>
                <a:cs typeface="Courier"/>
              </a:rPr>
              <a:t>write</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format</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"parquet"</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mode</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"append"</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err="1">
                <a:solidFill>
                  <a:srgbClr val="A65D04"/>
                </a:solidFill>
                <a:latin typeface="Consolas"/>
                <a:ea typeface="ＭＳ 明朝"/>
                <a:cs typeface="Courier"/>
              </a:rPr>
              <a:t>partitionBy</a:t>
            </a:r>
            <a:r>
              <a:rPr lang="en-US" dirty="0" smtClean="0">
                <a:solidFill>
                  <a:srgbClr val="333333"/>
                </a:solidFill>
                <a:latin typeface="Consolas"/>
                <a:ea typeface="ＭＳ 明朝"/>
                <a:cs typeface="Courier"/>
              </a:rPr>
              <a:t>(</a:t>
            </a:r>
            <a:r>
              <a:rPr lang="en-US" dirty="0" smtClean="0">
                <a:solidFill>
                  <a:srgbClr val="183691"/>
                </a:solidFill>
                <a:latin typeface="Consolas"/>
                <a:ea typeface="ＭＳ 明朝"/>
                <a:cs typeface="Courier"/>
              </a:rPr>
              <a:t>"year"</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urier"/>
              </a:rPr>
              <a:t>  </a:t>
            </a:r>
            <a:r>
              <a:rPr lang="en-US" dirty="0">
                <a:solidFill>
                  <a:srgbClr val="333333"/>
                </a:solidFill>
                <a:latin typeface="Consolas"/>
                <a:ea typeface="ＭＳ 明朝"/>
                <a:cs typeface="Courier"/>
              </a:rPr>
              <a:t>.</a:t>
            </a:r>
            <a:r>
              <a:rPr lang="en-US" dirty="0" err="1">
                <a:solidFill>
                  <a:schemeClr val="accent3">
                    <a:lumMod val="50000"/>
                  </a:schemeClr>
                </a:solidFill>
                <a:latin typeface="Consolas"/>
                <a:ea typeface="ＭＳ 明朝"/>
                <a:cs typeface="Courier"/>
              </a:rPr>
              <a:t>saveAsTable</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fasterData</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a:t>
            </a:r>
            <a:endParaRPr lang="en-US" sz="3200" dirty="0">
              <a:latin typeface="Cambria"/>
              <a:ea typeface="ＭＳ 明朝"/>
              <a:cs typeface="Times New Roman"/>
            </a:endParaRPr>
          </a:p>
          <a:p>
            <a:endParaRPr lang="en-US" dirty="0"/>
          </a:p>
        </p:txBody>
      </p:sp>
      <p:sp>
        <p:nvSpPr>
          <p:cNvPr id="9"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49</a:t>
            </a:fld>
            <a:endParaRPr lang="en-US" sz="1100" dirty="0">
              <a:solidFill>
                <a:srgbClr val="000000"/>
              </a:solidFill>
              <a:latin typeface="Source Sans Pro Light"/>
              <a:cs typeface="Source Sans Pro Light"/>
            </a:endParaRPr>
          </a:p>
        </p:txBody>
      </p:sp>
    </p:spTree>
    <p:extLst>
      <p:ext uri="{BB962C8B-B14F-4D97-AF65-F5344CB8AC3E}">
        <p14:creationId xmlns:p14="http://schemas.microsoft.com/office/powerpoint/2010/main" val="2512809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188229" y="549678"/>
            <a:ext cx="8955771" cy="461665"/>
          </a:xfrm>
          <a:prstGeom prst="rect">
            <a:avLst/>
          </a:prstGeom>
          <a:noFill/>
        </p:spPr>
        <p:txBody>
          <a:bodyPr wrap="square" rtlCol="0">
            <a:spAutoFit/>
          </a:bodyPr>
          <a:lstStyle/>
          <a:p>
            <a:pPr>
              <a:lnSpc>
                <a:spcPct val="150000"/>
              </a:lnSpc>
            </a:pPr>
            <a:r>
              <a:rPr lang="en-US" sz="1600" dirty="0" smtClean="0">
                <a:latin typeface="Newslab" panose="02000000000000000000" pitchFamily="50" charset="0"/>
              </a:rPr>
              <a:t>The Databricks team contributed more than </a:t>
            </a:r>
            <a:r>
              <a:rPr lang="en-US" sz="1600" b="1" dirty="0" smtClean="0">
                <a:solidFill>
                  <a:schemeClr val="accent4"/>
                </a:solidFill>
                <a:latin typeface="Newslab" panose="02000000000000000000" pitchFamily="50" charset="0"/>
              </a:rPr>
              <a:t>75% </a:t>
            </a:r>
            <a:r>
              <a:rPr lang="en-US" sz="1600" dirty="0" smtClean="0">
                <a:latin typeface="Newslab" panose="02000000000000000000" pitchFamily="50" charset="0"/>
              </a:rPr>
              <a:t>of the code added to Spark in the past year</a:t>
            </a:r>
            <a:endParaRPr lang="en-US" sz="1600" dirty="0">
              <a:latin typeface="Newslab" panose="02000000000000000000" pitchFamily="50" charset="0"/>
            </a:endParaRPr>
          </a:p>
        </p:txBody>
      </p:sp>
      <p:pic>
        <p:nvPicPr>
          <p:cNvPr id="61" name="Picture 60"/>
          <p:cNvPicPr>
            <a:picLocks noChangeAspect="1"/>
          </p:cNvPicPr>
          <p:nvPr/>
        </p:nvPicPr>
        <p:blipFill>
          <a:blip r:embed="rId2"/>
          <a:stretch>
            <a:fillRect/>
          </a:stretch>
        </p:blipFill>
        <p:spPr>
          <a:xfrm>
            <a:off x="64480" y="1579610"/>
            <a:ext cx="2976317" cy="2401124"/>
          </a:xfrm>
          <a:prstGeom prst="rect">
            <a:avLst/>
          </a:prstGeom>
        </p:spPr>
      </p:pic>
      <p:pic>
        <p:nvPicPr>
          <p:cNvPr id="62" name="Picture 61"/>
          <p:cNvPicPr>
            <a:picLocks noChangeAspect="1"/>
          </p:cNvPicPr>
          <p:nvPr/>
        </p:nvPicPr>
        <p:blipFill>
          <a:blip r:embed="rId3"/>
          <a:stretch>
            <a:fillRect/>
          </a:stretch>
        </p:blipFill>
        <p:spPr>
          <a:xfrm>
            <a:off x="3040797" y="1594765"/>
            <a:ext cx="2924814" cy="2385969"/>
          </a:xfrm>
          <a:prstGeom prst="rect">
            <a:avLst/>
          </a:prstGeom>
        </p:spPr>
      </p:pic>
      <p:pic>
        <p:nvPicPr>
          <p:cNvPr id="63" name="Picture 62"/>
          <p:cNvPicPr>
            <a:picLocks noChangeAspect="1"/>
          </p:cNvPicPr>
          <p:nvPr/>
        </p:nvPicPr>
        <p:blipFill>
          <a:blip r:embed="rId4"/>
          <a:stretch>
            <a:fillRect/>
          </a:stretch>
        </p:blipFill>
        <p:spPr>
          <a:xfrm>
            <a:off x="5965611" y="1579610"/>
            <a:ext cx="2976317" cy="2433139"/>
          </a:xfrm>
          <a:prstGeom prst="rect">
            <a:avLst/>
          </a:prstGeom>
        </p:spPr>
      </p:pic>
    </p:spTree>
    <p:extLst>
      <p:ext uri="{BB962C8B-B14F-4D97-AF65-F5344CB8AC3E}">
        <p14:creationId xmlns:p14="http://schemas.microsoft.com/office/powerpoint/2010/main" val="40499794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Less Code: Input &amp; Output</a:t>
            </a:r>
          </a:p>
        </p:txBody>
      </p:sp>
      <p:sp>
        <p:nvSpPr>
          <p:cNvPr id="3" name="Content Placeholder 2"/>
          <p:cNvSpPr>
            <a:spLocks noGrp="1"/>
          </p:cNvSpPr>
          <p:nvPr>
            <p:ph idx="1"/>
          </p:nvPr>
        </p:nvSpPr>
        <p:spPr>
          <a:xfrm>
            <a:off x="432372" y="1200151"/>
            <a:ext cx="8254428" cy="810798"/>
          </a:xfrm>
        </p:spPr>
        <p:txBody>
          <a:bodyPr>
            <a:normAutofit/>
          </a:bodyPr>
          <a:lstStyle/>
          <a:p>
            <a:pPr marL="0" indent="0">
              <a:buNone/>
            </a:pPr>
            <a:r>
              <a:rPr lang="en-US" dirty="0" smtClean="0"/>
              <a:t>Unified interface to reading/writing data in a variety of formats:</a:t>
            </a:r>
          </a:p>
          <a:p>
            <a:endParaRPr lang="en-US" dirty="0"/>
          </a:p>
        </p:txBody>
      </p:sp>
      <p:sp>
        <p:nvSpPr>
          <p:cNvPr id="5" name="TextBox 4"/>
          <p:cNvSpPr txBox="1"/>
          <p:nvPr/>
        </p:nvSpPr>
        <p:spPr>
          <a:xfrm>
            <a:off x="5455830" y="2466995"/>
            <a:ext cx="3513169" cy="1815882"/>
          </a:xfrm>
          <a:prstGeom prst="rect">
            <a:avLst/>
          </a:prstGeom>
          <a:noFill/>
        </p:spPr>
        <p:txBody>
          <a:bodyPr wrap="square" rtlCol="0">
            <a:spAutoFit/>
          </a:bodyPr>
          <a:lstStyle/>
          <a:p>
            <a:pPr algn="ctr"/>
            <a:r>
              <a:rPr lang="en-US" sz="2800" dirty="0" smtClean="0">
                <a:solidFill>
                  <a:srgbClr val="008000"/>
                </a:solidFill>
                <a:latin typeface="Consolas"/>
                <a:ea typeface="ＭＳ 明朝"/>
                <a:cs typeface="Courier"/>
              </a:rPr>
              <a:t>load(…)</a:t>
            </a:r>
            <a:r>
              <a:rPr lang="en-US" sz="2800" dirty="0" smtClean="0">
                <a:latin typeface="Newslab"/>
                <a:cs typeface="Newslab"/>
              </a:rPr>
              <a:t>, </a:t>
            </a:r>
            <a:r>
              <a:rPr lang="en-US" sz="2800" dirty="0" smtClean="0">
                <a:solidFill>
                  <a:srgbClr val="008000"/>
                </a:solidFill>
                <a:latin typeface="Consolas"/>
                <a:ea typeface="ＭＳ 明朝"/>
                <a:cs typeface="Courier"/>
              </a:rPr>
              <a:t>save(…)</a:t>
            </a:r>
            <a:r>
              <a:rPr lang="en-US" sz="2800" dirty="0" smtClean="0">
                <a:latin typeface="Newslab"/>
                <a:ea typeface="ＭＳ 明朝"/>
                <a:cs typeface="Newslab"/>
              </a:rPr>
              <a:t> or </a:t>
            </a:r>
            <a:r>
              <a:rPr lang="en-US" sz="2800" dirty="0" err="1" smtClean="0">
                <a:solidFill>
                  <a:srgbClr val="008000"/>
                </a:solidFill>
                <a:latin typeface="Consolas"/>
                <a:ea typeface="ＭＳ 明朝"/>
                <a:cs typeface="Courier"/>
              </a:rPr>
              <a:t>saveAsTable</a:t>
            </a:r>
            <a:r>
              <a:rPr lang="en-US" sz="2800" dirty="0" smtClean="0">
                <a:solidFill>
                  <a:srgbClr val="008000"/>
                </a:solidFill>
                <a:latin typeface="Consolas"/>
                <a:ea typeface="ＭＳ 明朝"/>
                <a:cs typeface="Courier"/>
              </a:rPr>
              <a:t>(…) </a:t>
            </a:r>
            <a:r>
              <a:rPr lang="en-US" sz="2800" dirty="0" smtClean="0">
                <a:latin typeface="Newslab"/>
                <a:cs typeface="Newslab"/>
              </a:rPr>
              <a:t>finish the I/O specification</a:t>
            </a:r>
            <a:endParaRPr lang="en-US" sz="2800" dirty="0">
              <a:latin typeface="Newslab"/>
              <a:cs typeface="Newslab"/>
            </a:endParaRPr>
          </a:p>
        </p:txBody>
      </p:sp>
      <p:cxnSp>
        <p:nvCxnSpPr>
          <p:cNvPr id="7" name="Straight Arrow Connector 6"/>
          <p:cNvCxnSpPr>
            <a:stCxn id="5" idx="1"/>
          </p:cNvCxnSpPr>
          <p:nvPr/>
        </p:nvCxnSpPr>
        <p:spPr>
          <a:xfrm flipH="1" flipV="1">
            <a:off x="4828724" y="2904707"/>
            <a:ext cx="627106" cy="47022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5" idx="1"/>
          </p:cNvCxnSpPr>
          <p:nvPr/>
        </p:nvCxnSpPr>
        <p:spPr>
          <a:xfrm flipH="1">
            <a:off x="4060518" y="3374936"/>
            <a:ext cx="1395312" cy="1187917"/>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32373" y="1869828"/>
            <a:ext cx="6418769" cy="3139321"/>
          </a:xfrm>
          <a:prstGeom prst="rect">
            <a:avLst/>
          </a:prstGeom>
          <a:noFill/>
        </p:spPr>
        <p:txBody>
          <a:bodyPr wrap="square" rtlCol="0">
            <a:spAutoFit/>
          </a:bodyPr>
          <a:lstStyle/>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333333"/>
                </a:solidFill>
                <a:latin typeface="Consolas"/>
                <a:ea typeface="ＭＳ 明朝"/>
                <a:cs typeface="Courier"/>
              </a:rPr>
              <a:t>df</a:t>
            </a:r>
            <a:r>
              <a:rPr lang="en-US" dirty="0">
                <a:solidFill>
                  <a:srgbClr val="333333"/>
                </a:solidFill>
                <a:latin typeface="Consolas"/>
                <a:ea typeface="ＭＳ 明朝"/>
                <a:cs typeface="Courier"/>
              </a:rPr>
              <a:t> </a:t>
            </a:r>
            <a:r>
              <a:rPr lang="en-US" dirty="0">
                <a:solidFill>
                  <a:srgbClr val="A71D5D"/>
                </a:solidFill>
                <a:latin typeface="Consolas"/>
                <a:ea typeface="ＭＳ 明朝"/>
                <a:cs typeface="Courier"/>
              </a:rPr>
              <a:t>=</a:t>
            </a:r>
            <a:r>
              <a:rPr lang="en-US" dirty="0">
                <a:solidFill>
                  <a:srgbClr val="333333"/>
                </a:solidFill>
                <a:latin typeface="Consolas"/>
                <a:ea typeface="ＭＳ 明朝"/>
                <a:cs typeface="Courier"/>
              </a:rPr>
              <a:t> </a:t>
            </a:r>
            <a:r>
              <a:rPr lang="en-US" dirty="0" err="1" smtClean="0">
                <a:solidFill>
                  <a:srgbClr val="333333"/>
                </a:solidFill>
                <a:latin typeface="Consolas"/>
                <a:ea typeface="ＭＳ 明朝"/>
                <a:cs typeface="Courier"/>
              </a:rPr>
              <a:t>sqlContext.</a:t>
            </a:r>
            <a:r>
              <a:rPr lang="en-US" dirty="0" err="1" smtClean="0">
                <a:solidFill>
                  <a:srgbClr val="800000"/>
                </a:solidFill>
                <a:latin typeface="Consolas"/>
                <a:ea typeface="ＭＳ 明朝"/>
                <a:cs typeface="Courier"/>
              </a:rPr>
              <a:t>read</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format</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json</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option</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samplingRatio</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 </a:t>
            </a:r>
            <a:r>
              <a:rPr lang="en-US" dirty="0">
                <a:solidFill>
                  <a:srgbClr val="183691"/>
                </a:solidFill>
                <a:latin typeface="Consolas"/>
                <a:ea typeface="ＭＳ 明朝"/>
                <a:cs typeface="Courier"/>
              </a:rPr>
              <a:t>"0.1"</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487020"/>
                </a:solidFill>
                <a:latin typeface="Consolas"/>
                <a:ea typeface="ＭＳ 明朝"/>
                <a:cs typeface="Courier"/>
              </a:rPr>
              <a:t>load</a:t>
            </a:r>
            <a:r>
              <a:rPr lang="en-US" dirty="0" smtClean="0">
                <a:solidFill>
                  <a:srgbClr val="333333"/>
                </a:solidFill>
                <a:latin typeface="Consolas"/>
                <a:ea typeface="ＭＳ 明朝"/>
                <a:cs typeface="Courier"/>
              </a:rPr>
              <a:t>(</a:t>
            </a:r>
            <a:r>
              <a:rPr lang="en-US" dirty="0" smtClean="0">
                <a:solidFill>
                  <a:srgbClr val="183691"/>
                </a:solidFill>
                <a:latin typeface="Consolas"/>
                <a:ea typeface="ＭＳ 明朝"/>
                <a:cs typeface="Courier"/>
              </a:rPr>
              <a:t>"/home/</a:t>
            </a:r>
            <a:r>
              <a:rPr lang="en-US" dirty="0" err="1" smtClean="0">
                <a:solidFill>
                  <a:srgbClr val="183691"/>
                </a:solidFill>
                <a:latin typeface="Consolas"/>
                <a:ea typeface="ＭＳ 明朝"/>
                <a:cs typeface="Courier"/>
              </a:rPr>
              <a:t>michael</a:t>
            </a:r>
            <a:r>
              <a:rPr lang="en-US" dirty="0" smtClean="0">
                <a:solidFill>
                  <a:srgbClr val="183691"/>
                </a:solidFill>
                <a:latin typeface="Consolas"/>
                <a:ea typeface="ＭＳ 明朝"/>
                <a:cs typeface="Courier"/>
              </a:rPr>
              <a:t>/</a:t>
            </a:r>
            <a:r>
              <a:rPr lang="en-US" dirty="0" err="1" smtClean="0">
                <a:solidFill>
                  <a:srgbClr val="183691"/>
                </a:solidFill>
                <a:latin typeface="Consolas"/>
                <a:ea typeface="ＭＳ 明朝"/>
                <a:cs typeface="Courier"/>
              </a:rPr>
              <a:t>data.json</a:t>
            </a:r>
            <a:r>
              <a:rPr lang="en-US" dirty="0" smtClean="0">
                <a:solidFill>
                  <a:srgbClr val="183691"/>
                </a:solidFill>
                <a:latin typeface="Consolas"/>
                <a:ea typeface="ＭＳ 明朝"/>
                <a:cs typeface="Courier"/>
              </a:rPr>
              <a:t>"</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333333"/>
              </a:solidFill>
              <a:latin typeface="Consolas"/>
              <a:ea typeface="ＭＳ 明朝"/>
              <a:cs typeface="Courier"/>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solidFill>
                  <a:srgbClr val="333333"/>
                </a:solidFill>
                <a:latin typeface="Consolas"/>
                <a:ea typeface="ＭＳ 明朝"/>
                <a:cs typeface="Courier"/>
              </a:rPr>
              <a:t>df.</a:t>
            </a:r>
            <a:r>
              <a:rPr lang="en-US" dirty="0" err="1" smtClean="0">
                <a:solidFill>
                  <a:srgbClr val="800000"/>
                </a:solidFill>
                <a:latin typeface="Consolas"/>
                <a:ea typeface="ＭＳ 明朝"/>
                <a:cs typeface="Courier"/>
              </a:rPr>
              <a:t>write</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format</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"parquet"</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a:solidFill>
                  <a:srgbClr val="A65D04"/>
                </a:solidFill>
                <a:latin typeface="Consolas"/>
                <a:ea typeface="ＭＳ 明朝"/>
                <a:cs typeface="Courier"/>
              </a:rPr>
              <a:t>mode</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"append"</a:t>
            </a: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nsolas"/>
                <a:ea typeface="ＭＳ 明朝"/>
                <a:cs typeface="Courier"/>
              </a:rPr>
              <a:t> </a:t>
            </a:r>
            <a:r>
              <a:rPr lang="en-US" dirty="0" smtClean="0">
                <a:solidFill>
                  <a:srgbClr val="333333"/>
                </a:solidFill>
                <a:latin typeface="Consolas"/>
                <a:ea typeface="ＭＳ 明朝"/>
                <a:cs typeface="Courier"/>
              </a:rPr>
              <a:t> .</a:t>
            </a:r>
            <a:r>
              <a:rPr lang="en-US" dirty="0" err="1">
                <a:solidFill>
                  <a:srgbClr val="A65D04"/>
                </a:solidFill>
                <a:latin typeface="Consolas"/>
                <a:ea typeface="ＭＳ 明朝"/>
                <a:cs typeface="Courier"/>
              </a:rPr>
              <a:t>partitionBy</a:t>
            </a:r>
            <a:r>
              <a:rPr lang="en-US" dirty="0" smtClean="0">
                <a:solidFill>
                  <a:srgbClr val="333333"/>
                </a:solidFill>
                <a:latin typeface="Consolas"/>
                <a:ea typeface="ＭＳ 明朝"/>
                <a:cs typeface="Courier"/>
              </a:rPr>
              <a:t>(</a:t>
            </a:r>
            <a:r>
              <a:rPr lang="en-US" dirty="0" smtClean="0">
                <a:solidFill>
                  <a:srgbClr val="183691"/>
                </a:solidFill>
                <a:latin typeface="Consolas"/>
                <a:ea typeface="ＭＳ 明朝"/>
                <a:cs typeface="Courier"/>
              </a:rPr>
              <a:t>"year"</a:t>
            </a:r>
            <a:r>
              <a:rPr lang="en-US" dirty="0" smtClean="0">
                <a:solidFill>
                  <a:srgbClr val="333333"/>
                </a:solidFill>
                <a:latin typeface="Consolas"/>
                <a:ea typeface="ＭＳ 明朝"/>
                <a:cs typeface="Courier"/>
              </a:rPr>
              <a:t>)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333333"/>
                </a:solidFill>
                <a:latin typeface="Consolas"/>
                <a:ea typeface="ＭＳ 明朝"/>
                <a:cs typeface="Courier"/>
              </a:rPr>
              <a:t>  </a:t>
            </a:r>
            <a:r>
              <a:rPr lang="en-US" dirty="0">
                <a:solidFill>
                  <a:srgbClr val="333333"/>
                </a:solidFill>
                <a:latin typeface="Consolas"/>
                <a:ea typeface="ＭＳ 明朝"/>
                <a:cs typeface="Courier"/>
              </a:rPr>
              <a:t>.</a:t>
            </a:r>
            <a:r>
              <a:rPr lang="en-US" dirty="0" err="1">
                <a:solidFill>
                  <a:schemeClr val="accent3">
                    <a:lumMod val="50000"/>
                  </a:schemeClr>
                </a:solidFill>
                <a:latin typeface="Consolas"/>
                <a:ea typeface="ＭＳ 明朝"/>
                <a:cs typeface="Courier"/>
              </a:rPr>
              <a:t>saveAsTable</a:t>
            </a:r>
            <a:r>
              <a:rPr lang="en-US" dirty="0">
                <a:solidFill>
                  <a:srgbClr val="333333"/>
                </a:solidFill>
                <a:latin typeface="Consolas"/>
                <a:ea typeface="ＭＳ 明朝"/>
                <a:cs typeface="Courier"/>
              </a:rPr>
              <a:t>(</a:t>
            </a:r>
            <a:r>
              <a:rPr lang="en-US" dirty="0">
                <a:solidFill>
                  <a:srgbClr val="183691"/>
                </a:solidFill>
                <a:latin typeface="Consolas"/>
                <a:ea typeface="ＭＳ 明朝"/>
                <a:cs typeface="Courier"/>
              </a:rPr>
              <a:t>"</a:t>
            </a:r>
            <a:r>
              <a:rPr lang="en-US" dirty="0" err="1">
                <a:solidFill>
                  <a:srgbClr val="183691"/>
                </a:solidFill>
                <a:latin typeface="Consolas"/>
                <a:ea typeface="ＭＳ 明朝"/>
                <a:cs typeface="Courier"/>
              </a:rPr>
              <a:t>fasterData</a:t>
            </a:r>
            <a:r>
              <a:rPr lang="en-US" dirty="0">
                <a:solidFill>
                  <a:srgbClr val="183691"/>
                </a:solidFill>
                <a:latin typeface="Consolas"/>
                <a:ea typeface="ＭＳ 明朝"/>
                <a:cs typeface="Courier"/>
              </a:rPr>
              <a:t>"</a:t>
            </a:r>
            <a:r>
              <a:rPr lang="en-US" dirty="0">
                <a:solidFill>
                  <a:srgbClr val="333333"/>
                </a:solidFill>
                <a:latin typeface="Consolas"/>
                <a:ea typeface="ＭＳ 明朝"/>
                <a:cs typeface="Courier"/>
              </a:rPr>
              <a:t>)</a:t>
            </a:r>
            <a:endParaRPr lang="en-US" sz="3200" dirty="0">
              <a:latin typeface="Cambria"/>
              <a:ea typeface="ＭＳ 明朝"/>
              <a:cs typeface="Times New Roman"/>
            </a:endParaRPr>
          </a:p>
          <a:p>
            <a:endParaRPr lang="en-US" dirty="0"/>
          </a:p>
        </p:txBody>
      </p:sp>
      <p:sp>
        <p:nvSpPr>
          <p:cNvPr id="10"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50</a:t>
            </a:fld>
            <a:endParaRPr lang="en-US" sz="1100" dirty="0">
              <a:solidFill>
                <a:srgbClr val="000000"/>
              </a:solidFill>
              <a:latin typeface="Source Sans Pro Light"/>
              <a:cs typeface="Source Sans Pro Light"/>
            </a:endParaRPr>
          </a:p>
        </p:txBody>
      </p:sp>
    </p:spTree>
    <p:extLst>
      <p:ext uri="{BB962C8B-B14F-4D97-AF65-F5344CB8AC3E}">
        <p14:creationId xmlns:p14="http://schemas.microsoft.com/office/powerpoint/2010/main" val="30816199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51</a:t>
            </a:fld>
            <a:endParaRPr lang="en-US"/>
          </a:p>
        </p:txBody>
      </p:sp>
      <p:sp>
        <p:nvSpPr>
          <p:cNvPr id="3" name="Title 1"/>
          <p:cNvSpPr txBox="1">
            <a:spLocks/>
          </p:cNvSpPr>
          <p:nvPr/>
        </p:nvSpPr>
        <p:spPr>
          <a:xfrm>
            <a:off x="1195053" y="307653"/>
            <a:ext cx="7727092" cy="509320"/>
          </a:xfrm>
          <a:prstGeom prst="rect">
            <a:avLst/>
          </a:prstGeom>
        </p:spPr>
        <p:txBody>
          <a:bodyPr>
            <a:no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sz="2000" dirty="0" smtClean="0"/>
              <a:t>How are statistics used to improve DataFrames performance?</a:t>
            </a:r>
            <a:endParaRPr lang="en-US" sz="2000" dirty="0"/>
          </a:p>
        </p:txBody>
      </p:sp>
      <p:pic>
        <p:nvPicPr>
          <p:cNvPr id="5122" name="Picture 2" descr="https://4.bp.blogspot.com/-xWjMviAG80E/TTCxg9GVMhI/AAAAAAAAAcc/TfaeNCEl-AE/s400/q_and_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09" y="145554"/>
            <a:ext cx="1022436" cy="572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6208" y="1071189"/>
            <a:ext cx="6244282" cy="1692771"/>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Source Sans Pro" panose="020B0503030403020204" pitchFamily="34" charset="0"/>
              </a:rPr>
              <a:t>Statistics are logged when caching</a:t>
            </a:r>
          </a:p>
          <a:p>
            <a:pPr marL="285750" indent="-285750">
              <a:buFont typeface="Arial" panose="020B0604020202020204" pitchFamily="34" charset="0"/>
              <a:buChar char="•"/>
            </a:pPr>
            <a:endParaRPr lang="en-US" dirty="0" smtClean="0">
              <a:latin typeface="Source Sans Pro" panose="020B0503030403020204" pitchFamily="34" charset="0"/>
            </a:endParaRPr>
          </a:p>
          <a:p>
            <a:pPr marL="285750" indent="-285750">
              <a:buFont typeface="Arial" panose="020B0604020202020204" pitchFamily="34" charset="0"/>
              <a:buChar char="•"/>
            </a:pPr>
            <a:r>
              <a:rPr lang="en-US" dirty="0" smtClean="0">
                <a:latin typeface="Source Sans Pro" panose="020B0503030403020204" pitchFamily="34" charset="0"/>
              </a:rPr>
              <a:t>During reads, these statistics can be used to skip some cached partitions</a:t>
            </a:r>
          </a:p>
          <a:p>
            <a:pPr marL="742950" lvl="1" indent="-285750">
              <a:buFont typeface="Arial" panose="020B0604020202020204" pitchFamily="34" charset="0"/>
              <a:buChar char="•"/>
            </a:pPr>
            <a:r>
              <a:rPr lang="en-US" sz="1400" dirty="0" err="1" smtClean="0">
                <a:latin typeface="Anonymous Pro" panose="02060609030202000504" pitchFamily="49" charset="0"/>
                <a:ea typeface="Anonymous Pro" panose="02060609030202000504" pitchFamily="49" charset="0"/>
              </a:rPr>
              <a:t>InMemoryColumnarTableScan</a:t>
            </a:r>
            <a:r>
              <a:rPr lang="en-US" sz="1400" dirty="0" smtClean="0">
                <a:latin typeface="Source Sans Pro" panose="020B0503030403020204" pitchFamily="34" charset="0"/>
              </a:rPr>
              <a:t> can now skip partitions that cannot possibly contain any matching rows</a:t>
            </a:r>
            <a:endParaRPr lang="en-US" sz="1400" dirty="0">
              <a:latin typeface="Source Sans Pro" panose="020B0503030403020204" pitchFamily="34" charset="0"/>
            </a:endParaRPr>
          </a:p>
        </p:txBody>
      </p:sp>
      <p:sp>
        <p:nvSpPr>
          <p:cNvPr id="7" name="Rectangle 6"/>
          <p:cNvSpPr/>
          <p:nvPr/>
        </p:nvSpPr>
        <p:spPr>
          <a:xfrm>
            <a:off x="2481162" y="3049526"/>
            <a:ext cx="2640392" cy="909016"/>
          </a:xfrm>
          <a:prstGeom prst="rect">
            <a:avLst/>
          </a:prstGeom>
          <a:solidFill>
            <a:schemeClr val="accent1">
              <a:lumMod val="40000"/>
              <a:lumOff val="6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8" name="Straight Connector 7"/>
          <p:cNvCxnSpPr/>
          <p:nvPr/>
        </p:nvCxnSpPr>
        <p:spPr>
          <a:xfrm>
            <a:off x="3359347" y="3032495"/>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245076" y="3032495"/>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61887" y="3084425"/>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11" name="TextBox 10"/>
          <p:cNvSpPr txBox="1"/>
          <p:nvPr/>
        </p:nvSpPr>
        <p:spPr>
          <a:xfrm>
            <a:off x="2540294" y="3260722"/>
            <a:ext cx="805758" cy="338554"/>
          </a:xfrm>
          <a:prstGeom prst="rect">
            <a:avLst/>
          </a:prstGeom>
          <a:noFill/>
        </p:spPr>
        <p:txBody>
          <a:bodyPr wrap="square" rtlCol="0">
            <a:spAutoFit/>
          </a:bodyPr>
          <a:lstStyle/>
          <a:p>
            <a:r>
              <a:rPr lang="en-US" sz="1600" dirty="0">
                <a:latin typeface="Source Sans Pro" panose="020B0503030403020204" pitchFamily="34" charset="0"/>
              </a:rPr>
              <a:t>9</a:t>
            </a:r>
            <a:r>
              <a:rPr lang="en-US" sz="1600" dirty="0" smtClean="0">
                <a:latin typeface="Source Sans Pro" panose="020B0503030403020204" pitchFamily="34" charset="0"/>
              </a:rPr>
              <a:t>   x   </a:t>
            </a:r>
            <a:r>
              <a:rPr lang="en-US" sz="1600" dirty="0" err="1" smtClean="0">
                <a:latin typeface="Source Sans Pro" panose="020B0503030403020204" pitchFamily="34" charset="0"/>
              </a:rPr>
              <a:t>x</a:t>
            </a:r>
            <a:endParaRPr lang="en-US" sz="1600" dirty="0">
              <a:latin typeface="Source Sans Pro" panose="020B0503030403020204" pitchFamily="34" charset="0"/>
            </a:endParaRPr>
          </a:p>
        </p:txBody>
      </p:sp>
      <p:sp>
        <p:nvSpPr>
          <p:cNvPr id="12" name="TextBox 11"/>
          <p:cNvSpPr txBox="1"/>
          <p:nvPr/>
        </p:nvSpPr>
        <p:spPr>
          <a:xfrm>
            <a:off x="2534446" y="3518819"/>
            <a:ext cx="805758" cy="338554"/>
          </a:xfrm>
          <a:prstGeom prst="rect">
            <a:avLst/>
          </a:prstGeom>
          <a:noFill/>
        </p:spPr>
        <p:txBody>
          <a:bodyPr wrap="square" rtlCol="0">
            <a:spAutoFit/>
          </a:bodyPr>
          <a:lstStyle/>
          <a:p>
            <a:r>
              <a:rPr lang="en-US" sz="1600" dirty="0" smtClean="0">
                <a:latin typeface="Source Sans Pro" panose="020B0503030403020204" pitchFamily="34" charset="0"/>
              </a:rPr>
              <a:t>8   x   </a:t>
            </a:r>
            <a:r>
              <a:rPr lang="en-US" sz="1600" dirty="0" err="1" smtClean="0">
                <a:latin typeface="Source Sans Pro" panose="020B0503030403020204" pitchFamily="34" charset="0"/>
              </a:rPr>
              <a:t>x</a:t>
            </a:r>
            <a:endParaRPr lang="en-US" sz="1600" dirty="0">
              <a:latin typeface="Source Sans Pro" panose="020B0503030403020204" pitchFamily="34" charset="0"/>
            </a:endParaRPr>
          </a:p>
        </p:txBody>
      </p:sp>
      <p:sp>
        <p:nvSpPr>
          <p:cNvPr id="13" name="TextBox 12"/>
          <p:cNvSpPr txBox="1"/>
          <p:nvPr/>
        </p:nvSpPr>
        <p:spPr>
          <a:xfrm>
            <a:off x="3414288" y="3092195"/>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14" name="TextBox 13"/>
          <p:cNvSpPr txBox="1"/>
          <p:nvPr/>
        </p:nvSpPr>
        <p:spPr>
          <a:xfrm>
            <a:off x="3392695" y="3268492"/>
            <a:ext cx="805758" cy="338554"/>
          </a:xfrm>
          <a:prstGeom prst="rect">
            <a:avLst/>
          </a:prstGeom>
          <a:noFill/>
        </p:spPr>
        <p:txBody>
          <a:bodyPr wrap="square" rtlCol="0">
            <a:spAutoFit/>
          </a:bodyPr>
          <a:lstStyle/>
          <a:p>
            <a:r>
              <a:rPr lang="en-US" sz="1600" dirty="0">
                <a:latin typeface="Source Sans Pro" panose="020B0503030403020204" pitchFamily="34" charset="0"/>
              </a:rPr>
              <a:t>4</a:t>
            </a:r>
            <a:r>
              <a:rPr lang="en-US" sz="1600" dirty="0" smtClean="0">
                <a:latin typeface="Source Sans Pro" panose="020B0503030403020204" pitchFamily="34" charset="0"/>
              </a:rPr>
              <a:t>   x   </a:t>
            </a:r>
            <a:r>
              <a:rPr lang="en-US" sz="1600" dirty="0" err="1" smtClean="0">
                <a:latin typeface="Source Sans Pro" panose="020B0503030403020204" pitchFamily="34" charset="0"/>
              </a:rPr>
              <a:t>x</a:t>
            </a:r>
            <a:endParaRPr lang="en-US" sz="1600" dirty="0">
              <a:latin typeface="Source Sans Pro" panose="020B0503030403020204" pitchFamily="34" charset="0"/>
            </a:endParaRPr>
          </a:p>
        </p:txBody>
      </p:sp>
      <p:sp>
        <p:nvSpPr>
          <p:cNvPr id="15" name="TextBox 14"/>
          <p:cNvSpPr txBox="1"/>
          <p:nvPr/>
        </p:nvSpPr>
        <p:spPr>
          <a:xfrm>
            <a:off x="3386847" y="3526589"/>
            <a:ext cx="805758" cy="338554"/>
          </a:xfrm>
          <a:prstGeom prst="rect">
            <a:avLst/>
          </a:prstGeom>
          <a:noFill/>
        </p:spPr>
        <p:txBody>
          <a:bodyPr wrap="square" rtlCol="0">
            <a:spAutoFit/>
          </a:bodyPr>
          <a:lstStyle/>
          <a:p>
            <a:r>
              <a:rPr lang="en-US" sz="1600" dirty="0">
                <a:latin typeface="Source Sans Pro" panose="020B0503030403020204" pitchFamily="34" charset="0"/>
              </a:rPr>
              <a:t>7</a:t>
            </a:r>
            <a:r>
              <a:rPr lang="en-US" sz="1600" dirty="0" smtClean="0">
                <a:latin typeface="Source Sans Pro" panose="020B0503030403020204" pitchFamily="34" charset="0"/>
              </a:rPr>
              <a:t>   x   </a:t>
            </a:r>
            <a:r>
              <a:rPr lang="en-US" sz="1600" dirty="0" err="1" smtClean="0">
                <a:latin typeface="Source Sans Pro" panose="020B0503030403020204" pitchFamily="34" charset="0"/>
              </a:rPr>
              <a:t>x</a:t>
            </a:r>
            <a:endParaRPr lang="en-US" sz="1600" dirty="0">
              <a:latin typeface="Source Sans Pro" panose="020B0503030403020204" pitchFamily="34" charset="0"/>
            </a:endParaRPr>
          </a:p>
        </p:txBody>
      </p:sp>
      <p:sp>
        <p:nvSpPr>
          <p:cNvPr id="16" name="TextBox 15"/>
          <p:cNvSpPr txBox="1"/>
          <p:nvPr/>
        </p:nvSpPr>
        <p:spPr>
          <a:xfrm>
            <a:off x="4315795" y="3099752"/>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17" name="TextBox 16"/>
          <p:cNvSpPr txBox="1"/>
          <p:nvPr/>
        </p:nvSpPr>
        <p:spPr>
          <a:xfrm>
            <a:off x="4294202" y="3276049"/>
            <a:ext cx="805758" cy="338554"/>
          </a:xfrm>
          <a:prstGeom prst="rect">
            <a:avLst/>
          </a:prstGeom>
          <a:noFill/>
        </p:spPr>
        <p:txBody>
          <a:bodyPr wrap="square" rtlCol="0">
            <a:spAutoFit/>
          </a:bodyPr>
          <a:lstStyle/>
          <a:p>
            <a:r>
              <a:rPr lang="en-US" sz="1600" dirty="0" smtClean="0">
                <a:latin typeface="Source Sans Pro" panose="020B0503030403020204" pitchFamily="34" charset="0"/>
              </a:rPr>
              <a:t>8   x   </a:t>
            </a:r>
            <a:r>
              <a:rPr lang="en-US" sz="1600" dirty="0">
                <a:latin typeface="Source Sans Pro" panose="020B0503030403020204" pitchFamily="34" charset="0"/>
              </a:rPr>
              <a:t>x</a:t>
            </a:r>
          </a:p>
        </p:txBody>
      </p:sp>
      <p:sp>
        <p:nvSpPr>
          <p:cNvPr id="18" name="TextBox 17"/>
          <p:cNvSpPr txBox="1"/>
          <p:nvPr/>
        </p:nvSpPr>
        <p:spPr>
          <a:xfrm>
            <a:off x="4288354" y="3534146"/>
            <a:ext cx="805758" cy="338554"/>
          </a:xfrm>
          <a:prstGeom prst="rect">
            <a:avLst/>
          </a:prstGeom>
          <a:noFill/>
        </p:spPr>
        <p:txBody>
          <a:bodyPr wrap="square" rtlCol="0">
            <a:spAutoFit/>
          </a:bodyPr>
          <a:lstStyle/>
          <a:p>
            <a:r>
              <a:rPr lang="en-US" sz="1600" dirty="0">
                <a:latin typeface="Source Sans Pro" panose="020B0503030403020204" pitchFamily="34" charset="0"/>
              </a:rPr>
              <a:t>2</a:t>
            </a:r>
            <a:r>
              <a:rPr lang="en-US" sz="1600" dirty="0" smtClean="0">
                <a:latin typeface="Source Sans Pro" panose="020B0503030403020204" pitchFamily="34" charset="0"/>
              </a:rPr>
              <a:t>   x   </a:t>
            </a:r>
            <a:r>
              <a:rPr lang="en-US" sz="1600" dirty="0">
                <a:latin typeface="Source Sans Pro" panose="020B0503030403020204" pitchFamily="34" charset="0"/>
              </a:rPr>
              <a:t>x</a:t>
            </a:r>
          </a:p>
        </p:txBody>
      </p:sp>
      <p:sp>
        <p:nvSpPr>
          <p:cNvPr id="19" name="TextBox 18"/>
          <p:cNvSpPr txBox="1"/>
          <p:nvPr/>
        </p:nvSpPr>
        <p:spPr>
          <a:xfrm>
            <a:off x="2052847" y="3681076"/>
            <a:ext cx="606807" cy="338554"/>
          </a:xfrm>
          <a:prstGeom prst="rect">
            <a:avLst/>
          </a:prstGeom>
          <a:noFill/>
        </p:spPr>
        <p:txBody>
          <a:bodyPr wrap="square" rtlCol="0">
            <a:spAutoFit/>
          </a:bodyPr>
          <a:lstStyle/>
          <a:p>
            <a:r>
              <a:rPr lang="en-US" sz="1600" dirty="0" smtClean="0">
                <a:solidFill>
                  <a:schemeClr val="tx1">
                    <a:lumMod val="95000"/>
                  </a:schemeClr>
                </a:solidFill>
                <a:latin typeface="Source Sans Pro" panose="020B0503030403020204" pitchFamily="34" charset="0"/>
              </a:rPr>
              <a:t>DF</a:t>
            </a:r>
            <a:endParaRPr lang="en-US" sz="1600" dirty="0">
              <a:solidFill>
                <a:schemeClr val="tx1">
                  <a:lumMod val="95000"/>
                </a:schemeClr>
              </a:solidFill>
              <a:latin typeface="Source Sans Pro" panose="020B0503030403020204" pitchFamily="34" charset="0"/>
            </a:endParaRPr>
          </a:p>
        </p:txBody>
      </p:sp>
      <p:sp>
        <p:nvSpPr>
          <p:cNvPr id="6" name="TextBox 5"/>
          <p:cNvSpPr txBox="1"/>
          <p:nvPr/>
        </p:nvSpPr>
        <p:spPr>
          <a:xfrm>
            <a:off x="2500328" y="4029291"/>
            <a:ext cx="873994"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max(a)=9</a:t>
            </a:r>
            <a:endParaRPr lang="en-US" sz="1200" dirty="0">
              <a:latin typeface="Anonymous Pro" panose="02060609030202000504" pitchFamily="49" charset="0"/>
              <a:ea typeface="Anonymous Pro" panose="02060609030202000504" pitchFamily="49" charset="0"/>
            </a:endParaRPr>
          </a:p>
        </p:txBody>
      </p:sp>
      <p:sp>
        <p:nvSpPr>
          <p:cNvPr id="21" name="TextBox 20"/>
          <p:cNvSpPr txBox="1"/>
          <p:nvPr/>
        </p:nvSpPr>
        <p:spPr>
          <a:xfrm>
            <a:off x="3392695" y="4028458"/>
            <a:ext cx="873994"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max(a)=7</a:t>
            </a:r>
            <a:endParaRPr lang="en-US" sz="1200" dirty="0">
              <a:latin typeface="Anonymous Pro" panose="02060609030202000504" pitchFamily="49" charset="0"/>
              <a:ea typeface="Anonymous Pro" panose="02060609030202000504" pitchFamily="49" charset="0"/>
            </a:endParaRPr>
          </a:p>
        </p:txBody>
      </p:sp>
      <p:sp>
        <p:nvSpPr>
          <p:cNvPr id="22" name="TextBox 21"/>
          <p:cNvSpPr txBox="1"/>
          <p:nvPr/>
        </p:nvSpPr>
        <p:spPr>
          <a:xfrm>
            <a:off x="4285062" y="4025882"/>
            <a:ext cx="873994"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max(a)=8</a:t>
            </a:r>
            <a:endParaRPr lang="en-US" sz="1200" dirty="0">
              <a:latin typeface="Anonymous Pro" panose="02060609030202000504" pitchFamily="49" charset="0"/>
              <a:ea typeface="Anonymous Pro" panose="02060609030202000504" pitchFamily="49" charset="0"/>
            </a:endParaRPr>
          </a:p>
        </p:txBody>
      </p:sp>
      <p:sp>
        <p:nvSpPr>
          <p:cNvPr id="20" name="TextBox 19"/>
          <p:cNvSpPr txBox="1"/>
          <p:nvPr/>
        </p:nvSpPr>
        <p:spPr>
          <a:xfrm>
            <a:off x="288325" y="2927239"/>
            <a:ext cx="2183027" cy="369332"/>
          </a:xfrm>
          <a:prstGeom prst="rect">
            <a:avLst/>
          </a:prstGeom>
          <a:noFill/>
        </p:spPr>
        <p:txBody>
          <a:bodyPr wrap="square" rtlCol="0">
            <a:spAutoFit/>
          </a:bodyPr>
          <a:lstStyle/>
          <a:p>
            <a:r>
              <a:rPr lang="en-US" dirty="0" smtClean="0">
                <a:latin typeface="Source Sans Pro" panose="020B0503030403020204" pitchFamily="34" charset="0"/>
              </a:rPr>
              <a:t>Predicate:  </a:t>
            </a:r>
            <a:r>
              <a:rPr lang="en-US" sz="1600" dirty="0" smtClean="0">
                <a:latin typeface="Anonymous Pro" panose="02060609030202000504" pitchFamily="49" charset="0"/>
                <a:ea typeface="Anonymous Pro" panose="02060609030202000504" pitchFamily="49" charset="0"/>
              </a:rPr>
              <a:t>a = 8</a:t>
            </a:r>
            <a:endParaRPr lang="en-US" dirty="0"/>
          </a:p>
        </p:txBody>
      </p:sp>
      <p:cxnSp>
        <p:nvCxnSpPr>
          <p:cNvPr id="24" name="Straight Connector 23"/>
          <p:cNvCxnSpPr/>
          <p:nvPr/>
        </p:nvCxnSpPr>
        <p:spPr>
          <a:xfrm>
            <a:off x="3517485" y="2935840"/>
            <a:ext cx="642552" cy="1083790"/>
          </a:xfrm>
          <a:prstGeom prst="line">
            <a:avLst/>
          </a:prstGeom>
        </p:spPr>
        <p:style>
          <a:lnRef idx="2">
            <a:schemeClr val="accent4"/>
          </a:lnRef>
          <a:fillRef idx="0">
            <a:schemeClr val="accent4"/>
          </a:fillRef>
          <a:effectRef idx="1">
            <a:schemeClr val="accent4"/>
          </a:effectRef>
          <a:fontRef idx="minor">
            <a:schemeClr val="tx1"/>
          </a:fontRef>
        </p:style>
      </p:cxnSp>
      <p:sp>
        <p:nvSpPr>
          <p:cNvPr id="25" name="TextBox 24"/>
          <p:cNvSpPr txBox="1"/>
          <p:nvPr/>
        </p:nvSpPr>
        <p:spPr>
          <a:xfrm>
            <a:off x="5446407" y="4340237"/>
            <a:ext cx="3887630" cy="646331"/>
          </a:xfrm>
          <a:prstGeom prst="rect">
            <a:avLst/>
          </a:prstGeom>
          <a:noFill/>
        </p:spPr>
        <p:txBody>
          <a:bodyPr wrap="square" rtlCol="0">
            <a:spAutoFit/>
          </a:bodyPr>
          <a:lstStyle/>
          <a:p>
            <a:r>
              <a:rPr lang="en-US" sz="1200" dirty="0" smtClean="0">
                <a:latin typeface="Source Sans Pro" panose="020B0503030403020204" pitchFamily="34" charset="0"/>
              </a:rPr>
              <a:t>Reference: </a:t>
            </a:r>
          </a:p>
          <a:p>
            <a:pPr marL="171450" indent="-171450">
              <a:buFont typeface="Arial" panose="020B0604020202020204" pitchFamily="34" charset="0"/>
              <a:buChar char="•"/>
            </a:pPr>
            <a:r>
              <a:rPr lang="en-US" sz="1200" dirty="0" smtClean="0">
                <a:latin typeface="Source Sans Pro" panose="020B0503030403020204" pitchFamily="34" charset="0"/>
                <a:hlinkClick r:id="rId3"/>
              </a:rPr>
              <a:t>https</a:t>
            </a:r>
            <a:r>
              <a:rPr lang="en-US" sz="1200" dirty="0">
                <a:latin typeface="Source Sans Pro" panose="020B0503030403020204" pitchFamily="34" charset="0"/>
                <a:hlinkClick r:id="rId3"/>
              </a:rPr>
              <a:t>://</a:t>
            </a:r>
            <a:r>
              <a:rPr lang="en-US" sz="1200" dirty="0" smtClean="0">
                <a:latin typeface="Source Sans Pro" panose="020B0503030403020204" pitchFamily="34" charset="0"/>
                <a:hlinkClick r:id="rId3"/>
              </a:rPr>
              <a:t>github.com/apache/spark/pull/1883</a:t>
            </a:r>
            <a:endParaRPr lang="en-US" sz="1200" dirty="0" smtClean="0">
              <a:latin typeface="Source Sans Pro" panose="020B0503030403020204" pitchFamily="34" charset="0"/>
            </a:endParaRPr>
          </a:p>
          <a:p>
            <a:pPr marL="171450" indent="-171450">
              <a:buFont typeface="Arial" panose="020B0604020202020204" pitchFamily="34" charset="0"/>
              <a:buChar char="•"/>
            </a:pPr>
            <a:r>
              <a:rPr lang="en-US" sz="1200" dirty="0" smtClean="0">
                <a:latin typeface="Source Sans Pro" panose="020B0503030403020204" pitchFamily="34" charset="0"/>
                <a:hlinkClick r:id="rId4"/>
              </a:rPr>
              <a:t>https</a:t>
            </a:r>
            <a:r>
              <a:rPr lang="en-US" sz="1200" dirty="0">
                <a:latin typeface="Source Sans Pro" panose="020B0503030403020204" pitchFamily="34" charset="0"/>
                <a:hlinkClick r:id="rId4"/>
              </a:rPr>
              <a:t>://</a:t>
            </a:r>
            <a:r>
              <a:rPr lang="en-US" sz="1200" dirty="0" smtClean="0">
                <a:latin typeface="Source Sans Pro" panose="020B0503030403020204" pitchFamily="34" charset="0"/>
                <a:hlinkClick r:id="rId4"/>
              </a:rPr>
              <a:t>github.com/apache/spark/pull/2188</a:t>
            </a:r>
            <a:endParaRPr lang="en-US" sz="1200" dirty="0" smtClean="0">
              <a:latin typeface="Source Sans Pro" panose="020B0503030403020204" pitchFamily="34" charset="0"/>
            </a:endParaRPr>
          </a:p>
        </p:txBody>
      </p:sp>
      <p:sp>
        <p:nvSpPr>
          <p:cNvPr id="28" name="TextBox 27"/>
          <p:cNvSpPr txBox="1"/>
          <p:nvPr/>
        </p:nvSpPr>
        <p:spPr>
          <a:xfrm>
            <a:off x="5688228" y="2945326"/>
            <a:ext cx="2689653" cy="646331"/>
          </a:xfrm>
          <a:prstGeom prst="rect">
            <a:avLst/>
          </a:prstGeom>
          <a:noFill/>
        </p:spPr>
        <p:txBody>
          <a:bodyPr wrap="square" rtlCol="0">
            <a:spAutoFit/>
          </a:bodyPr>
          <a:lstStyle/>
          <a:p>
            <a:r>
              <a:rPr lang="en-US" dirty="0" smtClean="0">
                <a:latin typeface="Source Sans Pro" panose="020B0503030403020204" pitchFamily="34" charset="0"/>
              </a:rPr>
              <a:t>Filters Supported: </a:t>
            </a:r>
            <a:endParaRPr lang="en-US" dirty="0">
              <a:latin typeface="Source Sans Pro" panose="020B0503030403020204" pitchFamily="34" charset="0"/>
            </a:endParaRPr>
          </a:p>
          <a:p>
            <a:pPr marL="742950" lvl="1" indent="-285750">
              <a:buFont typeface="Arial" panose="020B0604020202020204" pitchFamily="34" charset="0"/>
              <a:buChar char="•"/>
            </a:pPr>
            <a:r>
              <a:rPr lang="en-US" dirty="0" smtClean="0">
                <a:latin typeface="Source Sans Pro" panose="020B0503030403020204" pitchFamily="34" charset="0"/>
              </a:rPr>
              <a:t>=,  &lt;,  &lt;=,  &gt;,  &gt;=</a:t>
            </a:r>
          </a:p>
        </p:txBody>
      </p:sp>
    </p:spTree>
    <p:extLst>
      <p:ext uri="{BB962C8B-B14F-4D97-AF65-F5344CB8AC3E}">
        <p14:creationId xmlns:p14="http://schemas.microsoft.com/office/powerpoint/2010/main" val="60104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204143" y="203048"/>
            <a:ext cx="8254428" cy="501388"/>
          </a:xfrm>
        </p:spPr>
        <p:txBody>
          <a:bodyPr>
            <a:normAutofit fontScale="90000"/>
          </a:bodyPr>
          <a:lstStyle/>
          <a:p>
            <a:r>
              <a:rPr lang="en-US" dirty="0" smtClean="0"/>
              <a:t>DataFrame # of Partitions after Shuffle</a:t>
            </a:r>
            <a:endParaRPr lang="en-US" dirty="0"/>
          </a:p>
        </p:txBody>
      </p:sp>
      <p:sp>
        <p:nvSpPr>
          <p:cNvPr id="13" name="Rectangle 12"/>
          <p:cNvSpPr/>
          <p:nvPr/>
        </p:nvSpPr>
        <p:spPr>
          <a:xfrm>
            <a:off x="1274653" y="1005493"/>
            <a:ext cx="4454305" cy="909016"/>
          </a:xfrm>
          <a:prstGeom prst="rect">
            <a:avLst/>
          </a:prstGeom>
          <a:solidFill>
            <a:schemeClr val="accent1">
              <a:lumMod val="40000"/>
              <a:lumOff val="6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4" name="Straight Connector 13"/>
          <p:cNvCxnSpPr/>
          <p:nvPr/>
        </p:nvCxnSpPr>
        <p:spPr>
          <a:xfrm>
            <a:off x="2152839" y="988462"/>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38568" y="988462"/>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2404" y="1005493"/>
            <a:ext cx="0" cy="890909"/>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37188" y="1005493"/>
            <a:ext cx="0" cy="90901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55379" y="1040392"/>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cxnSp>
        <p:nvCxnSpPr>
          <p:cNvPr id="49" name="Straight Arrow Connector 48"/>
          <p:cNvCxnSpPr>
            <a:endCxn id="3" idx="2"/>
          </p:cNvCxnSpPr>
          <p:nvPr/>
        </p:nvCxnSpPr>
        <p:spPr>
          <a:xfrm>
            <a:off x="1728082" y="1896402"/>
            <a:ext cx="162552" cy="763509"/>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33786" y="1216689"/>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31" name="TextBox 30"/>
          <p:cNvSpPr txBox="1"/>
          <p:nvPr/>
        </p:nvSpPr>
        <p:spPr>
          <a:xfrm>
            <a:off x="1327938" y="1474786"/>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34" name="TextBox 33"/>
          <p:cNvSpPr txBox="1"/>
          <p:nvPr/>
        </p:nvSpPr>
        <p:spPr>
          <a:xfrm>
            <a:off x="2207780" y="1048162"/>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38" name="TextBox 37"/>
          <p:cNvSpPr txBox="1"/>
          <p:nvPr/>
        </p:nvSpPr>
        <p:spPr>
          <a:xfrm>
            <a:off x="2186187" y="1224459"/>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43" name="TextBox 42"/>
          <p:cNvSpPr txBox="1"/>
          <p:nvPr/>
        </p:nvSpPr>
        <p:spPr>
          <a:xfrm>
            <a:off x="2180339" y="1482556"/>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48" name="TextBox 47"/>
          <p:cNvSpPr txBox="1"/>
          <p:nvPr/>
        </p:nvSpPr>
        <p:spPr>
          <a:xfrm>
            <a:off x="3109287" y="1055719"/>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55" name="TextBox 54"/>
          <p:cNvSpPr txBox="1"/>
          <p:nvPr/>
        </p:nvSpPr>
        <p:spPr>
          <a:xfrm>
            <a:off x="3087694" y="1232016"/>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56" name="TextBox 55"/>
          <p:cNvSpPr txBox="1"/>
          <p:nvPr/>
        </p:nvSpPr>
        <p:spPr>
          <a:xfrm>
            <a:off x="3081846" y="1490113"/>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57" name="TextBox 56"/>
          <p:cNvSpPr txBox="1"/>
          <p:nvPr/>
        </p:nvSpPr>
        <p:spPr>
          <a:xfrm>
            <a:off x="4040563" y="1055719"/>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58" name="TextBox 57"/>
          <p:cNvSpPr txBox="1"/>
          <p:nvPr/>
        </p:nvSpPr>
        <p:spPr>
          <a:xfrm>
            <a:off x="4018970" y="1232016"/>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59" name="TextBox 58"/>
          <p:cNvSpPr txBox="1"/>
          <p:nvPr/>
        </p:nvSpPr>
        <p:spPr>
          <a:xfrm>
            <a:off x="4013122" y="1490113"/>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60" name="TextBox 59"/>
          <p:cNvSpPr txBox="1"/>
          <p:nvPr/>
        </p:nvSpPr>
        <p:spPr>
          <a:xfrm>
            <a:off x="4907906" y="1072281"/>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61" name="TextBox 60"/>
          <p:cNvSpPr txBox="1"/>
          <p:nvPr/>
        </p:nvSpPr>
        <p:spPr>
          <a:xfrm>
            <a:off x="4886313" y="124857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62" name="TextBox 61"/>
          <p:cNvSpPr txBox="1"/>
          <p:nvPr/>
        </p:nvSpPr>
        <p:spPr>
          <a:xfrm>
            <a:off x="4880465" y="150667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63" name="TextBox 62"/>
          <p:cNvSpPr txBox="1"/>
          <p:nvPr/>
        </p:nvSpPr>
        <p:spPr>
          <a:xfrm>
            <a:off x="597510" y="1587132"/>
            <a:ext cx="690537" cy="369332"/>
          </a:xfrm>
          <a:prstGeom prst="rect">
            <a:avLst/>
          </a:prstGeom>
          <a:noFill/>
        </p:spPr>
        <p:txBody>
          <a:bodyPr wrap="square" rtlCol="0">
            <a:spAutoFit/>
          </a:bodyPr>
          <a:lstStyle/>
          <a:p>
            <a:r>
              <a:rPr lang="en-US" dirty="0" smtClean="0">
                <a:solidFill>
                  <a:schemeClr val="tx1">
                    <a:lumMod val="95000"/>
                  </a:schemeClr>
                </a:solidFill>
                <a:latin typeface="Source Sans Pro" panose="020B0503030403020204" pitchFamily="34" charset="0"/>
              </a:rPr>
              <a:t>DF-1</a:t>
            </a:r>
            <a:endParaRPr lang="en-US" dirty="0">
              <a:solidFill>
                <a:schemeClr val="tx1">
                  <a:lumMod val="95000"/>
                </a:schemeClr>
              </a:solidFill>
              <a:latin typeface="Source Sans Pro" panose="020B0503030403020204" pitchFamily="34" charset="0"/>
            </a:endParaRPr>
          </a:p>
        </p:txBody>
      </p:sp>
      <p:sp>
        <p:nvSpPr>
          <p:cNvPr id="64" name="Rectangle 63"/>
          <p:cNvSpPr/>
          <p:nvPr/>
        </p:nvSpPr>
        <p:spPr>
          <a:xfrm>
            <a:off x="1210325" y="3490275"/>
            <a:ext cx="4454305" cy="909016"/>
          </a:xfrm>
          <a:prstGeom prst="rect">
            <a:avLst/>
          </a:prstGeom>
          <a:solidFill>
            <a:schemeClr val="accent3">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5" name="Straight Connector 64"/>
          <p:cNvCxnSpPr/>
          <p:nvPr/>
        </p:nvCxnSpPr>
        <p:spPr>
          <a:xfrm>
            <a:off x="2088511" y="3473244"/>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974240" y="3473244"/>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878076" y="3490275"/>
            <a:ext cx="0" cy="890909"/>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772860" y="3490275"/>
            <a:ext cx="0" cy="90901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291051" y="3525174"/>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70" name="TextBox 69"/>
          <p:cNvSpPr txBox="1"/>
          <p:nvPr/>
        </p:nvSpPr>
        <p:spPr>
          <a:xfrm>
            <a:off x="1269458" y="3701471"/>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71" name="TextBox 70"/>
          <p:cNvSpPr txBox="1"/>
          <p:nvPr/>
        </p:nvSpPr>
        <p:spPr>
          <a:xfrm>
            <a:off x="1263610" y="395956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72" name="TextBox 71"/>
          <p:cNvSpPr txBox="1"/>
          <p:nvPr/>
        </p:nvSpPr>
        <p:spPr>
          <a:xfrm>
            <a:off x="2143452" y="3532944"/>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73" name="TextBox 72"/>
          <p:cNvSpPr txBox="1"/>
          <p:nvPr/>
        </p:nvSpPr>
        <p:spPr>
          <a:xfrm>
            <a:off x="2121859" y="3709241"/>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74" name="TextBox 73"/>
          <p:cNvSpPr txBox="1"/>
          <p:nvPr/>
        </p:nvSpPr>
        <p:spPr>
          <a:xfrm>
            <a:off x="2116011" y="396733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75" name="TextBox 74"/>
          <p:cNvSpPr txBox="1"/>
          <p:nvPr/>
        </p:nvSpPr>
        <p:spPr>
          <a:xfrm>
            <a:off x="3044959" y="3540501"/>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76" name="TextBox 75"/>
          <p:cNvSpPr txBox="1"/>
          <p:nvPr/>
        </p:nvSpPr>
        <p:spPr>
          <a:xfrm>
            <a:off x="3023366" y="371679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77" name="TextBox 76"/>
          <p:cNvSpPr txBox="1"/>
          <p:nvPr/>
        </p:nvSpPr>
        <p:spPr>
          <a:xfrm>
            <a:off x="3017518" y="397489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78" name="TextBox 77"/>
          <p:cNvSpPr txBox="1"/>
          <p:nvPr/>
        </p:nvSpPr>
        <p:spPr>
          <a:xfrm>
            <a:off x="3976235" y="3540501"/>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79" name="TextBox 78"/>
          <p:cNvSpPr txBox="1"/>
          <p:nvPr/>
        </p:nvSpPr>
        <p:spPr>
          <a:xfrm>
            <a:off x="3954642" y="3716798"/>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80" name="TextBox 79"/>
          <p:cNvSpPr txBox="1"/>
          <p:nvPr/>
        </p:nvSpPr>
        <p:spPr>
          <a:xfrm>
            <a:off x="3948794" y="397489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81" name="TextBox 80"/>
          <p:cNvSpPr txBox="1"/>
          <p:nvPr/>
        </p:nvSpPr>
        <p:spPr>
          <a:xfrm>
            <a:off x="4843578" y="3557063"/>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82" name="TextBox 81"/>
          <p:cNvSpPr txBox="1"/>
          <p:nvPr/>
        </p:nvSpPr>
        <p:spPr>
          <a:xfrm>
            <a:off x="4821985" y="3733360"/>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83" name="TextBox 82"/>
          <p:cNvSpPr txBox="1"/>
          <p:nvPr/>
        </p:nvSpPr>
        <p:spPr>
          <a:xfrm>
            <a:off x="4816137" y="3991457"/>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84" name="TextBox 83"/>
          <p:cNvSpPr txBox="1"/>
          <p:nvPr/>
        </p:nvSpPr>
        <p:spPr>
          <a:xfrm>
            <a:off x="533182" y="4071914"/>
            <a:ext cx="690537" cy="369332"/>
          </a:xfrm>
          <a:prstGeom prst="rect">
            <a:avLst/>
          </a:prstGeom>
          <a:noFill/>
        </p:spPr>
        <p:txBody>
          <a:bodyPr wrap="square" rtlCol="0">
            <a:spAutoFit/>
          </a:bodyPr>
          <a:lstStyle/>
          <a:p>
            <a:r>
              <a:rPr lang="en-US" dirty="0" smtClean="0">
                <a:solidFill>
                  <a:schemeClr val="tx1">
                    <a:lumMod val="95000"/>
                  </a:schemeClr>
                </a:solidFill>
                <a:latin typeface="Source Sans Pro" panose="020B0503030403020204" pitchFamily="34" charset="0"/>
              </a:rPr>
              <a:t>DF-2</a:t>
            </a:r>
            <a:endParaRPr lang="en-US" dirty="0">
              <a:solidFill>
                <a:schemeClr val="tx1">
                  <a:lumMod val="95000"/>
                </a:schemeClr>
              </a:solidFill>
              <a:latin typeface="Source Sans Pro" panose="020B0503030403020204" pitchFamily="34" charset="0"/>
            </a:endParaRPr>
          </a:p>
        </p:txBody>
      </p:sp>
      <p:sp>
        <p:nvSpPr>
          <p:cNvPr id="3" name="Cloud 2"/>
          <p:cNvSpPr/>
          <p:nvPr/>
        </p:nvSpPr>
        <p:spPr>
          <a:xfrm>
            <a:off x="1880949" y="2175541"/>
            <a:ext cx="3122207" cy="968739"/>
          </a:xfrm>
          <a:prstGeom prst="cloud">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86" name="Straight Arrow Connector 85"/>
          <p:cNvCxnSpPr>
            <a:endCxn id="3" idx="0"/>
          </p:cNvCxnSpPr>
          <p:nvPr/>
        </p:nvCxnSpPr>
        <p:spPr>
          <a:xfrm flipH="1">
            <a:off x="5000554" y="1935919"/>
            <a:ext cx="240771" cy="723992"/>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2584682" y="1914509"/>
            <a:ext cx="102577" cy="34599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3" idx="3"/>
          </p:cNvCxnSpPr>
          <p:nvPr/>
        </p:nvCxnSpPr>
        <p:spPr>
          <a:xfrm flipH="1">
            <a:off x="3442053" y="1932161"/>
            <a:ext cx="42672" cy="298769"/>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4376430" y="1912895"/>
            <a:ext cx="42672" cy="298769"/>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1703831" y="3005906"/>
            <a:ext cx="591825" cy="47994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2578477" y="3104223"/>
            <a:ext cx="343292" cy="36050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 idx="1"/>
          </p:cNvCxnSpPr>
          <p:nvPr/>
        </p:nvCxnSpPr>
        <p:spPr>
          <a:xfrm flipH="1">
            <a:off x="3436672" y="3143248"/>
            <a:ext cx="5381" cy="33124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4264273" y="3066809"/>
            <a:ext cx="96391" cy="4176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633714" y="2902996"/>
            <a:ext cx="662237" cy="571492"/>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152875" y="2755038"/>
            <a:ext cx="2305696" cy="307777"/>
          </a:xfrm>
          <a:prstGeom prst="rect">
            <a:avLst/>
          </a:prstGeom>
        </p:spPr>
        <p:txBody>
          <a:bodyPr wrap="none">
            <a:spAutoFit/>
          </a:bodyPr>
          <a:lstStyle/>
          <a:p>
            <a:r>
              <a:rPr lang="en-US" sz="1400" dirty="0" err="1">
                <a:solidFill>
                  <a:srgbClr val="222222"/>
                </a:solidFill>
                <a:latin typeface="Source Sans Pro Light" panose="020B0403030403020204" pitchFamily="34" charset="0"/>
                <a:ea typeface="Anonymous Pro" panose="02060609030202000504" pitchFamily="49" charset="0"/>
              </a:rPr>
              <a:t>sqlContex.setConf</a:t>
            </a:r>
            <a:r>
              <a:rPr lang="en-US" sz="1400" dirty="0">
                <a:solidFill>
                  <a:srgbClr val="222222"/>
                </a:solidFill>
                <a:latin typeface="Source Sans Pro Light" panose="020B0403030403020204" pitchFamily="34" charset="0"/>
                <a:ea typeface="Anonymous Pro" panose="02060609030202000504" pitchFamily="49" charset="0"/>
              </a:rPr>
              <a:t>(key, value</a:t>
            </a:r>
            <a:r>
              <a:rPr lang="en-US" sz="1400" dirty="0" smtClean="0">
                <a:solidFill>
                  <a:srgbClr val="222222"/>
                </a:solidFill>
                <a:latin typeface="Source Sans Pro Light" panose="020B0403030403020204" pitchFamily="34" charset="0"/>
                <a:ea typeface="Anonymous Pro" panose="02060609030202000504" pitchFamily="49" charset="0"/>
              </a:rPr>
              <a:t>)</a:t>
            </a:r>
            <a:endParaRPr lang="en-US" sz="1400" dirty="0">
              <a:latin typeface="Source Sans Pro Light" panose="020B0403030403020204" pitchFamily="34" charset="0"/>
              <a:ea typeface="Anonymous Pro" panose="02060609030202000504" pitchFamily="49" charset="0"/>
            </a:endParaRPr>
          </a:p>
        </p:txBody>
      </p:sp>
      <p:sp>
        <p:nvSpPr>
          <p:cNvPr id="22" name="TextBox 21"/>
          <p:cNvSpPr txBox="1"/>
          <p:nvPr/>
        </p:nvSpPr>
        <p:spPr>
          <a:xfrm>
            <a:off x="6154401" y="2136690"/>
            <a:ext cx="2324100" cy="523220"/>
          </a:xfrm>
          <a:prstGeom prst="rect">
            <a:avLst/>
          </a:prstGeom>
          <a:noFill/>
        </p:spPr>
        <p:txBody>
          <a:bodyPr wrap="square" rtlCol="0">
            <a:spAutoFit/>
          </a:bodyPr>
          <a:lstStyle/>
          <a:p>
            <a:r>
              <a:rPr lang="en-US" sz="1400" dirty="0" err="1" smtClean="0">
                <a:latin typeface="Source Sans Pro Light" panose="020B0403030403020204" pitchFamily="34" charset="0"/>
              </a:rPr>
              <a:t>spark.sql.shuffle.partititions</a:t>
            </a:r>
            <a:r>
              <a:rPr lang="en-US" sz="1400" dirty="0" smtClean="0">
                <a:latin typeface="Source Sans Pro Light" panose="020B0403030403020204" pitchFamily="34" charset="0"/>
              </a:rPr>
              <a:t> defaults to 200</a:t>
            </a:r>
            <a:endParaRPr lang="en-US" sz="1400" dirty="0">
              <a:latin typeface="Source Sans Pro Light" panose="020B0403030403020204" pitchFamily="34" charset="0"/>
            </a:endParaRPr>
          </a:p>
        </p:txBody>
      </p:sp>
      <p:pic>
        <p:nvPicPr>
          <p:cNvPr id="95" name="Picture 2" descr="http://www.laminaresearchcenter.com/images/comingso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479" y="3821038"/>
            <a:ext cx="897876" cy="40802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967760" y="4298122"/>
            <a:ext cx="2918916" cy="369332"/>
          </a:xfrm>
          <a:prstGeom prst="rect">
            <a:avLst/>
          </a:prstGeom>
          <a:noFill/>
        </p:spPr>
        <p:txBody>
          <a:bodyPr wrap="square" rtlCol="0">
            <a:spAutoFit/>
          </a:bodyPr>
          <a:lstStyle/>
          <a:p>
            <a:r>
              <a:rPr lang="en-US" dirty="0" smtClean="0">
                <a:latin typeface="Source Sans Pro Light" panose="020B0403030403020204" pitchFamily="34" charset="0"/>
              </a:rPr>
              <a:t>Spark 1.6: Adaptive Shuffle</a:t>
            </a:r>
            <a:endParaRPr lang="en-US" dirty="0">
              <a:latin typeface="Source Sans Pro Light" panose="020B0403030403020204" pitchFamily="34" charset="0"/>
            </a:endParaRPr>
          </a:p>
        </p:txBody>
      </p:sp>
      <p:sp>
        <p:nvSpPr>
          <p:cNvPr id="2" name="TextBox 1"/>
          <p:cNvSpPr txBox="1"/>
          <p:nvPr/>
        </p:nvSpPr>
        <p:spPr>
          <a:xfrm>
            <a:off x="2813227" y="2526550"/>
            <a:ext cx="1630215" cy="400110"/>
          </a:xfrm>
          <a:prstGeom prst="rect">
            <a:avLst/>
          </a:prstGeom>
          <a:noFill/>
        </p:spPr>
        <p:txBody>
          <a:bodyPr wrap="square" rtlCol="0">
            <a:spAutoFit/>
          </a:bodyPr>
          <a:lstStyle/>
          <a:p>
            <a:r>
              <a:rPr lang="en-US" sz="2000" dirty="0" smtClean="0">
                <a:solidFill>
                  <a:schemeClr val="bg1"/>
                </a:solidFill>
                <a:latin typeface="Anonymous Pro" panose="02060609030202000504" pitchFamily="49" charset="0"/>
                <a:ea typeface="Anonymous Pro" panose="02060609030202000504" pitchFamily="49" charset="0"/>
              </a:rPr>
              <a:t>Shuffle</a:t>
            </a:r>
            <a:endParaRPr lang="en-US" sz="2000" dirty="0">
              <a:solidFill>
                <a:schemeClr val="bg1"/>
              </a:solidFill>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val="139711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1609725" y="1552575"/>
            <a:ext cx="5457825" cy="2095500"/>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itle 1"/>
          <p:cNvSpPr>
            <a:spLocks noGrp="1"/>
          </p:cNvSpPr>
          <p:nvPr>
            <p:ph type="title"/>
          </p:nvPr>
        </p:nvSpPr>
        <p:spPr>
          <a:xfrm>
            <a:off x="204143" y="203048"/>
            <a:ext cx="8254428" cy="501388"/>
          </a:xfrm>
        </p:spPr>
        <p:txBody>
          <a:bodyPr>
            <a:normAutofit fontScale="90000"/>
          </a:bodyPr>
          <a:lstStyle/>
          <a:p>
            <a:r>
              <a:rPr lang="en-US" dirty="0" smtClean="0"/>
              <a:t>Caching a DataFrame</a:t>
            </a:r>
            <a:endParaRPr lang="en-US" dirty="0"/>
          </a:p>
        </p:txBody>
      </p:sp>
      <p:sp>
        <p:nvSpPr>
          <p:cNvPr id="13" name="Rectangle 12"/>
          <p:cNvSpPr/>
          <p:nvPr/>
        </p:nvSpPr>
        <p:spPr>
          <a:xfrm>
            <a:off x="2188922" y="2064790"/>
            <a:ext cx="4454305" cy="909016"/>
          </a:xfrm>
          <a:prstGeom prst="rect">
            <a:avLst/>
          </a:prstGeom>
          <a:solidFill>
            <a:schemeClr val="accent1">
              <a:lumMod val="40000"/>
              <a:lumOff val="6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4" name="Straight Connector 13"/>
          <p:cNvCxnSpPr/>
          <p:nvPr/>
        </p:nvCxnSpPr>
        <p:spPr>
          <a:xfrm>
            <a:off x="3067108" y="2047759"/>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52837" y="2047759"/>
            <a:ext cx="0" cy="90794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56673" y="2064790"/>
            <a:ext cx="0" cy="890909"/>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1457" y="2064790"/>
            <a:ext cx="0" cy="90901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69648" y="2099689"/>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30" name="TextBox 29"/>
          <p:cNvSpPr txBox="1"/>
          <p:nvPr/>
        </p:nvSpPr>
        <p:spPr>
          <a:xfrm>
            <a:off x="2248055" y="2275986"/>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31" name="TextBox 30"/>
          <p:cNvSpPr txBox="1"/>
          <p:nvPr/>
        </p:nvSpPr>
        <p:spPr>
          <a:xfrm>
            <a:off x="2242207" y="2534083"/>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34" name="TextBox 33"/>
          <p:cNvSpPr txBox="1"/>
          <p:nvPr/>
        </p:nvSpPr>
        <p:spPr>
          <a:xfrm>
            <a:off x="3122049" y="2107459"/>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38" name="TextBox 37"/>
          <p:cNvSpPr txBox="1"/>
          <p:nvPr/>
        </p:nvSpPr>
        <p:spPr>
          <a:xfrm>
            <a:off x="3100456" y="2283756"/>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43" name="TextBox 42"/>
          <p:cNvSpPr txBox="1"/>
          <p:nvPr/>
        </p:nvSpPr>
        <p:spPr>
          <a:xfrm>
            <a:off x="3094608" y="2541853"/>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48" name="TextBox 47"/>
          <p:cNvSpPr txBox="1"/>
          <p:nvPr/>
        </p:nvSpPr>
        <p:spPr>
          <a:xfrm>
            <a:off x="4023556" y="2115016"/>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55" name="TextBox 54"/>
          <p:cNvSpPr txBox="1"/>
          <p:nvPr/>
        </p:nvSpPr>
        <p:spPr>
          <a:xfrm>
            <a:off x="4001963" y="2291313"/>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56" name="TextBox 55"/>
          <p:cNvSpPr txBox="1"/>
          <p:nvPr/>
        </p:nvSpPr>
        <p:spPr>
          <a:xfrm>
            <a:off x="3996115" y="2549410"/>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57" name="TextBox 56"/>
          <p:cNvSpPr txBox="1"/>
          <p:nvPr/>
        </p:nvSpPr>
        <p:spPr>
          <a:xfrm>
            <a:off x="4954832" y="2115016"/>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58" name="TextBox 57"/>
          <p:cNvSpPr txBox="1"/>
          <p:nvPr/>
        </p:nvSpPr>
        <p:spPr>
          <a:xfrm>
            <a:off x="4933239" y="2291313"/>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59" name="TextBox 58"/>
          <p:cNvSpPr txBox="1"/>
          <p:nvPr/>
        </p:nvSpPr>
        <p:spPr>
          <a:xfrm>
            <a:off x="4927391" y="2549410"/>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60" name="TextBox 59"/>
          <p:cNvSpPr txBox="1"/>
          <p:nvPr/>
        </p:nvSpPr>
        <p:spPr>
          <a:xfrm>
            <a:off x="5822175" y="2131578"/>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61" name="TextBox 60"/>
          <p:cNvSpPr txBox="1"/>
          <p:nvPr/>
        </p:nvSpPr>
        <p:spPr>
          <a:xfrm>
            <a:off x="5800582" y="2307875"/>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62" name="TextBox 61"/>
          <p:cNvSpPr txBox="1"/>
          <p:nvPr/>
        </p:nvSpPr>
        <p:spPr>
          <a:xfrm>
            <a:off x="5794734" y="2565972"/>
            <a:ext cx="805758" cy="338554"/>
          </a:xfrm>
          <a:prstGeom prst="rect">
            <a:avLst/>
          </a:prstGeom>
          <a:noFill/>
        </p:spPr>
        <p:txBody>
          <a:bodyPr wrap="square" rtlCol="0">
            <a:spAutoFit/>
          </a:bodyPr>
          <a:lstStyle/>
          <a:p>
            <a:r>
              <a:rPr lang="en-US" sz="1600" dirty="0" smtClean="0">
                <a:latin typeface="Source Sans Pro" panose="020B0503030403020204" pitchFamily="34" charset="0"/>
              </a:rPr>
              <a:t>E   T   M</a:t>
            </a:r>
            <a:endParaRPr lang="en-US" sz="1600" dirty="0">
              <a:latin typeface="Source Sans Pro" panose="020B0503030403020204" pitchFamily="34" charset="0"/>
            </a:endParaRPr>
          </a:p>
        </p:txBody>
      </p:sp>
      <p:sp>
        <p:nvSpPr>
          <p:cNvPr id="63" name="TextBox 62"/>
          <p:cNvSpPr txBox="1"/>
          <p:nvPr/>
        </p:nvSpPr>
        <p:spPr>
          <a:xfrm>
            <a:off x="1302556" y="1034166"/>
            <a:ext cx="690537" cy="369332"/>
          </a:xfrm>
          <a:prstGeom prst="rect">
            <a:avLst/>
          </a:prstGeom>
          <a:noFill/>
        </p:spPr>
        <p:txBody>
          <a:bodyPr wrap="square" rtlCol="0">
            <a:spAutoFit/>
          </a:bodyPr>
          <a:lstStyle/>
          <a:p>
            <a:r>
              <a:rPr lang="en-US" dirty="0" smtClean="0">
                <a:solidFill>
                  <a:schemeClr val="tx1">
                    <a:lumMod val="95000"/>
                  </a:schemeClr>
                </a:solidFill>
                <a:latin typeface="Anonymous Pro" panose="02060609030202000504" pitchFamily="49" charset="0"/>
                <a:ea typeface="Anonymous Pro" panose="02060609030202000504" pitchFamily="49" charset="0"/>
              </a:rPr>
              <a:t>DF-1</a:t>
            </a:r>
            <a:endParaRPr lang="en-US" dirty="0">
              <a:solidFill>
                <a:schemeClr val="tx1">
                  <a:lumMod val="95000"/>
                </a:schemeClr>
              </a:solidFill>
              <a:latin typeface="Anonymous Pro" panose="02060609030202000504" pitchFamily="49" charset="0"/>
              <a:ea typeface="Anonymous Pro" panose="02060609030202000504" pitchFamily="49" charset="0"/>
            </a:endParaRPr>
          </a:p>
        </p:txBody>
      </p:sp>
      <p:sp>
        <p:nvSpPr>
          <p:cNvPr id="4" name="Rectangle 3"/>
          <p:cNvSpPr/>
          <p:nvPr/>
        </p:nvSpPr>
        <p:spPr>
          <a:xfrm>
            <a:off x="1609725" y="3981818"/>
            <a:ext cx="6224426" cy="646331"/>
          </a:xfrm>
          <a:prstGeom prst="rect">
            <a:avLst/>
          </a:prstGeom>
        </p:spPr>
        <p:txBody>
          <a:bodyPr wrap="square">
            <a:spAutoFit/>
          </a:bodyPr>
          <a:lstStyle/>
          <a:p>
            <a:r>
              <a:rPr lang="en-US" dirty="0" smtClean="0">
                <a:solidFill>
                  <a:srgbClr val="000000"/>
                </a:solidFill>
                <a:latin typeface="Source Sans Pro Light" panose="020B0403030403020204" pitchFamily="34" charset="0"/>
              </a:rPr>
              <a:t>Spark SQL will re-encode </a:t>
            </a:r>
            <a:r>
              <a:rPr lang="en-US" dirty="0">
                <a:solidFill>
                  <a:srgbClr val="000000"/>
                </a:solidFill>
                <a:latin typeface="Source Sans Pro Light" panose="020B0403030403020204" pitchFamily="34" charset="0"/>
              </a:rPr>
              <a:t>the data into </a:t>
            </a:r>
            <a:r>
              <a:rPr lang="en-US" dirty="0" smtClean="0">
                <a:solidFill>
                  <a:srgbClr val="000000"/>
                </a:solidFill>
                <a:latin typeface="Source Sans Pro Light" panose="020B0403030403020204" pitchFamily="34" charset="0"/>
              </a:rPr>
              <a:t>byte buffers </a:t>
            </a:r>
            <a:r>
              <a:rPr lang="en-US" dirty="0">
                <a:solidFill>
                  <a:srgbClr val="000000"/>
                </a:solidFill>
                <a:latin typeface="Source Sans Pro Light" panose="020B0403030403020204" pitchFamily="34" charset="0"/>
              </a:rPr>
              <a:t>before calling caching so that there is less pressure on the GC.</a:t>
            </a:r>
            <a:endParaRPr lang="en-US" dirty="0">
              <a:latin typeface="Source Sans Pro Light" panose="020B0403030403020204" pitchFamily="34" charset="0"/>
            </a:endParaRPr>
          </a:p>
        </p:txBody>
      </p:sp>
      <p:sp>
        <p:nvSpPr>
          <p:cNvPr id="5" name="Rectangle 4"/>
          <p:cNvSpPr/>
          <p:nvPr/>
        </p:nvSpPr>
        <p:spPr>
          <a:xfrm>
            <a:off x="1726069" y="1035119"/>
            <a:ext cx="1324402" cy="369332"/>
          </a:xfrm>
          <a:prstGeom prst="rect">
            <a:avLst/>
          </a:prstGeom>
        </p:spPr>
        <p:txBody>
          <a:bodyPr wrap="none">
            <a:spAutoFit/>
          </a:bodyPr>
          <a:lstStyle/>
          <a:p>
            <a:r>
              <a:rPr lang="en-US" dirty="0">
                <a:solidFill>
                  <a:srgbClr val="000000"/>
                </a:solidFill>
                <a:latin typeface="Anonymous Pro" panose="02060609030202000504" pitchFamily="49" charset="0"/>
                <a:ea typeface="Anonymous Pro" panose="02060609030202000504" pitchFamily="49" charset="0"/>
              </a:rPr>
              <a:t> .cache()</a:t>
            </a:r>
            <a:endParaRPr lang="en-US" dirty="0">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val="35243557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204143" y="203048"/>
            <a:ext cx="8254428" cy="501388"/>
          </a:xfrm>
        </p:spPr>
        <p:txBody>
          <a:bodyPr>
            <a:normAutofit fontScale="90000"/>
          </a:bodyPr>
          <a:lstStyle/>
          <a:p>
            <a:r>
              <a:rPr lang="en-US" dirty="0" smtClean="0"/>
              <a:t>Demo!</a:t>
            </a:r>
            <a:endParaRPr lang="en-US" dirty="0"/>
          </a:p>
        </p:txBody>
      </p:sp>
    </p:spTree>
    <p:extLst>
      <p:ext uri="{BB962C8B-B14F-4D97-AF65-F5344CB8AC3E}">
        <p14:creationId xmlns:p14="http://schemas.microsoft.com/office/powerpoint/2010/main" val="367547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366426" y="27649"/>
            <a:ext cx="8351923" cy="1143000"/>
          </a:xfrm>
        </p:spPr>
        <p:txBody>
          <a:bodyPr/>
          <a:lstStyle/>
          <a:p>
            <a:r>
              <a:rPr lang="en-US" dirty="0" smtClean="0"/>
              <a:t>Schema Inference</a:t>
            </a:r>
            <a:endParaRPr lang="en-US" dirty="0"/>
          </a:p>
        </p:txBody>
      </p:sp>
      <p:sp>
        <p:nvSpPr>
          <p:cNvPr id="32" name="Content Placeholder 2"/>
          <p:cNvSpPr>
            <a:spLocks noGrp="1"/>
          </p:cNvSpPr>
          <p:nvPr>
            <p:ph idx="1"/>
          </p:nvPr>
        </p:nvSpPr>
        <p:spPr>
          <a:xfrm>
            <a:off x="463290" y="1147482"/>
            <a:ext cx="8158197" cy="5234269"/>
          </a:xfrm>
        </p:spPr>
        <p:txBody>
          <a:bodyPr>
            <a:normAutofit/>
          </a:bodyPr>
          <a:lstStyle/>
          <a:p>
            <a:pPr marL="0" indent="0">
              <a:buNone/>
            </a:pPr>
            <a:r>
              <a:rPr lang="en-US" sz="2000" dirty="0" smtClean="0"/>
              <a:t>What if your data file doesn’t have a schema? (e.g., You’re reading a CSV file or a plain text file.)</a:t>
            </a:r>
          </a:p>
          <a:p>
            <a:pPr marL="0" indent="0">
              <a:buNone/>
            </a:pPr>
            <a:endParaRPr lang="en-US" sz="2000" dirty="0"/>
          </a:p>
          <a:p>
            <a:r>
              <a:rPr lang="en-US" sz="2000" dirty="0" smtClean="0"/>
              <a:t>You can create an RDD of a particular type and let Spark infer the schema from that type. We’ll see how to do that in a moment.</a:t>
            </a:r>
          </a:p>
          <a:p>
            <a:r>
              <a:rPr lang="en-US" sz="2000" dirty="0" smtClean="0"/>
              <a:t>You can use the API to specify the schema programmatically.</a:t>
            </a:r>
          </a:p>
          <a:p>
            <a:pPr marL="0" indent="0">
              <a:buNone/>
            </a:pPr>
            <a:endParaRPr lang="en-US" sz="2000" dirty="0"/>
          </a:p>
          <a:p>
            <a:pPr marL="0" indent="0">
              <a:buNone/>
            </a:pPr>
            <a:r>
              <a:rPr lang="en-US" sz="2000" i="1" dirty="0" smtClean="0"/>
              <a:t>(It’s better to use a schema-oriented input source if you can, though.)</a:t>
            </a:r>
          </a:p>
        </p:txBody>
      </p:sp>
      <p:sp>
        <p:nvSpPr>
          <p:cNvPr id="33" name="Slide Number Placeholder 3"/>
          <p:cNvSpPr>
            <a:spLocks noGrp="1"/>
          </p:cNvSpPr>
          <p:nvPr>
            <p:ph type="sldNum" sz="quarter" idx="4294967295"/>
          </p:nvPr>
        </p:nvSpPr>
        <p:spPr>
          <a:xfrm>
            <a:off x="8461375" y="6381751"/>
            <a:ext cx="558800" cy="364067"/>
          </a:xfrm>
          <a:prstGeom prst="rect">
            <a:avLst/>
          </a:prstGeom>
        </p:spPr>
        <p:txBody>
          <a:bodyPr/>
          <a:lstStyle/>
          <a:p>
            <a:pPr>
              <a:defRPr/>
            </a:pPr>
            <a:fld id="{0E3D2C8F-1C34-3F4C-9785-AD9AA213DF44}" type="slidenum">
              <a:rPr lang="en-US" smtClean="0"/>
              <a:pPr>
                <a:defRPr/>
              </a:pPr>
              <a:t>55</a:t>
            </a:fld>
            <a:endParaRPr lang="en-US" dirty="0"/>
          </a:p>
        </p:txBody>
      </p:sp>
    </p:spTree>
    <p:extLst>
      <p:ext uri="{BB962C8B-B14F-4D97-AF65-F5344CB8AC3E}">
        <p14:creationId xmlns:p14="http://schemas.microsoft.com/office/powerpoint/2010/main" val="31503654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p:nvPr/>
        </p:nvSpPr>
        <p:spPr>
          <a:xfrm>
            <a:off x="1562100" y="1423388"/>
            <a:ext cx="3171825" cy="264636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691314 h 3060754"/>
              <a:gd name="connsiteX6" fmla="*/ 54 w 8724954"/>
              <a:gd name="connsiteY6" fmla="*/ 3060754 h 3060754"/>
              <a:gd name="connsiteX7" fmla="*/ 340472 w 8724954"/>
              <a:gd name="connsiteY7" fmla="*/ 1345114 h 3060754"/>
              <a:gd name="connsiteX8" fmla="*/ 54 w 8724954"/>
              <a:gd name="connsiteY8" fmla="*/ 54 h 3060754"/>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762208 h 3060754"/>
              <a:gd name="connsiteX6" fmla="*/ 54 w 8724954"/>
              <a:gd name="connsiteY6" fmla="*/ 3060754 h 3060754"/>
              <a:gd name="connsiteX7" fmla="*/ 340472 w 8724954"/>
              <a:gd name="connsiteY7" fmla="*/ 1345114 h 3060754"/>
              <a:gd name="connsiteX8" fmla="*/ 54 w 8724954"/>
              <a:gd name="connsiteY8" fmla="*/ 54 h 3060754"/>
              <a:gd name="connsiteX0" fmla="*/ 1 w 8724901"/>
              <a:gd name="connsiteY0" fmla="*/ 54 h 3060754"/>
              <a:gd name="connsiteX1" fmla="*/ 4329966 w 8724901"/>
              <a:gd name="connsiteY1" fmla="*/ 236532 h 3060754"/>
              <a:gd name="connsiteX2" fmla="*/ 8724901 w 8724901"/>
              <a:gd name="connsiteY2" fmla="*/ 54 h 3060754"/>
              <a:gd name="connsiteX3" fmla="*/ 8455719 w 8724901"/>
              <a:gd name="connsiteY3" fmla="*/ 1421314 h 3060754"/>
              <a:gd name="connsiteX4" fmla="*/ 8724901 w 8724901"/>
              <a:gd name="connsiteY4" fmla="*/ 3060754 h 3060754"/>
              <a:gd name="connsiteX5" fmla="*/ 4379019 w 8724901"/>
              <a:gd name="connsiteY5" fmla="*/ 2762208 h 3060754"/>
              <a:gd name="connsiteX6" fmla="*/ 125164 w 8724901"/>
              <a:gd name="connsiteY6" fmla="*/ 3030371 h 3060754"/>
              <a:gd name="connsiteX7" fmla="*/ 340419 w 8724901"/>
              <a:gd name="connsiteY7" fmla="*/ 1345114 h 3060754"/>
              <a:gd name="connsiteX8" fmla="*/ 1 w 8724901"/>
              <a:gd name="connsiteY8" fmla="*/ 54 h 3060754"/>
              <a:gd name="connsiteX0" fmla="*/ -1 w 8724899"/>
              <a:gd name="connsiteY0" fmla="*/ 54 h 3060754"/>
              <a:gd name="connsiteX1" fmla="*/ 4329964 w 8724899"/>
              <a:gd name="connsiteY1" fmla="*/ 236532 h 3060754"/>
              <a:gd name="connsiteX2" fmla="*/ 8724899 w 8724899"/>
              <a:gd name="connsiteY2" fmla="*/ 54 h 3060754"/>
              <a:gd name="connsiteX3" fmla="*/ 8455717 w 8724899"/>
              <a:gd name="connsiteY3" fmla="*/ 1421314 h 3060754"/>
              <a:gd name="connsiteX4" fmla="*/ 8724899 w 8724899"/>
              <a:gd name="connsiteY4" fmla="*/ 3060754 h 3060754"/>
              <a:gd name="connsiteX5" fmla="*/ 4379017 w 8724899"/>
              <a:gd name="connsiteY5" fmla="*/ 2762208 h 3060754"/>
              <a:gd name="connsiteX6" fmla="*/ 25031 w 8724899"/>
              <a:gd name="connsiteY6" fmla="*/ 3030371 h 3060754"/>
              <a:gd name="connsiteX7" fmla="*/ 340417 w 8724899"/>
              <a:gd name="connsiteY7" fmla="*/ 1345114 h 3060754"/>
              <a:gd name="connsiteX8" fmla="*/ -1 w 8724899"/>
              <a:gd name="connsiteY8" fmla="*/ 54 h 3060754"/>
              <a:gd name="connsiteX0" fmla="*/ 1 w 8724901"/>
              <a:gd name="connsiteY0" fmla="*/ 54 h 3081009"/>
              <a:gd name="connsiteX1" fmla="*/ 4329966 w 8724901"/>
              <a:gd name="connsiteY1" fmla="*/ 236532 h 3081009"/>
              <a:gd name="connsiteX2" fmla="*/ 8724901 w 8724901"/>
              <a:gd name="connsiteY2" fmla="*/ 54 h 3081009"/>
              <a:gd name="connsiteX3" fmla="*/ 8455719 w 8724901"/>
              <a:gd name="connsiteY3" fmla="*/ 1421314 h 3081009"/>
              <a:gd name="connsiteX4" fmla="*/ 8724901 w 8724901"/>
              <a:gd name="connsiteY4" fmla="*/ 3060754 h 3081009"/>
              <a:gd name="connsiteX5" fmla="*/ 4379019 w 8724901"/>
              <a:gd name="connsiteY5" fmla="*/ 2762208 h 3081009"/>
              <a:gd name="connsiteX6" fmla="*/ 50066 w 8724901"/>
              <a:gd name="connsiteY6" fmla="*/ 3081009 h 3081009"/>
              <a:gd name="connsiteX7" fmla="*/ 340419 w 8724901"/>
              <a:gd name="connsiteY7" fmla="*/ 1345114 h 3081009"/>
              <a:gd name="connsiteX8" fmla="*/ 1 w 8724901"/>
              <a:gd name="connsiteY8" fmla="*/ 54 h 3081009"/>
              <a:gd name="connsiteX0" fmla="*/ -1 w 8724899"/>
              <a:gd name="connsiteY0" fmla="*/ 54 h 3081009"/>
              <a:gd name="connsiteX1" fmla="*/ 4329964 w 8724899"/>
              <a:gd name="connsiteY1" fmla="*/ 236532 h 3081009"/>
              <a:gd name="connsiteX2" fmla="*/ 8724899 w 8724899"/>
              <a:gd name="connsiteY2" fmla="*/ 54 h 3081009"/>
              <a:gd name="connsiteX3" fmla="*/ 8455717 w 8724899"/>
              <a:gd name="connsiteY3" fmla="*/ 1421314 h 3081009"/>
              <a:gd name="connsiteX4" fmla="*/ 8724899 w 8724899"/>
              <a:gd name="connsiteY4" fmla="*/ 3060754 h 3081009"/>
              <a:gd name="connsiteX5" fmla="*/ 4404049 w 8724899"/>
              <a:gd name="connsiteY5" fmla="*/ 2934379 h 3081009"/>
              <a:gd name="connsiteX6" fmla="*/ 50064 w 8724899"/>
              <a:gd name="connsiteY6" fmla="*/ 3081009 h 3081009"/>
              <a:gd name="connsiteX7" fmla="*/ 340417 w 8724899"/>
              <a:gd name="connsiteY7" fmla="*/ 1345114 h 3081009"/>
              <a:gd name="connsiteX8" fmla="*/ -1 w 8724899"/>
              <a:gd name="connsiteY8" fmla="*/ 54 h 3081009"/>
              <a:gd name="connsiteX0" fmla="*/ 1 w 8724901"/>
              <a:gd name="connsiteY0" fmla="*/ 106 h 3081061"/>
              <a:gd name="connsiteX1" fmla="*/ 4405064 w 8724901"/>
              <a:gd name="connsiteY1" fmla="*/ 115052 h 3081061"/>
              <a:gd name="connsiteX2" fmla="*/ 8724901 w 8724901"/>
              <a:gd name="connsiteY2" fmla="*/ 106 h 3081061"/>
              <a:gd name="connsiteX3" fmla="*/ 8455719 w 8724901"/>
              <a:gd name="connsiteY3" fmla="*/ 1421366 h 3081061"/>
              <a:gd name="connsiteX4" fmla="*/ 8724901 w 8724901"/>
              <a:gd name="connsiteY4" fmla="*/ 3060806 h 3081061"/>
              <a:gd name="connsiteX5" fmla="*/ 4404051 w 8724901"/>
              <a:gd name="connsiteY5" fmla="*/ 2934431 h 3081061"/>
              <a:gd name="connsiteX6" fmla="*/ 50066 w 8724901"/>
              <a:gd name="connsiteY6" fmla="*/ 3081061 h 3081061"/>
              <a:gd name="connsiteX7" fmla="*/ 340419 w 8724901"/>
              <a:gd name="connsiteY7" fmla="*/ 1345166 h 3081061"/>
              <a:gd name="connsiteX8" fmla="*/ 1 w 8724901"/>
              <a:gd name="connsiteY8" fmla="*/ 106 h 30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01" h="3081061">
                <a:moveTo>
                  <a:pt x="1" y="106"/>
                </a:moveTo>
                <a:cubicBezTo>
                  <a:pt x="1435101" y="-4127"/>
                  <a:pt x="2969964" y="119285"/>
                  <a:pt x="4405064" y="115052"/>
                </a:cubicBezTo>
                <a:lnTo>
                  <a:pt x="8724901" y="106"/>
                </a:lnTo>
                <a:cubicBezTo>
                  <a:pt x="8724074" y="444226"/>
                  <a:pt x="8456546" y="977246"/>
                  <a:pt x="8455719" y="1421366"/>
                </a:cubicBezTo>
                <a:lnTo>
                  <a:pt x="8724901" y="3060806"/>
                </a:lnTo>
                <a:cubicBezTo>
                  <a:pt x="7280507" y="3056193"/>
                  <a:pt x="5848445" y="2939044"/>
                  <a:pt x="4404051" y="2934431"/>
                </a:cubicBezTo>
                <a:lnTo>
                  <a:pt x="50066" y="3081061"/>
                </a:lnTo>
                <a:cubicBezTo>
                  <a:pt x="45005" y="2509181"/>
                  <a:pt x="345480" y="1917046"/>
                  <a:pt x="340419" y="1345166"/>
                </a:cubicBezTo>
                <a:lnTo>
                  <a:pt x="1" y="106"/>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1524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smtClean="0"/>
              <a:t>Schema Inference Example</a:t>
            </a:r>
            <a:endParaRPr lang="en-US" dirty="0"/>
          </a:p>
        </p:txBody>
      </p:sp>
      <p:sp>
        <p:nvSpPr>
          <p:cNvPr id="3" name="Content Placeholder 2"/>
          <p:cNvSpPr>
            <a:spLocks noGrp="1"/>
          </p:cNvSpPr>
          <p:nvPr>
            <p:ph idx="1"/>
          </p:nvPr>
        </p:nvSpPr>
        <p:spPr>
          <a:xfrm>
            <a:off x="1490468" y="999768"/>
            <a:ext cx="6118648" cy="553309"/>
          </a:xfrm>
        </p:spPr>
        <p:txBody>
          <a:bodyPr>
            <a:normAutofit fontScale="92500"/>
          </a:bodyPr>
          <a:lstStyle/>
          <a:p>
            <a:r>
              <a:rPr lang="en-US" dirty="0" smtClean="0"/>
              <a:t>Suppose you have a (text) file that looks like this:</a:t>
            </a:r>
            <a:endParaRPr lang="en-US" dirty="0"/>
          </a:p>
          <a:p>
            <a:endParaRPr lang="en-US" dirty="0" smtClean="0"/>
          </a:p>
        </p:txBody>
      </p:sp>
      <p:sp>
        <p:nvSpPr>
          <p:cNvPr id="4" name="Slide Number Placeholder 3"/>
          <p:cNvSpPr>
            <a:spLocks noGrp="1"/>
          </p:cNvSpPr>
          <p:nvPr>
            <p:ph type="sldNum" sz="quarter" idx="4294967295"/>
          </p:nvPr>
        </p:nvSpPr>
        <p:spPr>
          <a:xfrm>
            <a:off x="7489031" y="4786314"/>
            <a:ext cx="419100" cy="273050"/>
          </a:xfrm>
          <a:prstGeom prst="rect">
            <a:avLst/>
          </a:prstGeom>
        </p:spPr>
        <p:txBody>
          <a:bodyPr/>
          <a:lstStyle/>
          <a:p>
            <a:pPr>
              <a:defRPr/>
            </a:pPr>
            <a:fld id="{0E3D2C8F-1C34-3F4C-9785-AD9AA213DF44}" type="slidenum">
              <a:rPr lang="en-US" smtClean="0"/>
              <a:pPr>
                <a:defRPr/>
              </a:pPr>
              <a:t>56</a:t>
            </a:fld>
            <a:endParaRPr lang="en-US" dirty="0"/>
          </a:p>
        </p:txBody>
      </p:sp>
      <p:sp>
        <p:nvSpPr>
          <p:cNvPr id="7" name="Rectangle 6"/>
          <p:cNvSpPr/>
          <p:nvPr/>
        </p:nvSpPr>
        <p:spPr>
          <a:xfrm>
            <a:off x="4810319" y="1499089"/>
            <a:ext cx="3245839" cy="2354491"/>
          </a:xfrm>
          <a:prstGeom prst="rect">
            <a:avLst/>
          </a:prstGeom>
        </p:spPr>
        <p:txBody>
          <a:bodyPr wrap="square">
            <a:spAutoFit/>
          </a:bodyPr>
          <a:lstStyle/>
          <a:p>
            <a:r>
              <a:rPr lang="en-US" sz="2100" dirty="0">
                <a:latin typeface="Source Sans Pro Light" charset="0"/>
                <a:ea typeface="Source Sans Pro Light" charset="0"/>
                <a:cs typeface="Source Sans Pro Light" charset="0"/>
              </a:rPr>
              <a:t>The file has no schema, but it’s obvious there </a:t>
            </a:r>
            <a:r>
              <a:rPr lang="en-US" sz="2100" i="1" dirty="0">
                <a:latin typeface="Source Sans Pro Light" charset="0"/>
                <a:ea typeface="Source Sans Pro Light" charset="0"/>
                <a:cs typeface="Source Sans Pro Light" charset="0"/>
              </a:rPr>
              <a:t>is</a:t>
            </a:r>
            <a:r>
              <a:rPr lang="en-US" sz="2100" dirty="0">
                <a:latin typeface="Source Sans Pro Light" charset="0"/>
                <a:ea typeface="Source Sans Pro Light" charset="0"/>
                <a:cs typeface="Source Sans Pro Light" charset="0"/>
              </a:rPr>
              <a:t> one:</a:t>
            </a:r>
          </a:p>
          <a:p>
            <a:endParaRPr lang="en-US" sz="2100" dirty="0">
              <a:latin typeface="Source Sans Pro Light" charset="0"/>
              <a:ea typeface="Source Sans Pro Light" charset="0"/>
              <a:cs typeface="Source Sans Pro Light" charset="0"/>
            </a:endParaRPr>
          </a:p>
          <a:p>
            <a:r>
              <a:rPr lang="en-US" sz="2100" dirty="0">
                <a:latin typeface="Source Sans Pro Light" charset="0"/>
                <a:ea typeface="Source Sans Pro Light" charset="0"/>
                <a:cs typeface="Source Sans Pro Light" charset="0"/>
              </a:rPr>
              <a:t>First name:	</a:t>
            </a:r>
            <a:r>
              <a:rPr lang="en-US" sz="2100" i="1" dirty="0">
                <a:latin typeface="Source Sans Pro Light" charset="0"/>
                <a:ea typeface="Source Sans Pro Light" charset="0"/>
                <a:cs typeface="Source Sans Pro Light" charset="0"/>
              </a:rPr>
              <a:t>string</a:t>
            </a:r>
            <a:r>
              <a:rPr lang="en-US" sz="2100" dirty="0">
                <a:latin typeface="Source Sans Pro Light" charset="0"/>
                <a:ea typeface="Source Sans Pro Light" charset="0"/>
                <a:cs typeface="Source Sans Pro Light" charset="0"/>
              </a:rPr>
              <a:t/>
            </a:r>
            <a:br>
              <a:rPr lang="en-US" sz="2100" dirty="0">
                <a:latin typeface="Source Sans Pro Light" charset="0"/>
                <a:ea typeface="Source Sans Pro Light" charset="0"/>
                <a:cs typeface="Source Sans Pro Light" charset="0"/>
              </a:rPr>
            </a:br>
            <a:r>
              <a:rPr lang="en-US" sz="2100" dirty="0">
                <a:latin typeface="Source Sans Pro Light" charset="0"/>
                <a:ea typeface="Source Sans Pro Light" charset="0"/>
                <a:cs typeface="Source Sans Pro Light" charset="0"/>
              </a:rPr>
              <a:t>Last name:	</a:t>
            </a:r>
            <a:r>
              <a:rPr lang="en-US" sz="2100" i="1" dirty="0">
                <a:latin typeface="Source Sans Pro Light" charset="0"/>
                <a:ea typeface="Source Sans Pro Light" charset="0"/>
                <a:cs typeface="Source Sans Pro Light" charset="0"/>
              </a:rPr>
              <a:t>string</a:t>
            </a:r>
            <a:br>
              <a:rPr lang="en-US" sz="2100" i="1" dirty="0">
                <a:latin typeface="Source Sans Pro Light" charset="0"/>
                <a:ea typeface="Source Sans Pro Light" charset="0"/>
                <a:cs typeface="Source Sans Pro Light" charset="0"/>
              </a:rPr>
            </a:br>
            <a:r>
              <a:rPr lang="en-US" sz="2100" dirty="0">
                <a:latin typeface="Source Sans Pro Light" charset="0"/>
                <a:ea typeface="Source Sans Pro Light" charset="0"/>
                <a:cs typeface="Source Sans Pro Light" charset="0"/>
              </a:rPr>
              <a:t>Gender:		</a:t>
            </a:r>
            <a:r>
              <a:rPr lang="en-US" sz="2100" i="1" dirty="0">
                <a:latin typeface="Source Sans Pro Light" charset="0"/>
                <a:ea typeface="Source Sans Pro Light" charset="0"/>
                <a:cs typeface="Source Sans Pro Light" charset="0"/>
              </a:rPr>
              <a:t>string</a:t>
            </a:r>
            <a:br>
              <a:rPr lang="en-US" sz="2100" i="1" dirty="0">
                <a:latin typeface="Source Sans Pro Light" charset="0"/>
                <a:ea typeface="Source Sans Pro Light" charset="0"/>
                <a:cs typeface="Source Sans Pro Light" charset="0"/>
              </a:rPr>
            </a:br>
            <a:r>
              <a:rPr lang="en-US" sz="2100" dirty="0">
                <a:latin typeface="Source Sans Pro Light" charset="0"/>
                <a:ea typeface="Source Sans Pro Light" charset="0"/>
                <a:cs typeface="Source Sans Pro Light" charset="0"/>
              </a:rPr>
              <a:t>Age:			</a:t>
            </a:r>
            <a:r>
              <a:rPr lang="en-US" sz="2100" i="1" dirty="0">
                <a:latin typeface="Source Sans Pro Light" charset="0"/>
                <a:ea typeface="Source Sans Pro Light" charset="0"/>
                <a:cs typeface="Source Sans Pro Light" charset="0"/>
              </a:rPr>
              <a:t>integer</a:t>
            </a:r>
            <a:endParaRPr lang="en-US" sz="2100" dirty="0">
              <a:latin typeface="Source Sans Pro Light" charset="0"/>
              <a:ea typeface="Source Sans Pro Light" charset="0"/>
              <a:cs typeface="Source Sans Pro Light" charset="0"/>
            </a:endParaRPr>
          </a:p>
        </p:txBody>
      </p:sp>
      <p:sp>
        <p:nvSpPr>
          <p:cNvPr id="9" name="TextBox 8"/>
          <p:cNvSpPr txBox="1"/>
          <p:nvPr/>
        </p:nvSpPr>
        <p:spPr>
          <a:xfrm>
            <a:off x="1490468" y="4069750"/>
            <a:ext cx="6417664" cy="415498"/>
          </a:xfrm>
          <a:prstGeom prst="rect">
            <a:avLst/>
          </a:prstGeom>
          <a:noFill/>
        </p:spPr>
        <p:txBody>
          <a:bodyPr wrap="square" rtlCol="0">
            <a:spAutoFit/>
          </a:bodyPr>
          <a:lstStyle/>
          <a:p>
            <a:r>
              <a:rPr lang="en-US" sz="2100" dirty="0">
                <a:latin typeface="Source Sans Pro Light" charset="0"/>
                <a:ea typeface="Source Sans Pro Light" charset="0"/>
                <a:cs typeface="Source Sans Pro Light" charset="0"/>
              </a:rPr>
              <a:t>Let’s see how to get Spark to infer the schema.</a:t>
            </a:r>
          </a:p>
        </p:txBody>
      </p:sp>
      <p:sp>
        <p:nvSpPr>
          <p:cNvPr id="10" name="Rectangle 9"/>
          <p:cNvSpPr/>
          <p:nvPr/>
        </p:nvSpPr>
        <p:spPr>
          <a:xfrm>
            <a:off x="1678348" y="1499088"/>
            <a:ext cx="2944091" cy="249419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pPr marL="89297" lvl="1"/>
            <a:r>
              <a:rPr lang="en-US" sz="1425" dirty="0">
                <a:latin typeface="Consolas" charset="0"/>
                <a:ea typeface="Consolas" charset="0"/>
                <a:cs typeface="Consolas" charset="0"/>
              </a:rPr>
              <a:t>Erin,Shannon,F,42</a:t>
            </a:r>
          </a:p>
          <a:p>
            <a:pPr marL="89297" lvl="1"/>
            <a:r>
              <a:rPr lang="en-US" sz="1425" dirty="0">
                <a:latin typeface="Consolas" charset="0"/>
                <a:ea typeface="Consolas" charset="0"/>
                <a:cs typeface="Consolas" charset="0"/>
              </a:rPr>
              <a:t>Norman,Lockwood,M,81</a:t>
            </a:r>
          </a:p>
          <a:p>
            <a:pPr marL="89297" lvl="1"/>
            <a:r>
              <a:rPr lang="en-US" sz="1425" dirty="0">
                <a:latin typeface="Consolas" charset="0"/>
                <a:ea typeface="Consolas" charset="0"/>
                <a:cs typeface="Consolas" charset="0"/>
              </a:rPr>
              <a:t>Miguel,Ruiz,M,64</a:t>
            </a:r>
          </a:p>
          <a:p>
            <a:pPr marL="89297" lvl="1"/>
            <a:r>
              <a:rPr lang="en-US" sz="1425" dirty="0">
                <a:latin typeface="Consolas" charset="0"/>
                <a:ea typeface="Consolas" charset="0"/>
                <a:cs typeface="Consolas" charset="0"/>
              </a:rPr>
              <a:t>Rosalita,Ramirez,F,14</a:t>
            </a:r>
          </a:p>
          <a:p>
            <a:pPr marL="89297" lvl="1"/>
            <a:r>
              <a:rPr lang="en-US" sz="1425" dirty="0">
                <a:latin typeface="Consolas" charset="0"/>
                <a:ea typeface="Consolas" charset="0"/>
                <a:cs typeface="Consolas" charset="0"/>
              </a:rPr>
              <a:t>Ally,Garcia,F,39</a:t>
            </a:r>
          </a:p>
          <a:p>
            <a:pPr marL="89297" lvl="1"/>
            <a:r>
              <a:rPr lang="en-US" sz="1425" dirty="0">
                <a:latin typeface="Consolas" charset="0"/>
                <a:ea typeface="Consolas" charset="0"/>
                <a:cs typeface="Consolas" charset="0"/>
              </a:rPr>
              <a:t>Claire,McBride,F,23</a:t>
            </a:r>
          </a:p>
          <a:p>
            <a:pPr marL="89297" lvl="1"/>
            <a:r>
              <a:rPr lang="en-US" sz="1425" dirty="0">
                <a:latin typeface="Consolas" charset="0"/>
                <a:ea typeface="Consolas" charset="0"/>
                <a:cs typeface="Consolas" charset="0"/>
              </a:rPr>
              <a:t>Abigail,Cottrell,F,75</a:t>
            </a:r>
            <a:br>
              <a:rPr lang="en-US" sz="1425" dirty="0">
                <a:latin typeface="Consolas" charset="0"/>
                <a:ea typeface="Consolas" charset="0"/>
                <a:cs typeface="Consolas" charset="0"/>
              </a:rPr>
            </a:br>
            <a:r>
              <a:rPr lang="en-US" sz="1425" dirty="0">
                <a:latin typeface="Consolas" charset="0"/>
                <a:ea typeface="Consolas" charset="0"/>
                <a:cs typeface="Consolas" charset="0"/>
              </a:rPr>
              <a:t>José,Rivera,M,59</a:t>
            </a:r>
            <a:br>
              <a:rPr lang="en-US" sz="1425" dirty="0">
                <a:latin typeface="Consolas" charset="0"/>
                <a:ea typeface="Consolas" charset="0"/>
                <a:cs typeface="Consolas" charset="0"/>
              </a:rPr>
            </a:br>
            <a:r>
              <a:rPr lang="en-US" sz="1425" dirty="0">
                <a:latin typeface="Consolas" charset="0"/>
                <a:ea typeface="Consolas" charset="0"/>
                <a:cs typeface="Consolas" charset="0"/>
              </a:rPr>
              <a:t>Ravi,Dasgupta,M,25</a:t>
            </a:r>
            <a:br>
              <a:rPr lang="en-US" sz="1425" dirty="0">
                <a:latin typeface="Consolas" charset="0"/>
                <a:ea typeface="Consolas" charset="0"/>
                <a:cs typeface="Consolas" charset="0"/>
              </a:rPr>
            </a:br>
            <a:r>
              <a:rPr lang="en-US" sz="1425" dirty="0">
                <a:latin typeface="Consolas" charset="0"/>
                <a:ea typeface="Consolas" charset="0"/>
                <a:cs typeface="Consolas" charset="0"/>
              </a:rPr>
              <a:t>…</a:t>
            </a:r>
          </a:p>
        </p:txBody>
      </p:sp>
    </p:spTree>
    <p:extLst>
      <p:ext uri="{BB962C8B-B14F-4D97-AF65-F5344CB8AC3E}">
        <p14:creationId xmlns:p14="http://schemas.microsoft.com/office/powerpoint/2010/main" val="1669976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238250" y="657226"/>
            <a:ext cx="6762750" cy="4219575"/>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a:t>Schema </a:t>
            </a:r>
            <a:r>
              <a:rPr lang="en-US" dirty="0" smtClean="0"/>
              <a:t>Inference :: Scala</a:t>
            </a:r>
            <a:endParaRPr lang="en-US" dirty="0"/>
          </a:p>
        </p:txBody>
      </p:sp>
      <p:sp>
        <p:nvSpPr>
          <p:cNvPr id="4" name="Slide Number Placeholder 3"/>
          <p:cNvSpPr>
            <a:spLocks noGrp="1"/>
          </p:cNvSpPr>
          <p:nvPr>
            <p:ph type="sldNum" sz="quarter" idx="4294967295"/>
          </p:nvPr>
        </p:nvSpPr>
        <p:spPr>
          <a:xfrm>
            <a:off x="7489031" y="4786314"/>
            <a:ext cx="419100" cy="273050"/>
          </a:xfrm>
          <a:prstGeom prst="rect">
            <a:avLst/>
          </a:prstGeom>
        </p:spPr>
        <p:txBody>
          <a:bodyPr/>
          <a:lstStyle/>
          <a:p>
            <a:pPr>
              <a:defRPr/>
            </a:pPr>
            <a:fld id="{0E3D2C8F-1C34-3F4C-9785-AD9AA213DF44}" type="slidenum">
              <a:rPr lang="en-US" smtClean="0"/>
              <a:pPr>
                <a:defRPr/>
              </a:pPr>
              <a:t>57</a:t>
            </a:fld>
            <a:endParaRPr lang="en-US" dirty="0"/>
          </a:p>
        </p:txBody>
      </p:sp>
      <p:sp>
        <p:nvSpPr>
          <p:cNvPr id="9" name="Rectangle 8"/>
          <p:cNvSpPr/>
          <p:nvPr/>
        </p:nvSpPr>
        <p:spPr>
          <a:xfrm>
            <a:off x="1431192" y="818196"/>
            <a:ext cx="6323218" cy="380759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1500" b="1" dirty="0">
                <a:solidFill>
                  <a:srgbClr val="7F0055"/>
                </a:solidFill>
                <a:latin typeface="Consolas" charset="0"/>
              </a:rPr>
              <a:t>import </a:t>
            </a:r>
            <a:r>
              <a:rPr lang="en-US" sz="1500" dirty="0" err="1">
                <a:solidFill>
                  <a:srgbClr val="000000"/>
                </a:solidFill>
                <a:latin typeface="Consolas" charset="0"/>
              </a:rPr>
              <a:t>sqlContext.implicits</a:t>
            </a:r>
            <a:r>
              <a:rPr lang="en-US" sz="1500" dirty="0">
                <a:solidFill>
                  <a:srgbClr val="000000"/>
                </a:solidFill>
                <a:latin typeface="Consolas" charset="0"/>
              </a:rPr>
              <a:t>._</a:t>
            </a:r>
          </a:p>
          <a:p>
            <a:endParaRPr lang="en-US" sz="1500" dirty="0">
              <a:solidFill>
                <a:srgbClr val="000000"/>
              </a:solidFill>
              <a:latin typeface="Consolas" charset="0"/>
            </a:endParaRPr>
          </a:p>
          <a:p>
            <a:r>
              <a:rPr lang="en-US" sz="1500" b="1" dirty="0">
                <a:solidFill>
                  <a:srgbClr val="7F0055"/>
                </a:solidFill>
                <a:latin typeface="Consolas" charset="0"/>
              </a:rPr>
              <a:t>case class </a:t>
            </a:r>
            <a:r>
              <a:rPr lang="en-US" sz="1500" dirty="0">
                <a:solidFill>
                  <a:srgbClr val="000000"/>
                </a:solidFill>
                <a:latin typeface="Consolas" charset="0"/>
              </a:rPr>
              <a:t>Person(</a:t>
            </a:r>
            <a:r>
              <a:rPr lang="en-US" sz="1500" dirty="0" err="1">
                <a:solidFill>
                  <a:srgbClr val="000000"/>
                </a:solidFill>
                <a:latin typeface="Consolas" charset="0"/>
              </a:rPr>
              <a:t>firstName</a:t>
            </a:r>
            <a:r>
              <a:rPr lang="en-US" sz="1500" dirty="0">
                <a:solidFill>
                  <a:srgbClr val="7F0055"/>
                </a:solidFill>
                <a:latin typeface="Consolas" charset="0"/>
              </a:rPr>
              <a:t>:</a:t>
            </a:r>
            <a:r>
              <a:rPr lang="en-US" sz="1500" b="1" dirty="0">
                <a:solidFill>
                  <a:srgbClr val="7F0055"/>
                </a:solidFill>
                <a:latin typeface="Consolas" charset="0"/>
              </a:rPr>
              <a:t> String,</a:t>
            </a:r>
          </a:p>
          <a:p>
            <a:r>
              <a:rPr lang="de-DE" sz="1500" dirty="0">
                <a:solidFill>
                  <a:srgbClr val="000000"/>
                </a:solidFill>
                <a:latin typeface="Consolas" charset="0"/>
              </a:rPr>
              <a:t>                  </a:t>
            </a:r>
            <a:r>
              <a:rPr lang="de-DE" sz="1500" dirty="0" err="1">
                <a:solidFill>
                  <a:srgbClr val="000000"/>
                </a:solidFill>
                <a:latin typeface="Consolas" charset="0"/>
              </a:rPr>
              <a:t>lastName</a:t>
            </a:r>
            <a:r>
              <a:rPr lang="de-DE" sz="1500" b="1" dirty="0">
                <a:solidFill>
                  <a:srgbClr val="7F0055"/>
                </a:solidFill>
                <a:latin typeface="Consolas" charset="0"/>
              </a:rPr>
              <a:t>:  String,</a:t>
            </a:r>
          </a:p>
          <a:p>
            <a:r>
              <a:rPr lang="de-DE" sz="1500" dirty="0">
                <a:solidFill>
                  <a:srgbClr val="000000"/>
                </a:solidFill>
                <a:latin typeface="Consolas" charset="0"/>
              </a:rPr>
              <a:t>		            </a:t>
            </a:r>
            <a:r>
              <a:rPr lang="de-DE" sz="1500" dirty="0" err="1">
                <a:solidFill>
                  <a:srgbClr val="000000"/>
                </a:solidFill>
                <a:latin typeface="Consolas" charset="0"/>
              </a:rPr>
              <a:t>gender</a:t>
            </a:r>
            <a:r>
              <a:rPr lang="de-DE" sz="1500" b="1" dirty="0">
                <a:solidFill>
                  <a:srgbClr val="7F0055"/>
                </a:solidFill>
                <a:latin typeface="Consolas" charset="0"/>
              </a:rPr>
              <a:t>:    String,</a:t>
            </a:r>
          </a:p>
          <a:p>
            <a:r>
              <a:rPr lang="de-DE" sz="1500" dirty="0">
                <a:solidFill>
                  <a:srgbClr val="000000"/>
                </a:solidFill>
                <a:latin typeface="Consolas" charset="0"/>
              </a:rPr>
              <a:t>		            </a:t>
            </a:r>
            <a:r>
              <a:rPr lang="de-DE" sz="1500" dirty="0" err="1">
                <a:solidFill>
                  <a:srgbClr val="000000"/>
                </a:solidFill>
                <a:latin typeface="Consolas" charset="0"/>
              </a:rPr>
              <a:t>age</a:t>
            </a:r>
            <a:r>
              <a:rPr lang="de-DE" sz="1500" b="1" dirty="0">
                <a:solidFill>
                  <a:srgbClr val="7F0055"/>
                </a:solidFill>
                <a:latin typeface="Consolas" charset="0"/>
              </a:rPr>
              <a:t>:       </a:t>
            </a:r>
            <a:r>
              <a:rPr lang="de-DE" sz="1500" b="1" dirty="0" err="1">
                <a:solidFill>
                  <a:srgbClr val="7F0055"/>
                </a:solidFill>
                <a:latin typeface="Consolas" charset="0"/>
              </a:rPr>
              <a:t>Int</a:t>
            </a:r>
            <a:r>
              <a:rPr lang="de-DE" sz="1500" dirty="0">
                <a:solidFill>
                  <a:schemeClr val="tx1"/>
                </a:solidFill>
                <a:latin typeface="Consolas" charset="0"/>
              </a:rPr>
              <a:t>)</a:t>
            </a:r>
          </a:p>
          <a:p>
            <a:endParaRPr lang="de-DE" sz="1500" dirty="0">
              <a:solidFill>
                <a:srgbClr val="000000"/>
              </a:solidFill>
              <a:latin typeface="Consolas" charset="0"/>
            </a:endParaRPr>
          </a:p>
          <a:p>
            <a:r>
              <a:rPr lang="de-DE" sz="1500" b="1" dirty="0" err="1">
                <a:solidFill>
                  <a:srgbClr val="7F0055"/>
                </a:solidFill>
                <a:latin typeface="Consolas" charset="0"/>
              </a:rPr>
              <a:t>val</a:t>
            </a:r>
            <a:r>
              <a:rPr lang="de-DE" sz="1500" b="1" dirty="0">
                <a:solidFill>
                  <a:srgbClr val="7F0055"/>
                </a:solidFill>
                <a:latin typeface="Consolas" charset="0"/>
              </a:rPr>
              <a:t> </a:t>
            </a:r>
            <a:r>
              <a:rPr lang="de-DE" sz="1500" dirty="0" err="1">
                <a:solidFill>
                  <a:srgbClr val="000000"/>
                </a:solidFill>
                <a:latin typeface="Consolas" charset="0"/>
              </a:rPr>
              <a:t>rdd</a:t>
            </a:r>
            <a:r>
              <a:rPr lang="de-DE" sz="1500" dirty="0">
                <a:solidFill>
                  <a:srgbClr val="000000"/>
                </a:solidFill>
                <a:latin typeface="Consolas" charset="0"/>
              </a:rPr>
              <a:t> </a:t>
            </a:r>
            <a:r>
              <a:rPr lang="de-DE" sz="1500" dirty="0">
                <a:solidFill>
                  <a:srgbClr val="7F0055"/>
                </a:solidFill>
                <a:latin typeface="Consolas" charset="0"/>
              </a:rPr>
              <a:t>= </a:t>
            </a:r>
            <a:r>
              <a:rPr lang="de-DE" sz="1500" dirty="0" err="1">
                <a:solidFill>
                  <a:srgbClr val="000000"/>
                </a:solidFill>
                <a:latin typeface="Consolas" charset="0"/>
              </a:rPr>
              <a:t>sc.textFile</a:t>
            </a:r>
            <a:r>
              <a:rPr lang="de-DE" sz="1500" dirty="0">
                <a:solidFill>
                  <a:srgbClr val="000000"/>
                </a:solidFill>
                <a:latin typeface="Consolas" charset="0"/>
              </a:rPr>
              <a:t>(</a:t>
            </a:r>
            <a:r>
              <a:rPr lang="de-DE" sz="1500" dirty="0">
                <a:solidFill>
                  <a:srgbClr val="0000BB"/>
                </a:solidFill>
                <a:latin typeface="Consolas" charset="0"/>
              </a:rPr>
              <a:t>"</a:t>
            </a:r>
            <a:r>
              <a:rPr lang="de-DE" sz="1500" dirty="0" err="1">
                <a:solidFill>
                  <a:srgbClr val="0000BB"/>
                </a:solidFill>
                <a:latin typeface="Consolas" charset="0"/>
              </a:rPr>
              <a:t>people.csv</a:t>
            </a:r>
            <a:r>
              <a:rPr lang="de-DE" sz="1500" dirty="0">
                <a:solidFill>
                  <a:srgbClr val="0000BB"/>
                </a:solidFill>
                <a:latin typeface="Consolas" charset="0"/>
              </a:rPr>
              <a:t>")</a:t>
            </a:r>
          </a:p>
          <a:p>
            <a:r>
              <a:rPr lang="de-DE" sz="1500" b="1" dirty="0" err="1">
                <a:solidFill>
                  <a:srgbClr val="7F0055"/>
                </a:solidFill>
                <a:latin typeface="Consolas" charset="0"/>
              </a:rPr>
              <a:t>val</a:t>
            </a:r>
            <a:r>
              <a:rPr lang="de-DE" sz="1500" b="1" dirty="0">
                <a:solidFill>
                  <a:srgbClr val="7F0055"/>
                </a:solidFill>
                <a:latin typeface="Consolas" charset="0"/>
              </a:rPr>
              <a:t> </a:t>
            </a:r>
            <a:r>
              <a:rPr lang="de-DE" sz="1500" dirty="0" err="1">
                <a:solidFill>
                  <a:srgbClr val="000000"/>
                </a:solidFill>
                <a:latin typeface="Consolas" charset="0"/>
              </a:rPr>
              <a:t>peopleRDD</a:t>
            </a:r>
            <a:r>
              <a:rPr lang="de-DE" sz="1500" dirty="0">
                <a:solidFill>
                  <a:srgbClr val="000000"/>
                </a:solidFill>
                <a:latin typeface="Consolas" charset="0"/>
              </a:rPr>
              <a:t> </a:t>
            </a:r>
            <a:r>
              <a:rPr lang="de-DE" sz="1500" dirty="0">
                <a:solidFill>
                  <a:srgbClr val="7F0055"/>
                </a:solidFill>
                <a:latin typeface="Consolas" charset="0"/>
              </a:rPr>
              <a:t>= </a:t>
            </a:r>
            <a:r>
              <a:rPr lang="de-DE" sz="1500" dirty="0" err="1">
                <a:solidFill>
                  <a:srgbClr val="000000"/>
                </a:solidFill>
                <a:latin typeface="Consolas" charset="0"/>
              </a:rPr>
              <a:t>rdd.map</a:t>
            </a:r>
            <a:r>
              <a:rPr lang="de-DE" sz="1500" dirty="0">
                <a:solidFill>
                  <a:srgbClr val="000000"/>
                </a:solidFill>
                <a:latin typeface="Consolas" charset="0"/>
              </a:rPr>
              <a:t> { </a:t>
            </a:r>
            <a:r>
              <a:rPr lang="de-DE" sz="1500" dirty="0" err="1">
                <a:solidFill>
                  <a:srgbClr val="000000"/>
                </a:solidFill>
                <a:latin typeface="Consolas" charset="0"/>
              </a:rPr>
              <a:t>line</a:t>
            </a:r>
            <a:r>
              <a:rPr lang="de-DE" sz="1500" dirty="0">
                <a:solidFill>
                  <a:srgbClr val="000000"/>
                </a:solidFill>
                <a:latin typeface="Consolas" charset="0"/>
              </a:rPr>
              <a:t> </a:t>
            </a:r>
            <a:r>
              <a:rPr lang="de-DE" sz="1500" dirty="0">
                <a:solidFill>
                  <a:srgbClr val="7F0055"/>
                </a:solidFill>
                <a:latin typeface="Consolas" charset="0"/>
              </a:rPr>
              <a:t>=&gt;</a:t>
            </a:r>
          </a:p>
          <a:p>
            <a:r>
              <a:rPr lang="de-DE" sz="1500" dirty="0">
                <a:solidFill>
                  <a:srgbClr val="000000"/>
                </a:solidFill>
                <a:latin typeface="Consolas" charset="0"/>
              </a:rPr>
              <a:t>  </a:t>
            </a:r>
            <a:r>
              <a:rPr lang="de-DE" sz="1500" b="1" dirty="0" err="1">
                <a:solidFill>
                  <a:srgbClr val="7F0055"/>
                </a:solidFill>
                <a:latin typeface="Consolas" charset="0"/>
              </a:rPr>
              <a:t>val</a:t>
            </a:r>
            <a:r>
              <a:rPr lang="de-DE" sz="1500" b="1" dirty="0">
                <a:solidFill>
                  <a:srgbClr val="7F0055"/>
                </a:solidFill>
                <a:latin typeface="Consolas" charset="0"/>
              </a:rPr>
              <a:t> </a:t>
            </a:r>
            <a:r>
              <a:rPr lang="de-DE" sz="1500" dirty="0" err="1">
                <a:solidFill>
                  <a:srgbClr val="000000"/>
                </a:solidFill>
                <a:latin typeface="Consolas" charset="0"/>
              </a:rPr>
              <a:t>cols</a:t>
            </a:r>
            <a:r>
              <a:rPr lang="de-DE" sz="1500" dirty="0">
                <a:solidFill>
                  <a:srgbClr val="000000"/>
                </a:solidFill>
                <a:latin typeface="Consolas" charset="0"/>
              </a:rPr>
              <a:t> </a:t>
            </a:r>
            <a:r>
              <a:rPr lang="de-DE" sz="1500" dirty="0">
                <a:solidFill>
                  <a:srgbClr val="7F0055"/>
                </a:solidFill>
                <a:latin typeface="Consolas" charset="0"/>
              </a:rPr>
              <a:t>= </a:t>
            </a:r>
            <a:r>
              <a:rPr lang="de-DE" sz="1500" dirty="0" err="1">
                <a:solidFill>
                  <a:srgbClr val="000000"/>
                </a:solidFill>
                <a:latin typeface="Consolas" charset="0"/>
              </a:rPr>
              <a:t>line.split</a:t>
            </a:r>
            <a:r>
              <a:rPr lang="de-DE" sz="1500" dirty="0">
                <a:solidFill>
                  <a:srgbClr val="000000"/>
                </a:solidFill>
                <a:latin typeface="Consolas" charset="0"/>
              </a:rPr>
              <a:t>(</a:t>
            </a:r>
            <a:r>
              <a:rPr lang="de-DE" sz="1500" dirty="0">
                <a:solidFill>
                  <a:srgbClr val="0000BB"/>
                </a:solidFill>
                <a:latin typeface="Consolas" charset="0"/>
              </a:rPr>
              <a:t>",")</a:t>
            </a:r>
          </a:p>
          <a:p>
            <a:r>
              <a:rPr lang="de-DE" sz="1500" dirty="0">
                <a:solidFill>
                  <a:srgbClr val="000000"/>
                </a:solidFill>
                <a:latin typeface="Consolas" charset="0"/>
              </a:rPr>
              <a:t>  Person(</a:t>
            </a:r>
            <a:r>
              <a:rPr lang="de-DE" sz="1500" dirty="0" err="1">
                <a:solidFill>
                  <a:srgbClr val="000000"/>
                </a:solidFill>
                <a:latin typeface="Consolas" charset="0"/>
              </a:rPr>
              <a:t>cols</a:t>
            </a:r>
            <a:r>
              <a:rPr lang="de-DE" sz="1500" dirty="0">
                <a:solidFill>
                  <a:srgbClr val="000000"/>
                </a:solidFill>
                <a:latin typeface="Consolas" charset="0"/>
              </a:rPr>
              <a:t>(0), </a:t>
            </a:r>
            <a:r>
              <a:rPr lang="de-DE" sz="1500" dirty="0" err="1">
                <a:solidFill>
                  <a:srgbClr val="000000"/>
                </a:solidFill>
                <a:latin typeface="Consolas" charset="0"/>
              </a:rPr>
              <a:t>cols</a:t>
            </a:r>
            <a:r>
              <a:rPr lang="de-DE" sz="1500" dirty="0">
                <a:solidFill>
                  <a:srgbClr val="000000"/>
                </a:solidFill>
                <a:latin typeface="Consolas" charset="0"/>
              </a:rPr>
              <a:t>(1), </a:t>
            </a:r>
            <a:r>
              <a:rPr lang="de-DE" sz="1500" dirty="0" err="1">
                <a:solidFill>
                  <a:srgbClr val="000000"/>
                </a:solidFill>
                <a:latin typeface="Consolas" charset="0"/>
              </a:rPr>
              <a:t>cols</a:t>
            </a:r>
            <a:r>
              <a:rPr lang="de-DE" sz="1500" dirty="0">
                <a:solidFill>
                  <a:srgbClr val="000000"/>
                </a:solidFill>
                <a:latin typeface="Consolas" charset="0"/>
              </a:rPr>
              <a:t>(2), </a:t>
            </a:r>
            <a:r>
              <a:rPr lang="de-DE" sz="1500" dirty="0" err="1">
                <a:solidFill>
                  <a:srgbClr val="000000"/>
                </a:solidFill>
                <a:latin typeface="Consolas" charset="0"/>
              </a:rPr>
              <a:t>cols</a:t>
            </a:r>
            <a:r>
              <a:rPr lang="de-DE" sz="1500" dirty="0">
                <a:solidFill>
                  <a:srgbClr val="000000"/>
                </a:solidFill>
                <a:latin typeface="Consolas" charset="0"/>
              </a:rPr>
              <a:t>(3).</a:t>
            </a:r>
            <a:r>
              <a:rPr lang="de-DE" sz="1500" dirty="0" err="1">
                <a:solidFill>
                  <a:srgbClr val="000000"/>
                </a:solidFill>
                <a:latin typeface="Consolas" charset="0"/>
              </a:rPr>
              <a:t>toInt</a:t>
            </a:r>
            <a:r>
              <a:rPr lang="de-DE" sz="1500" dirty="0">
                <a:solidFill>
                  <a:srgbClr val="000000"/>
                </a:solidFill>
                <a:latin typeface="Consolas" charset="0"/>
              </a:rPr>
              <a:t>)</a:t>
            </a:r>
          </a:p>
          <a:p>
            <a:r>
              <a:rPr lang="de-DE" sz="1500" dirty="0">
                <a:solidFill>
                  <a:srgbClr val="000000"/>
                </a:solidFill>
                <a:latin typeface="Consolas" charset="0"/>
              </a:rPr>
              <a:t>}</a:t>
            </a:r>
          </a:p>
          <a:p>
            <a:r>
              <a:rPr lang="de-DE" sz="1500" b="1" dirty="0" err="1">
                <a:solidFill>
                  <a:srgbClr val="7F0055"/>
                </a:solidFill>
                <a:latin typeface="Consolas" charset="0"/>
              </a:rPr>
              <a:t>val</a:t>
            </a:r>
            <a:r>
              <a:rPr lang="de-DE" sz="1500" b="1" dirty="0">
                <a:solidFill>
                  <a:srgbClr val="7F0055"/>
                </a:solidFill>
                <a:latin typeface="Consolas" charset="0"/>
              </a:rPr>
              <a:t> </a:t>
            </a:r>
            <a:r>
              <a:rPr lang="de-DE" sz="1500" dirty="0" err="1">
                <a:solidFill>
                  <a:srgbClr val="000000"/>
                </a:solidFill>
                <a:latin typeface="Consolas" charset="0"/>
              </a:rPr>
              <a:t>df</a:t>
            </a:r>
            <a:r>
              <a:rPr lang="de-DE" sz="1500" dirty="0">
                <a:solidFill>
                  <a:srgbClr val="000000"/>
                </a:solidFill>
                <a:latin typeface="Consolas" charset="0"/>
              </a:rPr>
              <a:t> </a:t>
            </a:r>
            <a:r>
              <a:rPr lang="de-DE" sz="1500" dirty="0">
                <a:solidFill>
                  <a:srgbClr val="7F0055"/>
                </a:solidFill>
                <a:latin typeface="Consolas" charset="0"/>
              </a:rPr>
              <a:t>= </a:t>
            </a:r>
            <a:r>
              <a:rPr lang="de-DE" sz="1500" dirty="0" err="1">
                <a:solidFill>
                  <a:srgbClr val="000000"/>
                </a:solidFill>
                <a:latin typeface="Consolas" charset="0"/>
              </a:rPr>
              <a:t>peopleRDD.toDF</a:t>
            </a:r>
            <a:endParaRPr lang="de-DE" sz="1500" dirty="0">
              <a:solidFill>
                <a:srgbClr val="000000"/>
              </a:solidFill>
              <a:latin typeface="Consolas" charset="0"/>
            </a:endParaRPr>
          </a:p>
          <a:p>
            <a:r>
              <a:rPr lang="de-DE" sz="1500" dirty="0">
                <a:solidFill>
                  <a:srgbClr val="00A019"/>
                </a:solidFill>
                <a:latin typeface="Consolas" charset="0"/>
              </a:rPr>
              <a:t>// </a:t>
            </a:r>
            <a:r>
              <a:rPr lang="de-DE" sz="1500" dirty="0" err="1">
                <a:solidFill>
                  <a:srgbClr val="00A019"/>
                </a:solidFill>
                <a:latin typeface="Consolas" charset="0"/>
              </a:rPr>
              <a:t>df</a:t>
            </a:r>
            <a:r>
              <a:rPr lang="de-DE" sz="1500" dirty="0">
                <a:solidFill>
                  <a:srgbClr val="00A019"/>
                </a:solidFill>
                <a:latin typeface="Consolas" charset="0"/>
              </a:rPr>
              <a:t>: </a:t>
            </a:r>
            <a:r>
              <a:rPr lang="de-DE" sz="1500" dirty="0" err="1">
                <a:solidFill>
                  <a:srgbClr val="00A019"/>
                </a:solidFill>
                <a:latin typeface="Consolas" charset="0"/>
              </a:rPr>
              <a:t>DataFrame</a:t>
            </a:r>
            <a:r>
              <a:rPr lang="de-DE" sz="1500" dirty="0">
                <a:solidFill>
                  <a:srgbClr val="00A019"/>
                </a:solidFill>
                <a:latin typeface="Consolas" charset="0"/>
              </a:rPr>
              <a:t> = [</a:t>
            </a:r>
            <a:r>
              <a:rPr lang="de-DE" sz="1500" dirty="0" err="1">
                <a:solidFill>
                  <a:srgbClr val="00A019"/>
                </a:solidFill>
                <a:latin typeface="Consolas" charset="0"/>
              </a:rPr>
              <a:t>firstName</a:t>
            </a:r>
            <a:r>
              <a:rPr lang="de-DE" sz="1500" dirty="0">
                <a:solidFill>
                  <a:srgbClr val="00A019"/>
                </a:solidFill>
                <a:latin typeface="Consolas" charset="0"/>
              </a:rPr>
              <a:t>: </a:t>
            </a:r>
            <a:r>
              <a:rPr lang="de-DE" sz="1500" dirty="0" err="1">
                <a:solidFill>
                  <a:srgbClr val="00A019"/>
                </a:solidFill>
                <a:latin typeface="Consolas" charset="0"/>
              </a:rPr>
              <a:t>string</a:t>
            </a:r>
            <a:r>
              <a:rPr lang="de-DE" sz="1500" dirty="0">
                <a:solidFill>
                  <a:srgbClr val="00A019"/>
                </a:solidFill>
                <a:latin typeface="Consolas" charset="0"/>
              </a:rPr>
              <a:t>, </a:t>
            </a:r>
            <a:r>
              <a:rPr lang="de-DE" sz="1500" dirty="0" err="1">
                <a:solidFill>
                  <a:srgbClr val="00A019"/>
                </a:solidFill>
                <a:latin typeface="Consolas" charset="0"/>
              </a:rPr>
              <a:t>lastName</a:t>
            </a:r>
            <a:r>
              <a:rPr lang="de-DE" sz="1500" dirty="0">
                <a:solidFill>
                  <a:srgbClr val="00A019"/>
                </a:solidFill>
                <a:latin typeface="Consolas" charset="0"/>
              </a:rPr>
              <a:t>: </a:t>
            </a:r>
            <a:r>
              <a:rPr lang="de-DE" sz="1500" dirty="0" err="1">
                <a:solidFill>
                  <a:srgbClr val="00A019"/>
                </a:solidFill>
                <a:latin typeface="Consolas" charset="0"/>
              </a:rPr>
              <a:t>string</a:t>
            </a:r>
            <a:r>
              <a:rPr lang="de-DE" sz="1500" dirty="0">
                <a:solidFill>
                  <a:srgbClr val="00A019"/>
                </a:solidFill>
                <a:latin typeface="Consolas" charset="0"/>
              </a:rPr>
              <a:t>, </a:t>
            </a:r>
            <a:r>
              <a:rPr lang="de-DE" sz="1500" dirty="0" err="1">
                <a:solidFill>
                  <a:srgbClr val="00A019"/>
                </a:solidFill>
                <a:latin typeface="Consolas" charset="0"/>
              </a:rPr>
              <a:t>gender</a:t>
            </a:r>
            <a:r>
              <a:rPr lang="de-DE" sz="1500" dirty="0">
                <a:solidFill>
                  <a:srgbClr val="00A019"/>
                </a:solidFill>
                <a:latin typeface="Consolas" charset="0"/>
              </a:rPr>
              <a:t>: </a:t>
            </a:r>
            <a:r>
              <a:rPr lang="de-DE" sz="1500" dirty="0" err="1">
                <a:solidFill>
                  <a:srgbClr val="00A019"/>
                </a:solidFill>
                <a:latin typeface="Consolas" charset="0"/>
              </a:rPr>
              <a:t>string</a:t>
            </a:r>
            <a:r>
              <a:rPr lang="de-DE" sz="1500" dirty="0">
                <a:solidFill>
                  <a:srgbClr val="00A019"/>
                </a:solidFill>
                <a:latin typeface="Consolas" charset="0"/>
              </a:rPr>
              <a:t>, </a:t>
            </a:r>
            <a:r>
              <a:rPr lang="de-DE" sz="1500" dirty="0" err="1">
                <a:solidFill>
                  <a:srgbClr val="00A019"/>
                </a:solidFill>
                <a:latin typeface="Consolas" charset="0"/>
              </a:rPr>
              <a:t>age</a:t>
            </a:r>
            <a:r>
              <a:rPr lang="de-DE" sz="1500" dirty="0">
                <a:solidFill>
                  <a:srgbClr val="00A019"/>
                </a:solidFill>
                <a:latin typeface="Consolas" charset="0"/>
              </a:rPr>
              <a:t>: </a:t>
            </a:r>
            <a:r>
              <a:rPr lang="de-DE" sz="1500" dirty="0" err="1">
                <a:solidFill>
                  <a:srgbClr val="00A019"/>
                </a:solidFill>
                <a:latin typeface="Consolas" charset="0"/>
              </a:rPr>
              <a:t>int</a:t>
            </a:r>
            <a:r>
              <a:rPr lang="de-DE" sz="1500" dirty="0">
                <a:solidFill>
                  <a:srgbClr val="00A019"/>
                </a:solidFill>
                <a:latin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4262" y="889410"/>
            <a:ext cx="236537" cy="348431"/>
          </a:xfrm>
          <a:prstGeom prst="rect">
            <a:avLst/>
          </a:prstGeom>
        </p:spPr>
      </p:pic>
    </p:spTree>
    <p:extLst>
      <p:ext uri="{BB962C8B-B14F-4D97-AF65-F5344CB8AC3E}">
        <p14:creationId xmlns:p14="http://schemas.microsoft.com/office/powerpoint/2010/main" val="24501495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2209800" y="1323976"/>
            <a:ext cx="4762500" cy="301942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smtClean="0"/>
              <a:t>A brief  look at </a:t>
            </a:r>
            <a:r>
              <a:rPr lang="en-US" i="1" dirty="0" smtClean="0"/>
              <a:t>spark-csv</a:t>
            </a:r>
            <a:endParaRPr lang="en-US" dirty="0"/>
          </a:p>
        </p:txBody>
      </p:sp>
      <p:sp>
        <p:nvSpPr>
          <p:cNvPr id="3" name="Content Placeholder 2"/>
          <p:cNvSpPr>
            <a:spLocks noGrp="1"/>
          </p:cNvSpPr>
          <p:nvPr>
            <p:ph idx="1"/>
          </p:nvPr>
        </p:nvSpPr>
        <p:spPr>
          <a:xfrm>
            <a:off x="1490468" y="941296"/>
            <a:ext cx="6120568" cy="470646"/>
          </a:xfrm>
        </p:spPr>
        <p:txBody>
          <a:bodyPr/>
          <a:lstStyle/>
          <a:p>
            <a:r>
              <a:rPr lang="en-US" dirty="0" smtClean="0"/>
              <a:t>Let’s assume our data file has a header:</a:t>
            </a:r>
            <a:endParaRPr lang="en-US" dirty="0"/>
          </a:p>
        </p:txBody>
      </p:sp>
      <p:sp>
        <p:nvSpPr>
          <p:cNvPr id="4" name="Slide Number Placeholder 3"/>
          <p:cNvSpPr>
            <a:spLocks noGrp="1"/>
          </p:cNvSpPr>
          <p:nvPr>
            <p:ph type="sldNum" sz="quarter" idx="4294967295"/>
          </p:nvPr>
        </p:nvSpPr>
        <p:spPr>
          <a:xfrm>
            <a:off x="7489031" y="4786314"/>
            <a:ext cx="419100" cy="273050"/>
          </a:xfrm>
          <a:prstGeom prst="rect">
            <a:avLst/>
          </a:prstGeom>
        </p:spPr>
        <p:txBody>
          <a:bodyPr/>
          <a:lstStyle/>
          <a:p>
            <a:pPr>
              <a:defRPr/>
            </a:pPr>
            <a:fld id="{0E3D2C8F-1C34-3F4C-9785-AD9AA213DF44}" type="slidenum">
              <a:rPr lang="en-US" smtClean="0"/>
              <a:pPr>
                <a:defRPr/>
              </a:pPr>
              <a:t>58</a:t>
            </a:fld>
            <a:endParaRPr lang="en-US" dirty="0"/>
          </a:p>
        </p:txBody>
      </p:sp>
      <p:sp>
        <p:nvSpPr>
          <p:cNvPr id="5" name="Rectangle 4"/>
          <p:cNvSpPr/>
          <p:nvPr/>
        </p:nvSpPr>
        <p:spPr>
          <a:xfrm>
            <a:off x="2395682" y="1503715"/>
            <a:ext cx="4453512" cy="266823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pPr marL="89297" lvl="1"/>
            <a:r>
              <a:rPr lang="en-US" sz="1500" dirty="0" err="1">
                <a:latin typeface="Consolas" charset="0"/>
                <a:ea typeface="Consolas" charset="0"/>
                <a:cs typeface="Consolas" charset="0"/>
              </a:rPr>
              <a:t>first_name,last_name,gender,age</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latin typeface="Consolas" charset="0"/>
                <a:ea typeface="Consolas" charset="0"/>
                <a:cs typeface="Consolas" charset="0"/>
              </a:rPr>
              <a:t>Erin,Shannon,F,42</a:t>
            </a:r>
          </a:p>
          <a:p>
            <a:pPr marL="89297" lvl="1"/>
            <a:r>
              <a:rPr lang="en-US" sz="1500" dirty="0">
                <a:latin typeface="Consolas" charset="0"/>
                <a:ea typeface="Consolas" charset="0"/>
                <a:cs typeface="Consolas" charset="0"/>
              </a:rPr>
              <a:t>Norman,Lockwood,M,81</a:t>
            </a:r>
          </a:p>
          <a:p>
            <a:pPr marL="89297" lvl="1"/>
            <a:r>
              <a:rPr lang="en-US" sz="1500" dirty="0">
                <a:latin typeface="Consolas" charset="0"/>
                <a:ea typeface="Consolas" charset="0"/>
                <a:cs typeface="Consolas" charset="0"/>
              </a:rPr>
              <a:t>Miguel,Ruiz,M,64</a:t>
            </a:r>
          </a:p>
          <a:p>
            <a:pPr marL="89297" lvl="1"/>
            <a:r>
              <a:rPr lang="en-US" sz="1500" dirty="0">
                <a:latin typeface="Consolas" charset="0"/>
                <a:ea typeface="Consolas" charset="0"/>
                <a:cs typeface="Consolas" charset="0"/>
              </a:rPr>
              <a:t>Rosalita,Ramirez,F,14</a:t>
            </a:r>
          </a:p>
          <a:p>
            <a:pPr marL="89297" lvl="1"/>
            <a:r>
              <a:rPr lang="en-US" sz="1500" dirty="0">
                <a:latin typeface="Consolas" charset="0"/>
                <a:ea typeface="Consolas" charset="0"/>
                <a:cs typeface="Consolas" charset="0"/>
              </a:rPr>
              <a:t>Ally,Garcia,F,39</a:t>
            </a:r>
          </a:p>
          <a:p>
            <a:pPr marL="89297" lvl="1"/>
            <a:r>
              <a:rPr lang="en-US" sz="1500" dirty="0">
                <a:latin typeface="Consolas" charset="0"/>
                <a:ea typeface="Consolas" charset="0"/>
                <a:cs typeface="Consolas" charset="0"/>
              </a:rPr>
              <a:t>Claire,McBride,F,23</a:t>
            </a:r>
          </a:p>
          <a:p>
            <a:pPr marL="89297" lvl="1"/>
            <a:r>
              <a:rPr lang="en-US" sz="1500" dirty="0">
                <a:latin typeface="Consolas" charset="0"/>
                <a:ea typeface="Consolas" charset="0"/>
                <a:cs typeface="Consolas" charset="0"/>
              </a:rPr>
              <a:t>Abigail,Cottrell,F,75</a:t>
            </a:r>
            <a:br>
              <a:rPr lang="en-US" sz="1500" dirty="0">
                <a:latin typeface="Consolas" charset="0"/>
                <a:ea typeface="Consolas" charset="0"/>
                <a:cs typeface="Consolas" charset="0"/>
              </a:rPr>
            </a:br>
            <a:r>
              <a:rPr lang="en-US" sz="1500" dirty="0">
                <a:latin typeface="Consolas" charset="0"/>
                <a:ea typeface="Consolas" charset="0"/>
                <a:cs typeface="Consolas" charset="0"/>
              </a:rPr>
              <a:t>José,Rivera,M,59</a:t>
            </a:r>
            <a:br>
              <a:rPr lang="en-US" sz="1500" dirty="0">
                <a:latin typeface="Consolas" charset="0"/>
                <a:ea typeface="Consolas" charset="0"/>
                <a:cs typeface="Consolas" charset="0"/>
              </a:rPr>
            </a:br>
            <a:r>
              <a:rPr lang="en-US" sz="1500" dirty="0">
                <a:latin typeface="Consolas" charset="0"/>
                <a:ea typeface="Consolas" charset="0"/>
                <a:cs typeface="Consolas" charset="0"/>
              </a:rPr>
              <a:t>Ravi,Dasgupta,M,25</a:t>
            </a:r>
            <a:br>
              <a:rPr lang="en-US" sz="1500" dirty="0">
                <a:latin typeface="Consolas" charset="0"/>
                <a:ea typeface="Consolas" charset="0"/>
                <a:cs typeface="Consolas" charset="0"/>
              </a:rPr>
            </a:br>
            <a:r>
              <a:rPr lang="en-US" sz="1500" dirty="0">
                <a:latin typeface="Consolas" charset="0"/>
                <a:ea typeface="Consolas" charset="0"/>
                <a:cs typeface="Consolas" charset="0"/>
              </a:rPr>
              <a:t>…</a:t>
            </a:r>
          </a:p>
        </p:txBody>
      </p:sp>
    </p:spTree>
    <p:extLst>
      <p:ext uri="{BB962C8B-B14F-4D97-AF65-F5344CB8AC3E}">
        <p14:creationId xmlns:p14="http://schemas.microsoft.com/office/powerpoint/2010/main" val="29487340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143000" y="2114550"/>
            <a:ext cx="6858000" cy="24003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354171" y="206375"/>
            <a:ext cx="6553961" cy="715832"/>
          </a:xfrm>
        </p:spPr>
        <p:txBody>
          <a:bodyPr/>
          <a:lstStyle/>
          <a:p>
            <a:r>
              <a:rPr lang="en-US" dirty="0"/>
              <a:t>A brief  look at </a:t>
            </a:r>
            <a:r>
              <a:rPr lang="en-US" i="1" dirty="0"/>
              <a:t>spark-csv</a:t>
            </a:r>
            <a:endParaRPr lang="en-US" dirty="0"/>
          </a:p>
        </p:txBody>
      </p:sp>
      <p:sp>
        <p:nvSpPr>
          <p:cNvPr id="3" name="Content Placeholder 2"/>
          <p:cNvSpPr>
            <a:spLocks noGrp="1"/>
          </p:cNvSpPr>
          <p:nvPr>
            <p:ph idx="1"/>
          </p:nvPr>
        </p:nvSpPr>
        <p:spPr>
          <a:xfrm>
            <a:off x="1354170" y="1237093"/>
            <a:ext cx="6536530" cy="739586"/>
          </a:xfrm>
        </p:spPr>
        <p:txBody>
          <a:bodyPr>
            <a:normAutofit fontScale="92500" lnSpcReduction="10000"/>
          </a:bodyPr>
          <a:lstStyle/>
          <a:p>
            <a:r>
              <a:rPr lang="en-US" dirty="0" smtClean="0"/>
              <a:t>With </a:t>
            </a:r>
            <a:r>
              <a:rPr lang="en-US" i="1" dirty="0" smtClean="0"/>
              <a:t>spark-csv</a:t>
            </a:r>
            <a:r>
              <a:rPr lang="en-US" dirty="0" smtClean="0"/>
              <a:t>, we can simply create a DataFrame directly from our CSV file.</a:t>
            </a:r>
            <a:endParaRPr lang="en-US" dirty="0"/>
          </a:p>
        </p:txBody>
      </p:sp>
      <p:sp>
        <p:nvSpPr>
          <p:cNvPr id="4" name="Slide Number Placeholder 3"/>
          <p:cNvSpPr>
            <a:spLocks noGrp="1"/>
          </p:cNvSpPr>
          <p:nvPr>
            <p:ph type="sldNum" sz="quarter" idx="4294967295"/>
          </p:nvPr>
        </p:nvSpPr>
        <p:spPr>
          <a:xfrm>
            <a:off x="7489031" y="4786314"/>
            <a:ext cx="419100" cy="273050"/>
          </a:xfrm>
          <a:prstGeom prst="rect">
            <a:avLst/>
          </a:prstGeom>
        </p:spPr>
        <p:txBody>
          <a:bodyPr/>
          <a:lstStyle/>
          <a:p>
            <a:pPr>
              <a:defRPr/>
            </a:pPr>
            <a:fld id="{0E3D2C8F-1C34-3F4C-9785-AD9AA213DF44}" type="slidenum">
              <a:rPr lang="en-US" smtClean="0"/>
              <a:pPr>
                <a:defRPr/>
              </a:pPr>
              <a:t>59</a:t>
            </a:fld>
            <a:endParaRPr lang="en-US" dirty="0"/>
          </a:p>
        </p:txBody>
      </p:sp>
      <p:sp>
        <p:nvSpPr>
          <p:cNvPr id="5" name="Rectangle 4"/>
          <p:cNvSpPr/>
          <p:nvPr/>
        </p:nvSpPr>
        <p:spPr>
          <a:xfrm>
            <a:off x="1354171" y="2291566"/>
            <a:ext cx="6475379" cy="208040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1500" dirty="0">
                <a:solidFill>
                  <a:srgbClr val="00A019"/>
                </a:solidFill>
                <a:latin typeface="Consolas" charset="0"/>
                <a:ea typeface="Consolas" charset="0"/>
                <a:cs typeface="Consolas" charset="0"/>
              </a:rPr>
              <a:t>// Scala</a:t>
            </a:r>
          </a:p>
          <a:p>
            <a:r>
              <a:rPr lang="en-US" sz="1500" b="1" dirty="0" err="1">
                <a:solidFill>
                  <a:srgbClr val="7F0055"/>
                </a:solidFill>
                <a:latin typeface="Consolas" charset="0"/>
                <a:ea typeface="Consolas" charset="0"/>
                <a:cs typeface="Consolas" charset="0"/>
              </a:rPr>
              <a:t>val</a:t>
            </a:r>
            <a:r>
              <a:rPr lang="en-US" sz="1500" b="1" dirty="0">
                <a:solidFill>
                  <a:srgbClr val="7F0055"/>
                </a:solidFill>
                <a:latin typeface="Consolas" charset="0"/>
                <a:ea typeface="Consolas" charset="0"/>
                <a:cs typeface="Consolas" charset="0"/>
              </a:rPr>
              <a:t> </a:t>
            </a:r>
            <a:r>
              <a:rPr lang="en-US" sz="1500" dirty="0" err="1">
                <a:solidFill>
                  <a:srgbClr val="000000"/>
                </a:solidFill>
                <a:latin typeface="Consolas" charset="0"/>
                <a:ea typeface="Consolas" charset="0"/>
                <a:cs typeface="Consolas" charset="0"/>
              </a:rPr>
              <a:t>df</a:t>
            </a:r>
            <a:r>
              <a:rPr lang="en-US" sz="1500" dirty="0">
                <a:solidFill>
                  <a:srgbClr val="000000"/>
                </a:solidFill>
                <a:latin typeface="Consolas" charset="0"/>
                <a:ea typeface="Consolas" charset="0"/>
                <a:cs typeface="Consolas" charset="0"/>
              </a:rPr>
              <a:t> </a:t>
            </a:r>
            <a:r>
              <a:rPr lang="en-US" sz="1500" dirty="0">
                <a:solidFill>
                  <a:srgbClr val="7F0055"/>
                </a:solidFill>
                <a:latin typeface="Consolas" charset="0"/>
                <a:ea typeface="Consolas" charset="0"/>
                <a:cs typeface="Consolas" charset="0"/>
              </a:rPr>
              <a:t>= </a:t>
            </a:r>
            <a:r>
              <a:rPr lang="en-US" sz="1500" dirty="0" err="1">
                <a:solidFill>
                  <a:srgbClr val="000000"/>
                </a:solidFill>
                <a:latin typeface="Consolas" charset="0"/>
                <a:ea typeface="Consolas" charset="0"/>
                <a:cs typeface="Consolas" charset="0"/>
              </a:rPr>
              <a:t>sqlContext.read.format</a:t>
            </a:r>
            <a:r>
              <a:rPr lang="en-US" sz="1500" dirty="0">
                <a:solidFill>
                  <a:srgbClr val="000000"/>
                </a:solidFill>
                <a:latin typeface="Consolas" charset="0"/>
                <a:ea typeface="Consolas" charset="0"/>
                <a:cs typeface="Consolas" charset="0"/>
              </a:rPr>
              <a:t>(</a:t>
            </a:r>
            <a:r>
              <a:rPr lang="en-US" sz="1500" dirty="0">
                <a:solidFill>
                  <a:srgbClr val="0000BB"/>
                </a:solidFill>
                <a:latin typeface="Consolas" charset="0"/>
                <a:ea typeface="Consolas" charset="0"/>
                <a:cs typeface="Consolas" charset="0"/>
              </a:rPr>
              <a:t>"</a:t>
            </a:r>
            <a:r>
              <a:rPr lang="en-US" sz="1500" dirty="0" err="1">
                <a:solidFill>
                  <a:srgbClr val="0000BB"/>
                </a:solidFill>
                <a:latin typeface="Consolas" charset="0"/>
                <a:ea typeface="Consolas" charset="0"/>
                <a:cs typeface="Consolas" charset="0"/>
              </a:rPr>
              <a:t>com.databricks.spark.csv</a:t>
            </a:r>
            <a:r>
              <a:rPr lang="en-US" sz="1500" dirty="0">
                <a:solidFill>
                  <a:srgbClr val="0000BB"/>
                </a:solidFill>
                <a:latin typeface="Consolas" charset="0"/>
                <a:ea typeface="Consolas" charset="0"/>
                <a:cs typeface="Consolas" charset="0"/>
              </a:rPr>
              <a:t>").</a:t>
            </a:r>
          </a:p>
          <a:p>
            <a:r>
              <a:rPr lang="en-US" sz="1500" dirty="0">
                <a:latin typeface="Consolas" charset="0"/>
                <a:ea typeface="Consolas" charset="0"/>
                <a:cs typeface="Consolas" charset="0"/>
              </a:rPr>
              <a:t>                         </a:t>
            </a:r>
            <a:r>
              <a:rPr lang="en-US" sz="1500" dirty="0">
                <a:solidFill>
                  <a:srgbClr val="000000"/>
                </a:solidFill>
                <a:latin typeface="Consolas" charset="0"/>
                <a:ea typeface="Consolas" charset="0"/>
                <a:cs typeface="Consolas" charset="0"/>
              </a:rPr>
              <a:t>option(</a:t>
            </a:r>
            <a:r>
              <a:rPr lang="en-US" sz="1500" dirty="0">
                <a:solidFill>
                  <a:srgbClr val="0000BB"/>
                </a:solidFill>
                <a:latin typeface="Consolas" charset="0"/>
                <a:ea typeface="Consolas" charset="0"/>
                <a:cs typeface="Consolas" charset="0"/>
              </a:rPr>
              <a:t>"header", "true").</a:t>
            </a:r>
          </a:p>
          <a:p>
            <a:r>
              <a:rPr lang="en-US" sz="1500" dirty="0">
                <a:latin typeface="Consolas" charset="0"/>
                <a:ea typeface="Consolas" charset="0"/>
                <a:cs typeface="Consolas" charset="0"/>
              </a:rPr>
              <a:t>                         </a:t>
            </a:r>
            <a:r>
              <a:rPr lang="en-US" sz="1500" dirty="0">
                <a:solidFill>
                  <a:srgbClr val="000000"/>
                </a:solidFill>
                <a:latin typeface="Consolas" charset="0"/>
                <a:ea typeface="Consolas" charset="0"/>
                <a:cs typeface="Consolas" charset="0"/>
              </a:rPr>
              <a:t>load(</a:t>
            </a:r>
            <a:r>
              <a:rPr lang="en-US" sz="1500" dirty="0">
                <a:solidFill>
                  <a:srgbClr val="0000BB"/>
                </a:solidFill>
                <a:latin typeface="Consolas" charset="0"/>
                <a:ea typeface="Consolas" charset="0"/>
                <a:cs typeface="Consolas" charset="0"/>
              </a:rPr>
              <a:t>"</a:t>
            </a:r>
            <a:r>
              <a:rPr lang="en-US" sz="1500" dirty="0" err="1">
                <a:solidFill>
                  <a:srgbClr val="0000BB"/>
                </a:solidFill>
                <a:latin typeface="Consolas" charset="0"/>
                <a:ea typeface="Consolas" charset="0"/>
                <a:cs typeface="Consolas" charset="0"/>
              </a:rPr>
              <a:t>people.csv</a:t>
            </a:r>
            <a:r>
              <a:rPr lang="en-US" sz="1500" dirty="0">
                <a:solidFill>
                  <a:srgbClr val="0000BB"/>
                </a:solidFill>
                <a:latin typeface="Consolas" charset="0"/>
                <a:ea typeface="Consolas" charset="0"/>
                <a:cs typeface="Consolas" charset="0"/>
              </a:rPr>
              <a:t>")</a:t>
            </a:r>
          </a:p>
          <a:p>
            <a:r>
              <a:rPr lang="en-US" sz="1500" dirty="0">
                <a:solidFill>
                  <a:srgbClr val="00A019"/>
                </a:solidFill>
                <a:latin typeface="Consolas" charset="0"/>
                <a:ea typeface="Consolas" charset="0"/>
                <a:cs typeface="Consolas" charset="0"/>
              </a:rPr>
              <a:t># Python</a:t>
            </a:r>
          </a:p>
          <a:p>
            <a:r>
              <a:rPr lang="en-US" sz="1500" dirty="0" err="1">
                <a:solidFill>
                  <a:srgbClr val="000000"/>
                </a:solidFill>
                <a:latin typeface="Consolas" charset="0"/>
                <a:ea typeface="Consolas" charset="0"/>
                <a:cs typeface="Consolas" charset="0"/>
              </a:rPr>
              <a:t>df</a:t>
            </a:r>
            <a:r>
              <a:rPr lang="en-US" sz="1500" dirty="0">
                <a:solidFill>
                  <a:srgbClr val="000000"/>
                </a:solidFill>
                <a:latin typeface="Consolas" charset="0"/>
                <a:ea typeface="Consolas" charset="0"/>
                <a:cs typeface="Consolas" charset="0"/>
              </a:rPr>
              <a:t> = </a:t>
            </a:r>
            <a:r>
              <a:rPr lang="en-US" sz="1500" dirty="0" err="1">
                <a:solidFill>
                  <a:srgbClr val="000000"/>
                </a:solidFill>
                <a:latin typeface="Consolas" charset="0"/>
                <a:ea typeface="Consolas" charset="0"/>
                <a:cs typeface="Consolas" charset="0"/>
              </a:rPr>
              <a:t>sqlContext.read.format</a:t>
            </a:r>
            <a:r>
              <a:rPr lang="en-US" sz="1500" dirty="0">
                <a:solidFill>
                  <a:srgbClr val="000000"/>
                </a:solidFill>
                <a:latin typeface="Consolas" charset="0"/>
                <a:ea typeface="Consolas" charset="0"/>
                <a:cs typeface="Consolas" charset="0"/>
              </a:rPr>
              <a:t>(</a:t>
            </a:r>
            <a:r>
              <a:rPr lang="en-US" sz="1500" dirty="0">
                <a:solidFill>
                  <a:srgbClr val="0000BB"/>
                </a:solidFill>
                <a:latin typeface="Consolas" charset="0"/>
                <a:ea typeface="Consolas" charset="0"/>
                <a:cs typeface="Consolas" charset="0"/>
              </a:rPr>
              <a:t>"</a:t>
            </a:r>
            <a:r>
              <a:rPr lang="en-US" sz="1500" dirty="0" err="1">
                <a:solidFill>
                  <a:srgbClr val="0000BB"/>
                </a:solidFill>
                <a:latin typeface="Consolas" charset="0"/>
                <a:ea typeface="Consolas" charset="0"/>
                <a:cs typeface="Consolas" charset="0"/>
              </a:rPr>
              <a:t>com.databricks.spark.csv</a:t>
            </a:r>
            <a:r>
              <a:rPr lang="en-US" sz="1500" dirty="0">
                <a:solidFill>
                  <a:srgbClr val="0000BB"/>
                </a:solidFill>
                <a:latin typeface="Consolas" charset="0"/>
                <a:ea typeface="Consolas" charset="0"/>
                <a:cs typeface="Consolas" charset="0"/>
              </a:rPr>
              <a:t>").\</a:t>
            </a:r>
          </a:p>
          <a:p>
            <a:r>
              <a:rPr lang="en-US" sz="1500" dirty="0">
                <a:latin typeface="Consolas" charset="0"/>
                <a:ea typeface="Consolas" charset="0"/>
                <a:cs typeface="Consolas" charset="0"/>
              </a:rPr>
              <a:t>                     </a:t>
            </a:r>
            <a:r>
              <a:rPr lang="en-US" sz="1500" dirty="0">
                <a:solidFill>
                  <a:srgbClr val="000000"/>
                </a:solidFill>
                <a:latin typeface="Consolas" charset="0"/>
                <a:ea typeface="Consolas" charset="0"/>
                <a:cs typeface="Consolas" charset="0"/>
              </a:rPr>
              <a:t>load(</a:t>
            </a:r>
            <a:r>
              <a:rPr lang="en-US" sz="1500" dirty="0">
                <a:solidFill>
                  <a:srgbClr val="0000BB"/>
                </a:solidFill>
                <a:latin typeface="Consolas" charset="0"/>
                <a:ea typeface="Consolas" charset="0"/>
                <a:cs typeface="Consolas" charset="0"/>
              </a:rPr>
              <a:t>"</a:t>
            </a:r>
            <a:r>
              <a:rPr lang="en-US" sz="1500" dirty="0" err="1">
                <a:solidFill>
                  <a:srgbClr val="0000BB"/>
                </a:solidFill>
                <a:latin typeface="Consolas" charset="0"/>
                <a:ea typeface="Consolas" charset="0"/>
                <a:cs typeface="Consolas" charset="0"/>
              </a:rPr>
              <a:t>people.csv</a:t>
            </a:r>
            <a:r>
              <a:rPr lang="en-US" sz="1500" dirty="0">
                <a:solidFill>
                  <a:srgbClr val="0000BB"/>
                </a:solidFill>
                <a:latin typeface="Consolas" charset="0"/>
                <a:ea typeface="Consolas" charset="0"/>
                <a:cs typeface="Consolas" charset="0"/>
              </a:rPr>
              <a:t>", </a:t>
            </a:r>
            <a:r>
              <a:rPr lang="en-US" sz="1500" dirty="0">
                <a:solidFill>
                  <a:srgbClr val="000000"/>
                </a:solidFill>
                <a:latin typeface="Consolas" charset="0"/>
                <a:ea typeface="Consolas" charset="0"/>
                <a:cs typeface="Consolas" charset="0"/>
              </a:rPr>
              <a:t>header=</a:t>
            </a:r>
            <a:r>
              <a:rPr lang="en-US" sz="1500" dirty="0">
                <a:solidFill>
                  <a:srgbClr val="0000BB"/>
                </a:solidFill>
                <a:latin typeface="Consolas" charset="0"/>
                <a:ea typeface="Consolas" charset="0"/>
                <a:cs typeface="Consolas" charset="0"/>
              </a:rPr>
              <a:t>"true")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031" y="3402450"/>
            <a:ext cx="260762" cy="26076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649" y="2357930"/>
            <a:ext cx="227933" cy="335757"/>
          </a:xfrm>
          <a:prstGeom prst="rect">
            <a:avLst/>
          </a:prstGeom>
        </p:spPr>
      </p:pic>
    </p:spTree>
    <p:extLst>
      <p:ext uri="{BB962C8B-B14F-4D97-AF65-F5344CB8AC3E}">
        <p14:creationId xmlns:p14="http://schemas.microsoft.com/office/powerpoint/2010/main" val="37830094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a:grpSpLocks noChangeAspect="1"/>
          </p:cNvGrpSpPr>
          <p:nvPr/>
        </p:nvGrpSpPr>
        <p:grpSpPr>
          <a:xfrm>
            <a:off x="2879548" y="215103"/>
            <a:ext cx="3510186" cy="798300"/>
            <a:chOff x="4836755" y="3800056"/>
            <a:chExt cx="3723332" cy="846774"/>
          </a:xfrm>
        </p:grpSpPr>
        <p:pic>
          <p:nvPicPr>
            <p:cNvPr id="26" name="Picture 25" descr="R-Programm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3985" y="4008861"/>
              <a:ext cx="676102" cy="512905"/>
            </a:xfrm>
            <a:prstGeom prst="rect">
              <a:avLst/>
            </a:prstGeom>
          </p:spPr>
        </p:pic>
        <p:pic>
          <p:nvPicPr>
            <p:cNvPr id="27" name="Picture 26" descr="logo-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923" y="3900463"/>
              <a:ext cx="746366" cy="746366"/>
            </a:xfrm>
            <a:prstGeom prst="rect">
              <a:avLst/>
            </a:prstGeom>
          </p:spPr>
        </p:pic>
        <p:pic>
          <p:nvPicPr>
            <p:cNvPr id="28" name="Picture 27" descr="Java-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1081" y="3800056"/>
              <a:ext cx="846774" cy="846774"/>
            </a:xfrm>
            <a:prstGeom prst="rect">
              <a:avLst/>
            </a:prstGeom>
          </p:spPr>
        </p:pic>
        <p:pic>
          <p:nvPicPr>
            <p:cNvPr id="29" name="Picture 28" descr="scala.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6755" y="4008861"/>
              <a:ext cx="1125711" cy="499923"/>
            </a:xfrm>
            <a:prstGeom prst="rect">
              <a:avLst/>
            </a:prstGeom>
          </p:spPr>
        </p:pic>
      </p:grpSp>
      <p:sp>
        <p:nvSpPr>
          <p:cNvPr id="2" name="Slide Number Placeholder 1"/>
          <p:cNvSpPr>
            <a:spLocks noGrp="1"/>
          </p:cNvSpPr>
          <p:nvPr>
            <p:ph type="sldNum" sz="quarter" idx="12"/>
          </p:nvPr>
        </p:nvSpPr>
        <p:spPr/>
        <p:txBody>
          <a:bodyPr/>
          <a:lstStyle/>
          <a:p>
            <a:fld id="{40D15546-3768-674C-81B9-C40A1A080E88}" type="slidenum">
              <a:rPr lang="en-US" smtClean="0"/>
              <a:t>6</a:t>
            </a:fld>
            <a:endParaRPr lang="en-US"/>
          </a:p>
        </p:txBody>
      </p:sp>
      <p:pic>
        <p:nvPicPr>
          <p:cNvPr id="41" name="Picture 40"/>
          <p:cNvPicPr>
            <a:picLocks noChangeAspect="1"/>
          </p:cNvPicPr>
          <p:nvPr/>
        </p:nvPicPr>
        <p:blipFill>
          <a:blip r:embed="rId6"/>
          <a:stretch>
            <a:fillRect/>
          </a:stretch>
        </p:blipFill>
        <p:spPr>
          <a:xfrm>
            <a:off x="3505748" y="4478629"/>
            <a:ext cx="693233" cy="171361"/>
          </a:xfrm>
          <a:prstGeom prst="rect">
            <a:avLst/>
          </a:prstGeom>
        </p:spPr>
      </p:pic>
      <p:pic>
        <p:nvPicPr>
          <p:cNvPr id="42" name="Picture 41"/>
          <p:cNvPicPr>
            <a:picLocks noChangeAspect="1"/>
          </p:cNvPicPr>
          <p:nvPr/>
        </p:nvPicPr>
        <p:blipFill>
          <a:blip r:embed="rId7"/>
          <a:stretch>
            <a:fillRect/>
          </a:stretch>
        </p:blipFill>
        <p:spPr>
          <a:xfrm>
            <a:off x="4823837" y="4451605"/>
            <a:ext cx="262994" cy="262994"/>
          </a:xfrm>
          <a:prstGeom prst="rect">
            <a:avLst/>
          </a:prstGeom>
        </p:spPr>
      </p:pic>
      <p:pic>
        <p:nvPicPr>
          <p:cNvPr id="44" name="Picture 43"/>
          <p:cNvPicPr>
            <a:picLocks noChangeAspect="1"/>
          </p:cNvPicPr>
          <p:nvPr/>
        </p:nvPicPr>
        <p:blipFill>
          <a:blip r:embed="rId8"/>
          <a:stretch>
            <a:fillRect/>
          </a:stretch>
        </p:blipFill>
        <p:spPr>
          <a:xfrm>
            <a:off x="2370577" y="4325094"/>
            <a:ext cx="571689" cy="571689"/>
          </a:xfrm>
          <a:prstGeom prst="rect">
            <a:avLst/>
          </a:prstGeom>
        </p:spPr>
      </p:pic>
      <p:pic>
        <p:nvPicPr>
          <p:cNvPr id="45" name="Picture 44" descr="Screen Shot 2015-02-16 at 3.16.55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90904" y="4454848"/>
            <a:ext cx="1120500" cy="270832"/>
          </a:xfrm>
          <a:prstGeom prst="rect">
            <a:avLst/>
          </a:prstGeom>
        </p:spPr>
      </p:pic>
      <p:pic>
        <p:nvPicPr>
          <p:cNvPr id="46" name="Picture 45" descr="MySQL-5_1.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209" y="4325094"/>
            <a:ext cx="637828" cy="465182"/>
          </a:xfrm>
          <a:prstGeom prst="rect">
            <a:avLst/>
          </a:prstGeom>
        </p:spPr>
      </p:pic>
      <p:pic>
        <p:nvPicPr>
          <p:cNvPr id="47" name="Picture 46" descr="postgresql_logo-555px.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90876" y="4325094"/>
            <a:ext cx="472922" cy="525753"/>
          </a:xfrm>
          <a:prstGeom prst="rect">
            <a:avLst/>
          </a:prstGeom>
        </p:spPr>
      </p:pic>
      <p:pic>
        <p:nvPicPr>
          <p:cNvPr id="49" name="Picture 48"/>
          <p:cNvPicPr>
            <a:picLocks noChangeAspect="1"/>
          </p:cNvPicPr>
          <p:nvPr/>
        </p:nvPicPr>
        <p:blipFill>
          <a:blip r:embed="rId12"/>
          <a:stretch>
            <a:fillRect/>
          </a:stretch>
        </p:blipFill>
        <p:spPr>
          <a:xfrm>
            <a:off x="3015032" y="4393996"/>
            <a:ext cx="386991" cy="386991"/>
          </a:xfrm>
          <a:prstGeom prst="rect">
            <a:avLst/>
          </a:prstGeom>
        </p:spPr>
      </p:pic>
      <p:sp>
        <p:nvSpPr>
          <p:cNvPr id="50" name="Rectangle 49"/>
          <p:cNvSpPr/>
          <p:nvPr/>
        </p:nvSpPr>
        <p:spPr>
          <a:xfrm>
            <a:off x="5095838" y="4402515"/>
            <a:ext cx="748923" cy="323165"/>
          </a:xfrm>
          <a:prstGeom prst="rect">
            <a:avLst/>
          </a:prstGeom>
        </p:spPr>
        <p:txBody>
          <a:bodyPr wrap="none">
            <a:spAutoFit/>
          </a:bodyPr>
          <a:lstStyle/>
          <a:p>
            <a:r>
              <a:rPr lang="en-US" sz="1500" b="1" dirty="0" smtClean="0">
                <a:solidFill>
                  <a:schemeClr val="tx1">
                    <a:lumMod val="65000"/>
                    <a:lumOff val="35000"/>
                  </a:schemeClr>
                </a:solidFill>
                <a:latin typeface="Source Sans Pro Light"/>
                <a:cs typeface="Source Sans Pro Light"/>
              </a:rPr>
              <a:t>{JSON}</a:t>
            </a:r>
            <a:endParaRPr lang="en-US" sz="1500" b="1" dirty="0">
              <a:solidFill>
                <a:schemeClr val="tx1">
                  <a:lumMod val="65000"/>
                  <a:lumOff val="35000"/>
                </a:schemeClr>
              </a:solidFill>
              <a:latin typeface="Source Sans Pro Light"/>
              <a:cs typeface="Source Sans Pro Light"/>
            </a:endParaRPr>
          </a:p>
        </p:txBody>
      </p:sp>
      <p:pic>
        <p:nvPicPr>
          <p:cNvPr id="9" name="Picture 8" descr="Hadoop_logo-2.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25785" y="4261683"/>
            <a:ext cx="846800" cy="635100"/>
          </a:xfrm>
          <a:prstGeom prst="rect">
            <a:avLst/>
          </a:prstGeom>
        </p:spPr>
      </p:pic>
      <p:cxnSp>
        <p:nvCxnSpPr>
          <p:cNvPr id="11" name="Straight Arrow Connector 10"/>
          <p:cNvCxnSpPr/>
          <p:nvPr/>
        </p:nvCxnSpPr>
        <p:spPr>
          <a:xfrm>
            <a:off x="5997880" y="3772700"/>
            <a:ext cx="783709" cy="429275"/>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52" name="Straight Arrow Connector 51"/>
          <p:cNvCxnSpPr/>
          <p:nvPr/>
        </p:nvCxnSpPr>
        <p:spPr>
          <a:xfrm flipH="1">
            <a:off x="2263578" y="3772700"/>
            <a:ext cx="812457" cy="429275"/>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54" name="Straight Arrow Connector 53"/>
          <p:cNvCxnSpPr/>
          <p:nvPr/>
        </p:nvCxnSpPr>
        <p:spPr>
          <a:xfrm flipH="1">
            <a:off x="3067027" y="3772701"/>
            <a:ext cx="577718" cy="429274"/>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57" name="Straight Arrow Connector 56"/>
          <p:cNvCxnSpPr/>
          <p:nvPr/>
        </p:nvCxnSpPr>
        <p:spPr>
          <a:xfrm>
            <a:off x="5400595" y="3772701"/>
            <a:ext cx="575486" cy="429274"/>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sp>
        <p:nvSpPr>
          <p:cNvPr id="68" name="TextBox 67"/>
          <p:cNvSpPr txBox="1"/>
          <p:nvPr/>
        </p:nvSpPr>
        <p:spPr>
          <a:xfrm>
            <a:off x="3707469" y="3756181"/>
            <a:ext cx="1685077" cy="430887"/>
          </a:xfrm>
          <a:prstGeom prst="rect">
            <a:avLst/>
          </a:prstGeom>
          <a:noFill/>
        </p:spPr>
        <p:txBody>
          <a:bodyPr wrap="none" rtlCol="0">
            <a:spAutoFit/>
          </a:bodyPr>
          <a:lstStyle/>
          <a:p>
            <a:r>
              <a:rPr lang="en-US" sz="2100" dirty="0" smtClean="0">
                <a:solidFill>
                  <a:srgbClr val="F66945"/>
                </a:solidFill>
                <a:latin typeface="Source Sans Pro Light"/>
                <a:cs typeface="Source Sans Pro Light"/>
              </a:rPr>
              <a:t>Data Sources</a:t>
            </a:r>
            <a:endParaRPr lang="en-US" sz="2100" dirty="0">
              <a:solidFill>
                <a:srgbClr val="F66945"/>
              </a:solidFill>
              <a:latin typeface="Source Sans Pro Light"/>
              <a:cs typeface="Source Sans Pro Light"/>
            </a:endParaRPr>
          </a:p>
        </p:txBody>
      </p:sp>
      <p:sp>
        <p:nvSpPr>
          <p:cNvPr id="31" name="Rectangle 30"/>
          <p:cNvSpPr/>
          <p:nvPr/>
        </p:nvSpPr>
        <p:spPr>
          <a:xfrm>
            <a:off x="1698423" y="3178627"/>
            <a:ext cx="5944388" cy="484632"/>
          </a:xfrm>
          <a:prstGeom prst="rect">
            <a:avLst/>
          </a:prstGeom>
          <a:solidFill>
            <a:schemeClr val="accent1"/>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smtClean="0">
                <a:ln>
                  <a:noFill/>
                </a:ln>
                <a:solidFill>
                  <a:sysClr val="window" lastClr="FFFFFF"/>
                </a:solidFill>
                <a:effectLst/>
                <a:uLnTx/>
                <a:uFillTx/>
                <a:latin typeface="Source Sans Pro Light"/>
                <a:ea typeface="+mn-ea"/>
                <a:cs typeface="Source Sans Pro Light"/>
              </a:rPr>
              <a:t>Spark Core</a:t>
            </a:r>
            <a:endParaRPr kumimoji="0" lang="en-US" sz="2100" b="0" i="0" u="none" strike="noStrike" kern="0" cap="none" spc="0" normalizeH="0" baseline="0" noProof="0" dirty="0">
              <a:ln>
                <a:noFill/>
              </a:ln>
              <a:solidFill>
                <a:sysClr val="window" lastClr="FFFFFF"/>
              </a:solidFill>
              <a:effectLst/>
              <a:uLnTx/>
              <a:uFillTx/>
              <a:latin typeface="Source Sans Pro Light"/>
              <a:ea typeface="+mn-ea"/>
              <a:cs typeface="Source Sans Pro Light"/>
            </a:endParaRPr>
          </a:p>
        </p:txBody>
      </p:sp>
      <p:sp>
        <p:nvSpPr>
          <p:cNvPr id="38" name="Rectangle 37"/>
          <p:cNvSpPr/>
          <p:nvPr/>
        </p:nvSpPr>
        <p:spPr>
          <a:xfrm>
            <a:off x="3467046" y="1734457"/>
            <a:ext cx="1244124" cy="842050"/>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defTabSz="914400">
              <a:defRPr/>
            </a:pPr>
            <a:r>
              <a:rPr kumimoji="0" lang="en-US" sz="2100" b="0" i="0" u="none" strike="noStrike" kern="0" cap="none" spc="0" normalizeH="0" baseline="0" noProof="0" dirty="0" smtClean="0">
                <a:ln>
                  <a:noFill/>
                </a:ln>
                <a:solidFill>
                  <a:sysClr val="window" lastClr="FFFFFF"/>
                </a:solidFill>
                <a:effectLst/>
                <a:uLnTx/>
                <a:uFillTx/>
                <a:latin typeface="Source Sans Pro Light"/>
                <a:cs typeface="Source Sans Pro Light"/>
              </a:rPr>
              <a:t>Spark</a:t>
            </a:r>
            <a:r>
              <a:rPr kumimoji="0" lang="en-US" sz="2100" b="0" i="0" u="none" strike="noStrike" kern="0" cap="none" spc="0" normalizeH="0" noProof="0" dirty="0" smtClean="0">
                <a:ln>
                  <a:noFill/>
                </a:ln>
                <a:solidFill>
                  <a:sysClr val="window" lastClr="FFFFFF"/>
                </a:solidFill>
                <a:effectLst/>
                <a:uLnTx/>
                <a:uFillTx/>
                <a:latin typeface="Source Sans Pro Light"/>
                <a:cs typeface="Source Sans Pro Light"/>
              </a:rPr>
              <a:t> Streaming</a:t>
            </a:r>
            <a:endParaRPr kumimoji="0" lang="en-US" sz="1600" b="0" i="0" u="none" strike="noStrike" kern="0" cap="none" spc="0" normalizeH="0" baseline="0" noProof="0" dirty="0">
              <a:ln>
                <a:noFill/>
              </a:ln>
              <a:solidFill>
                <a:sysClr val="window" lastClr="FFFFFF"/>
              </a:solidFill>
              <a:effectLst/>
              <a:uLnTx/>
              <a:uFillTx/>
              <a:latin typeface="Source Sans Pro Light"/>
              <a:cs typeface="Source Sans Pro Light"/>
            </a:endParaRPr>
          </a:p>
        </p:txBody>
      </p:sp>
      <p:sp>
        <p:nvSpPr>
          <p:cNvPr id="39" name="Rectangle 38"/>
          <p:cNvSpPr/>
          <p:nvPr/>
        </p:nvSpPr>
        <p:spPr>
          <a:xfrm>
            <a:off x="2113225" y="1734457"/>
            <a:ext cx="1244124" cy="842050"/>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kern="0" dirty="0" smtClean="0">
                <a:solidFill>
                  <a:sysClr val="window" lastClr="FFFFFF"/>
                </a:solidFill>
                <a:latin typeface="Source Sans Pro Light"/>
                <a:cs typeface="Source Sans Pro Light"/>
              </a:rPr>
              <a:t>Spark SQL</a:t>
            </a:r>
            <a:endParaRPr lang="en-US" sz="1600" kern="0" dirty="0">
              <a:solidFill>
                <a:sysClr val="window" lastClr="FFFFFF"/>
              </a:solidFill>
              <a:latin typeface="Source Sans Pro Light"/>
              <a:cs typeface="Source Sans Pro Light"/>
            </a:endParaRPr>
          </a:p>
        </p:txBody>
      </p:sp>
      <p:sp>
        <p:nvSpPr>
          <p:cNvPr id="40" name="Rectangle 39"/>
          <p:cNvSpPr/>
          <p:nvPr/>
        </p:nvSpPr>
        <p:spPr>
          <a:xfrm>
            <a:off x="4821845" y="1734457"/>
            <a:ext cx="1244124" cy="842050"/>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smtClean="0">
                <a:ln>
                  <a:noFill/>
                </a:ln>
                <a:solidFill>
                  <a:sysClr val="window" lastClr="FFFFFF"/>
                </a:solidFill>
                <a:effectLst/>
                <a:uLnTx/>
                <a:uFillTx/>
                <a:latin typeface="Source Sans Pro Light"/>
                <a:cs typeface="Source Sans Pro Light"/>
              </a:rPr>
              <a:t>MLlib</a:t>
            </a:r>
          </a:p>
        </p:txBody>
      </p:sp>
      <p:sp>
        <p:nvSpPr>
          <p:cNvPr id="43" name="Rectangle 42"/>
          <p:cNvSpPr/>
          <p:nvPr/>
        </p:nvSpPr>
        <p:spPr>
          <a:xfrm>
            <a:off x="6171764" y="1734457"/>
            <a:ext cx="1244124" cy="842050"/>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smtClean="0">
                <a:ln>
                  <a:noFill/>
                </a:ln>
                <a:solidFill>
                  <a:sysClr val="window" lastClr="FFFFFF"/>
                </a:solidFill>
                <a:effectLst/>
                <a:uLnTx/>
                <a:uFillTx/>
                <a:latin typeface="Source Sans Pro Light"/>
                <a:cs typeface="Source Sans Pro Light"/>
              </a:rPr>
              <a:t>GraphX</a:t>
            </a:r>
          </a:p>
        </p:txBody>
      </p:sp>
      <p:sp>
        <p:nvSpPr>
          <p:cNvPr id="32" name="Rectangle 31"/>
          <p:cNvSpPr/>
          <p:nvPr/>
        </p:nvSpPr>
        <p:spPr>
          <a:xfrm>
            <a:off x="1698423" y="2638067"/>
            <a:ext cx="5944388" cy="484632"/>
          </a:xfrm>
          <a:prstGeom prst="rect">
            <a:avLst/>
          </a:prstGeom>
          <a:solidFill>
            <a:schemeClr val="accent3"/>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smtClean="0">
                <a:ln>
                  <a:noFill/>
                </a:ln>
                <a:solidFill>
                  <a:sysClr val="window" lastClr="FFFFFF"/>
                </a:solidFill>
                <a:effectLst/>
                <a:uLnTx/>
                <a:uFillTx/>
                <a:latin typeface="Source Sans Pro Light"/>
                <a:ea typeface="+mn-ea"/>
                <a:cs typeface="Source Sans Pro Light"/>
              </a:rPr>
              <a:t>RDD API</a:t>
            </a:r>
            <a:endParaRPr kumimoji="0" lang="en-US" sz="2100" b="0" i="0" u="none" strike="noStrike" kern="0" cap="none" spc="0" normalizeH="0" baseline="0" noProof="0" dirty="0">
              <a:ln>
                <a:noFill/>
              </a:ln>
              <a:solidFill>
                <a:sysClr val="window" lastClr="FFFFFF"/>
              </a:solidFill>
              <a:effectLst/>
              <a:uLnTx/>
              <a:uFillTx/>
              <a:latin typeface="Source Sans Pro Light"/>
              <a:ea typeface="+mn-ea"/>
              <a:cs typeface="Source Sans Pro Light"/>
            </a:endParaRPr>
          </a:p>
        </p:txBody>
      </p:sp>
      <p:sp>
        <p:nvSpPr>
          <p:cNvPr id="33" name="Rectangle 32"/>
          <p:cNvSpPr/>
          <p:nvPr/>
        </p:nvSpPr>
        <p:spPr>
          <a:xfrm>
            <a:off x="1695359" y="1188266"/>
            <a:ext cx="5944388" cy="484632"/>
          </a:xfrm>
          <a:prstGeom prst="rect">
            <a:avLst/>
          </a:prstGeom>
          <a:solidFill>
            <a:schemeClr val="accent3"/>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smtClean="0">
                <a:ln>
                  <a:noFill/>
                </a:ln>
                <a:solidFill>
                  <a:sysClr val="window" lastClr="FFFFFF"/>
                </a:solidFill>
                <a:effectLst/>
                <a:uLnTx/>
                <a:uFillTx/>
                <a:latin typeface="Source Sans Pro Light"/>
                <a:ea typeface="+mn-ea"/>
                <a:cs typeface="Source Sans Pro Light"/>
              </a:rPr>
              <a:t>DataFrames</a:t>
            </a:r>
            <a:r>
              <a:rPr kumimoji="0" lang="en-US" sz="2100" b="0" i="0" u="none" strike="noStrike" kern="0" cap="none" spc="0" normalizeH="0" noProof="0" dirty="0" smtClean="0">
                <a:ln>
                  <a:noFill/>
                </a:ln>
                <a:solidFill>
                  <a:sysClr val="window" lastClr="FFFFFF"/>
                </a:solidFill>
                <a:effectLst/>
                <a:uLnTx/>
                <a:uFillTx/>
                <a:latin typeface="Source Sans Pro Light"/>
                <a:ea typeface="+mn-ea"/>
                <a:cs typeface="Source Sans Pro Light"/>
              </a:rPr>
              <a:t> </a:t>
            </a:r>
            <a:r>
              <a:rPr kumimoji="0" lang="en-US" sz="2100" b="0" i="0" u="none" strike="noStrike" kern="0" cap="none" spc="0" normalizeH="0" baseline="0" noProof="0" dirty="0" smtClean="0">
                <a:ln>
                  <a:noFill/>
                </a:ln>
                <a:solidFill>
                  <a:sysClr val="window" lastClr="FFFFFF"/>
                </a:solidFill>
                <a:effectLst/>
                <a:uLnTx/>
                <a:uFillTx/>
                <a:latin typeface="Source Sans Pro Light"/>
                <a:ea typeface="+mn-ea"/>
                <a:cs typeface="Source Sans Pro Light"/>
              </a:rPr>
              <a:t>API</a:t>
            </a:r>
            <a:endParaRPr kumimoji="0" lang="en-US" sz="2100" b="0" i="0" u="none" strike="noStrike" kern="0" cap="none" spc="0" normalizeH="0" baseline="0" noProof="0" dirty="0">
              <a:ln>
                <a:noFill/>
              </a:ln>
              <a:solidFill>
                <a:sysClr val="window" lastClr="FFFFFF"/>
              </a:solidFill>
              <a:effectLst/>
              <a:uLnTx/>
              <a:uFillTx/>
              <a:latin typeface="Source Sans Pro Light"/>
              <a:ea typeface="+mn-ea"/>
              <a:cs typeface="Source Sans Pro Light"/>
            </a:endParaRPr>
          </a:p>
        </p:txBody>
      </p:sp>
    </p:spTree>
    <p:extLst>
      <p:ext uri="{BB962C8B-B14F-4D97-AF65-F5344CB8AC3E}">
        <p14:creationId xmlns:p14="http://schemas.microsoft.com/office/powerpoint/2010/main" val="57621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60</a:t>
            </a:fld>
            <a:endParaRPr lang="en-US"/>
          </a:p>
        </p:txBody>
      </p:sp>
      <p:sp>
        <p:nvSpPr>
          <p:cNvPr id="3"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DataFrames: Under the hood</a:t>
            </a:r>
            <a:endParaRPr lang="en-US" dirty="0"/>
          </a:p>
        </p:txBody>
      </p:sp>
      <p:sp>
        <p:nvSpPr>
          <p:cNvPr id="5" name="Rounded Rectangle 4"/>
          <p:cNvSpPr/>
          <p:nvPr/>
        </p:nvSpPr>
        <p:spPr>
          <a:xfrm>
            <a:off x="5165627" y="2444459"/>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6" name="Rounded Rectangle 5"/>
          <p:cNvSpPr/>
          <p:nvPr/>
        </p:nvSpPr>
        <p:spPr>
          <a:xfrm>
            <a:off x="5222079" y="2492936"/>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7" name="Rectangle 6"/>
          <p:cNvSpPr/>
          <p:nvPr/>
        </p:nvSpPr>
        <p:spPr>
          <a:xfrm>
            <a:off x="141999" y="2147877"/>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SQL AST</a:t>
            </a:r>
            <a:endParaRPr lang="en-US" sz="1300" dirty="0">
              <a:latin typeface="Source Sans Pro Light"/>
              <a:cs typeface="Source Sans Pro"/>
            </a:endParaRPr>
          </a:p>
        </p:txBody>
      </p:sp>
      <p:sp>
        <p:nvSpPr>
          <p:cNvPr id="8" name="Rectangle 7"/>
          <p:cNvSpPr/>
          <p:nvPr/>
        </p:nvSpPr>
        <p:spPr>
          <a:xfrm>
            <a:off x="141999" y="2871490"/>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err="1" smtClean="0">
                <a:latin typeface="Source Sans Pro Light"/>
                <a:cs typeface="Source Sans Pro"/>
              </a:rPr>
              <a:t>DataFrame</a:t>
            </a:r>
            <a:endParaRPr lang="en-US" sz="1300" dirty="0">
              <a:latin typeface="Source Sans Pro Light"/>
              <a:cs typeface="Source Sans Pro"/>
            </a:endParaRPr>
          </a:p>
        </p:txBody>
      </p:sp>
      <p:sp>
        <p:nvSpPr>
          <p:cNvPr id="9" name="Rounded Rectangle 8"/>
          <p:cNvSpPr/>
          <p:nvPr/>
        </p:nvSpPr>
        <p:spPr>
          <a:xfrm>
            <a:off x="1437425" y="2486584"/>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Unresolved Logical Plan</a:t>
            </a:r>
            <a:endParaRPr lang="en-US" sz="1300" dirty="0">
              <a:latin typeface="Source Sans Pro Light"/>
              <a:cs typeface="Source Sans Pro"/>
            </a:endParaRPr>
          </a:p>
        </p:txBody>
      </p:sp>
      <p:sp>
        <p:nvSpPr>
          <p:cNvPr id="10" name="Rounded Rectangle 9"/>
          <p:cNvSpPr/>
          <p:nvPr/>
        </p:nvSpPr>
        <p:spPr>
          <a:xfrm>
            <a:off x="2705959" y="2486584"/>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Logical Plan</a:t>
            </a:r>
            <a:endParaRPr lang="en-US" sz="1300" dirty="0">
              <a:latin typeface="Source Sans Pro Light"/>
              <a:cs typeface="Source Sans Pro"/>
            </a:endParaRPr>
          </a:p>
        </p:txBody>
      </p:sp>
      <p:sp>
        <p:nvSpPr>
          <p:cNvPr id="11" name="Rounded Rectangle 10"/>
          <p:cNvSpPr/>
          <p:nvPr/>
        </p:nvSpPr>
        <p:spPr>
          <a:xfrm>
            <a:off x="3974494" y="2486585"/>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Optimized Logical Plan</a:t>
            </a:r>
            <a:endParaRPr lang="en-US" sz="1300" dirty="0">
              <a:latin typeface="Source Sans Pro Light"/>
              <a:cs typeface="Source Sans Pro"/>
            </a:endParaRPr>
          </a:p>
        </p:txBody>
      </p:sp>
      <p:sp>
        <p:nvSpPr>
          <p:cNvPr id="12" name="Rectangle 11"/>
          <p:cNvSpPr/>
          <p:nvPr/>
        </p:nvSpPr>
        <p:spPr>
          <a:xfrm>
            <a:off x="8305936" y="2522662"/>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RDDs</a:t>
            </a:r>
            <a:endParaRPr lang="en-US" sz="1300" dirty="0">
              <a:latin typeface="Source Sans Pro Light"/>
              <a:cs typeface="Source Sans Pro"/>
            </a:endParaRPr>
          </a:p>
        </p:txBody>
      </p:sp>
      <p:sp>
        <p:nvSpPr>
          <p:cNvPr id="13" name="Rounded Rectangle 12"/>
          <p:cNvSpPr/>
          <p:nvPr/>
        </p:nvSpPr>
        <p:spPr>
          <a:xfrm>
            <a:off x="7017696" y="2492238"/>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Selected Physical Plan</a:t>
            </a:r>
            <a:endParaRPr lang="en-US" sz="1300" dirty="0">
              <a:latin typeface="Source Sans Pro Light"/>
              <a:cs typeface="Source Sans Pro"/>
            </a:endParaRPr>
          </a:p>
        </p:txBody>
      </p:sp>
      <p:cxnSp>
        <p:nvCxnSpPr>
          <p:cNvPr id="14" name="Straight Arrow Connector 13"/>
          <p:cNvCxnSpPr>
            <a:stCxn id="7" idx="3"/>
            <a:endCxn id="9" idx="1"/>
          </p:cNvCxnSpPr>
          <p:nvPr/>
        </p:nvCxnSpPr>
        <p:spPr>
          <a:xfrm>
            <a:off x="1102094" y="2423456"/>
            <a:ext cx="335330"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3"/>
            <a:endCxn id="9" idx="1"/>
          </p:cNvCxnSpPr>
          <p:nvPr/>
        </p:nvCxnSpPr>
        <p:spPr>
          <a:xfrm flipV="1">
            <a:off x="1102094" y="2792587"/>
            <a:ext cx="335330" cy="354482"/>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2452101" y="2792587"/>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3"/>
            <a:endCxn id="11" idx="1"/>
          </p:cNvCxnSpPr>
          <p:nvPr/>
        </p:nvCxnSpPr>
        <p:spPr>
          <a:xfrm>
            <a:off x="3720635" y="2792587"/>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13" idx="1"/>
          </p:cNvCxnSpPr>
          <p:nvPr/>
        </p:nvCxnSpPr>
        <p:spPr>
          <a:xfrm flipV="1">
            <a:off x="6236754" y="2798241"/>
            <a:ext cx="780942" cy="698"/>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a:endCxn id="12" idx="1"/>
          </p:cNvCxnSpPr>
          <p:nvPr/>
        </p:nvCxnSpPr>
        <p:spPr>
          <a:xfrm>
            <a:off x="8032371" y="2798241"/>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133067" y="1912190"/>
            <a:ext cx="864339" cy="338554"/>
          </a:xfrm>
          <a:prstGeom prst="rect">
            <a:avLst/>
          </a:prstGeom>
          <a:noFill/>
        </p:spPr>
        <p:txBody>
          <a:bodyPr wrap="none" rtlCol="0">
            <a:spAutoFit/>
          </a:bodyPr>
          <a:lstStyle/>
          <a:p>
            <a:pPr algn="ctr"/>
            <a:r>
              <a:rPr lang="en-US" sz="1600" dirty="0" smtClean="0">
                <a:latin typeface="Source Sans Pro Light"/>
                <a:cs typeface="Source Sans Pro"/>
              </a:rPr>
              <a:t>Analysis</a:t>
            </a:r>
            <a:endParaRPr lang="en-US" sz="1600" dirty="0">
              <a:latin typeface="Source Sans Pro Light"/>
              <a:cs typeface="Source Sans Pro"/>
            </a:endParaRPr>
          </a:p>
        </p:txBody>
      </p:sp>
      <p:sp>
        <p:nvSpPr>
          <p:cNvPr id="21" name="TextBox 20"/>
          <p:cNvSpPr txBox="1"/>
          <p:nvPr/>
        </p:nvSpPr>
        <p:spPr>
          <a:xfrm>
            <a:off x="3124703" y="1789079"/>
            <a:ext cx="1264139" cy="584776"/>
          </a:xfrm>
          <a:prstGeom prst="rect">
            <a:avLst/>
          </a:prstGeom>
          <a:noFill/>
        </p:spPr>
        <p:txBody>
          <a:bodyPr wrap="none" rtlCol="0">
            <a:spAutoFit/>
          </a:bodyPr>
          <a:lstStyle/>
          <a:p>
            <a:pPr algn="ctr"/>
            <a:r>
              <a:rPr lang="en-US" sz="1600" dirty="0" smtClean="0">
                <a:latin typeface="Source Sans Pro Light"/>
                <a:cs typeface="Source Sans Pro"/>
              </a:rPr>
              <a:t>Logical</a:t>
            </a:r>
          </a:p>
          <a:p>
            <a:pPr algn="ctr"/>
            <a:r>
              <a:rPr lang="en-US" sz="1600" dirty="0" smtClean="0">
                <a:latin typeface="Source Sans Pro Light"/>
                <a:cs typeface="Source Sans Pro"/>
              </a:rPr>
              <a:t>Optimization</a:t>
            </a:r>
            <a:endParaRPr lang="en-US" sz="1600" dirty="0">
              <a:latin typeface="Source Sans Pro Light"/>
              <a:cs typeface="Source Sans Pro"/>
            </a:endParaRPr>
          </a:p>
        </p:txBody>
      </p:sp>
      <p:sp>
        <p:nvSpPr>
          <p:cNvPr id="22" name="TextBox 21"/>
          <p:cNvSpPr txBox="1"/>
          <p:nvPr/>
        </p:nvSpPr>
        <p:spPr>
          <a:xfrm>
            <a:off x="4544510" y="1789079"/>
            <a:ext cx="954107" cy="584776"/>
          </a:xfrm>
          <a:prstGeom prst="rect">
            <a:avLst/>
          </a:prstGeom>
          <a:noFill/>
        </p:spPr>
        <p:txBody>
          <a:bodyPr wrap="none" rtlCol="0">
            <a:spAutoFit/>
          </a:bodyPr>
          <a:lstStyle/>
          <a:p>
            <a:pPr algn="ctr"/>
            <a:r>
              <a:rPr lang="en-US" sz="1600" dirty="0" smtClean="0">
                <a:latin typeface="Source Sans Pro Light"/>
                <a:cs typeface="Source Sans Pro"/>
              </a:rPr>
              <a:t>Physical</a:t>
            </a:r>
          </a:p>
          <a:p>
            <a:pPr algn="ctr"/>
            <a:r>
              <a:rPr lang="en-US" sz="1600" dirty="0" smtClean="0">
                <a:latin typeface="Source Sans Pro Light"/>
                <a:cs typeface="Source Sans Pro"/>
              </a:rPr>
              <a:t>Planning</a:t>
            </a:r>
            <a:endParaRPr lang="en-US" sz="1600" dirty="0">
              <a:latin typeface="Source Sans Pro Light"/>
              <a:cs typeface="Source Sans Pro"/>
            </a:endParaRPr>
          </a:p>
        </p:txBody>
      </p:sp>
      <p:cxnSp>
        <p:nvCxnSpPr>
          <p:cNvPr id="23" name="Straight Arrow Connector 22"/>
          <p:cNvCxnSpPr>
            <a:stCxn id="6" idx="3"/>
          </p:cNvCxnSpPr>
          <p:nvPr/>
        </p:nvCxnSpPr>
        <p:spPr>
          <a:xfrm>
            <a:off x="6236754" y="2798939"/>
            <a:ext cx="549618"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6" idx="3"/>
          </p:cNvCxnSpPr>
          <p:nvPr/>
        </p:nvCxnSpPr>
        <p:spPr>
          <a:xfrm flipV="1">
            <a:off x="6236754" y="2166210"/>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rot="16200000">
            <a:off x="6067508" y="2643449"/>
            <a:ext cx="1274770"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Cost Model</a:t>
            </a:r>
            <a:endParaRPr lang="en-US" sz="1300" dirty="0">
              <a:latin typeface="Source Sans Pro Light"/>
              <a:cs typeface="Source Sans Pro"/>
            </a:endParaRPr>
          </a:p>
        </p:txBody>
      </p:sp>
      <p:sp>
        <p:nvSpPr>
          <p:cNvPr id="26" name="Rounded Rectangle 25"/>
          <p:cNvSpPr/>
          <p:nvPr/>
        </p:nvSpPr>
        <p:spPr>
          <a:xfrm>
            <a:off x="5278532" y="2541414"/>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Physical </a:t>
            </a:r>
            <a:br>
              <a:rPr lang="en-US" sz="1300" dirty="0" smtClean="0">
                <a:latin typeface="Source Sans Pro Light"/>
                <a:cs typeface="Source Sans Pro"/>
              </a:rPr>
            </a:br>
            <a:r>
              <a:rPr lang="en-US" sz="1300" dirty="0" smtClean="0">
                <a:latin typeface="Source Sans Pro Light"/>
                <a:cs typeface="Source Sans Pro"/>
              </a:rPr>
              <a:t>Plans</a:t>
            </a:r>
            <a:endParaRPr lang="en-US" sz="1300" dirty="0">
              <a:latin typeface="Source Sans Pro Light"/>
              <a:cs typeface="Source Sans Pro"/>
            </a:endParaRPr>
          </a:p>
        </p:txBody>
      </p:sp>
      <p:sp>
        <p:nvSpPr>
          <p:cNvPr id="27" name="TextBox 26"/>
          <p:cNvSpPr txBox="1"/>
          <p:nvPr/>
        </p:nvSpPr>
        <p:spPr>
          <a:xfrm>
            <a:off x="7670163" y="1819857"/>
            <a:ext cx="993297" cy="523220"/>
          </a:xfrm>
          <a:prstGeom prst="rect">
            <a:avLst/>
          </a:prstGeom>
          <a:noFill/>
        </p:spPr>
        <p:txBody>
          <a:bodyPr wrap="none" rtlCol="0">
            <a:spAutoFit/>
          </a:bodyPr>
          <a:lstStyle/>
          <a:p>
            <a:pPr algn="ctr"/>
            <a:r>
              <a:rPr lang="en-US" sz="1400" dirty="0" smtClean="0">
                <a:latin typeface="Source Sans Pro Light"/>
                <a:cs typeface="Source Sans Pro"/>
              </a:rPr>
              <a:t>Code</a:t>
            </a:r>
          </a:p>
          <a:p>
            <a:pPr algn="ctr"/>
            <a:r>
              <a:rPr lang="en-US" sz="1400" dirty="0" smtClean="0">
                <a:latin typeface="Source Sans Pro Light"/>
                <a:cs typeface="Source Sans Pro"/>
              </a:rPr>
              <a:t>Generation</a:t>
            </a:r>
            <a:endParaRPr lang="en-US" sz="1400" dirty="0">
              <a:latin typeface="Source Sans Pro Light"/>
              <a:cs typeface="Source Sans Pro"/>
            </a:endParaRPr>
          </a:p>
        </p:txBody>
      </p:sp>
      <p:sp>
        <p:nvSpPr>
          <p:cNvPr id="28" name="Rectangle 27"/>
          <p:cNvSpPr/>
          <p:nvPr/>
        </p:nvSpPr>
        <p:spPr>
          <a:xfrm>
            <a:off x="2085189" y="3294756"/>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Catalog</a:t>
            </a:r>
            <a:endParaRPr lang="en-US" sz="1300" dirty="0">
              <a:latin typeface="Source Sans Pro Light"/>
              <a:cs typeface="Source Sans Pro"/>
            </a:endParaRPr>
          </a:p>
        </p:txBody>
      </p:sp>
      <p:cxnSp>
        <p:nvCxnSpPr>
          <p:cNvPr id="29" name="Straight Arrow Connector 28"/>
          <p:cNvCxnSpPr>
            <a:stCxn id="28" idx="0"/>
          </p:cNvCxnSpPr>
          <p:nvPr/>
        </p:nvCxnSpPr>
        <p:spPr>
          <a:xfrm flipV="1">
            <a:off x="2565237" y="2810758"/>
            <a:ext cx="0" cy="483998"/>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988737" y="2801373"/>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437424" y="4163318"/>
            <a:ext cx="6738224" cy="369332"/>
          </a:xfrm>
          <a:prstGeom prst="rect">
            <a:avLst/>
          </a:prstGeom>
          <a:noFill/>
        </p:spPr>
        <p:txBody>
          <a:bodyPr wrap="none" rtlCol="0">
            <a:spAutoFit/>
          </a:bodyPr>
          <a:lstStyle/>
          <a:p>
            <a:r>
              <a:rPr lang="en-US" dirty="0" err="1" smtClean="0">
                <a:latin typeface="Source Sans Pro Light"/>
                <a:cs typeface="Source Sans Pro Light"/>
              </a:rPr>
              <a:t>DataFrames</a:t>
            </a:r>
            <a:r>
              <a:rPr lang="en-US" dirty="0" smtClean="0">
                <a:latin typeface="Source Sans Pro Light"/>
                <a:cs typeface="Source Sans Pro Light"/>
              </a:rPr>
              <a:t> and SQL share the same optimization/execution pipeline</a:t>
            </a:r>
            <a:endParaRPr lang="en-US" dirty="0">
              <a:latin typeface="Source Sans Pro Light"/>
              <a:cs typeface="Source Sans Pro Light"/>
            </a:endParaRPr>
          </a:p>
        </p:txBody>
      </p:sp>
    </p:spTree>
    <p:extLst>
      <p:ext uri="{BB962C8B-B14F-4D97-AF65-F5344CB8AC3E}">
        <p14:creationId xmlns:p14="http://schemas.microsoft.com/office/powerpoint/2010/main" val="440535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61</a:t>
            </a:fld>
            <a:endParaRPr lang="en-US"/>
          </a:p>
        </p:txBody>
      </p:sp>
      <p:sp>
        <p:nvSpPr>
          <p:cNvPr id="3"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DataFrames: Under the hood</a:t>
            </a:r>
            <a:endParaRPr lang="en-US" dirty="0"/>
          </a:p>
        </p:txBody>
      </p:sp>
      <p:sp>
        <p:nvSpPr>
          <p:cNvPr id="5" name="Rounded Rectangle 4"/>
          <p:cNvSpPr/>
          <p:nvPr/>
        </p:nvSpPr>
        <p:spPr>
          <a:xfrm>
            <a:off x="5091486" y="1488091"/>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6" name="Rounded Rectangle 5"/>
          <p:cNvSpPr/>
          <p:nvPr/>
        </p:nvSpPr>
        <p:spPr>
          <a:xfrm>
            <a:off x="5147938" y="1536568"/>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7" name="Rectangle 6"/>
          <p:cNvSpPr/>
          <p:nvPr/>
        </p:nvSpPr>
        <p:spPr>
          <a:xfrm>
            <a:off x="67858" y="1191509"/>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SQL AST</a:t>
            </a:r>
            <a:endParaRPr lang="en-US" sz="1300" dirty="0">
              <a:latin typeface="Source Sans Pro Light"/>
              <a:cs typeface="Source Sans Pro"/>
            </a:endParaRPr>
          </a:p>
        </p:txBody>
      </p:sp>
      <p:sp>
        <p:nvSpPr>
          <p:cNvPr id="8" name="Rectangle 7"/>
          <p:cNvSpPr/>
          <p:nvPr/>
        </p:nvSpPr>
        <p:spPr>
          <a:xfrm>
            <a:off x="67858" y="1915122"/>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err="1" smtClean="0">
                <a:latin typeface="Source Sans Pro Light"/>
                <a:cs typeface="Source Sans Pro"/>
              </a:rPr>
              <a:t>DataFrame</a:t>
            </a:r>
            <a:endParaRPr lang="en-US" sz="1300" dirty="0">
              <a:latin typeface="Source Sans Pro Light"/>
              <a:cs typeface="Source Sans Pro"/>
            </a:endParaRPr>
          </a:p>
        </p:txBody>
      </p:sp>
      <p:sp>
        <p:nvSpPr>
          <p:cNvPr id="9" name="Rounded Rectangle 8"/>
          <p:cNvSpPr/>
          <p:nvPr/>
        </p:nvSpPr>
        <p:spPr>
          <a:xfrm>
            <a:off x="1363284" y="153021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Unresolved Logical Plan</a:t>
            </a:r>
            <a:endParaRPr lang="en-US" sz="1300" dirty="0">
              <a:latin typeface="Source Sans Pro Light"/>
              <a:cs typeface="Source Sans Pro"/>
            </a:endParaRPr>
          </a:p>
        </p:txBody>
      </p:sp>
      <p:sp>
        <p:nvSpPr>
          <p:cNvPr id="10" name="Rounded Rectangle 9"/>
          <p:cNvSpPr/>
          <p:nvPr/>
        </p:nvSpPr>
        <p:spPr>
          <a:xfrm>
            <a:off x="2631818" y="153021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Logical Plan</a:t>
            </a:r>
            <a:endParaRPr lang="en-US" sz="1300" dirty="0">
              <a:latin typeface="Source Sans Pro Light"/>
              <a:cs typeface="Source Sans Pro"/>
            </a:endParaRPr>
          </a:p>
        </p:txBody>
      </p:sp>
      <p:sp>
        <p:nvSpPr>
          <p:cNvPr id="11" name="Rounded Rectangle 10"/>
          <p:cNvSpPr/>
          <p:nvPr/>
        </p:nvSpPr>
        <p:spPr>
          <a:xfrm>
            <a:off x="3900353" y="1530217"/>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Optimized Logical Plan</a:t>
            </a:r>
            <a:endParaRPr lang="en-US" sz="1300" dirty="0">
              <a:latin typeface="Source Sans Pro Light"/>
              <a:cs typeface="Source Sans Pro"/>
            </a:endParaRPr>
          </a:p>
        </p:txBody>
      </p:sp>
      <p:sp>
        <p:nvSpPr>
          <p:cNvPr id="12" name="Rectangle 11"/>
          <p:cNvSpPr/>
          <p:nvPr/>
        </p:nvSpPr>
        <p:spPr>
          <a:xfrm>
            <a:off x="8231795" y="1566294"/>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RDDs</a:t>
            </a:r>
            <a:endParaRPr lang="en-US" sz="1300" dirty="0">
              <a:latin typeface="Source Sans Pro Light"/>
              <a:cs typeface="Source Sans Pro"/>
            </a:endParaRPr>
          </a:p>
        </p:txBody>
      </p:sp>
      <p:sp>
        <p:nvSpPr>
          <p:cNvPr id="13" name="Rounded Rectangle 12"/>
          <p:cNvSpPr/>
          <p:nvPr/>
        </p:nvSpPr>
        <p:spPr>
          <a:xfrm>
            <a:off x="6943555" y="1535870"/>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Selected Physical Plan</a:t>
            </a:r>
            <a:endParaRPr lang="en-US" sz="1300" dirty="0">
              <a:latin typeface="Source Sans Pro Light"/>
              <a:cs typeface="Source Sans Pro"/>
            </a:endParaRPr>
          </a:p>
        </p:txBody>
      </p:sp>
      <p:cxnSp>
        <p:nvCxnSpPr>
          <p:cNvPr id="14" name="Straight Arrow Connector 13"/>
          <p:cNvCxnSpPr>
            <a:stCxn id="7" idx="3"/>
            <a:endCxn id="9" idx="1"/>
          </p:cNvCxnSpPr>
          <p:nvPr/>
        </p:nvCxnSpPr>
        <p:spPr>
          <a:xfrm>
            <a:off x="1027953" y="1467088"/>
            <a:ext cx="335330"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3"/>
            <a:endCxn id="9" idx="1"/>
          </p:cNvCxnSpPr>
          <p:nvPr/>
        </p:nvCxnSpPr>
        <p:spPr>
          <a:xfrm flipV="1">
            <a:off x="1027953" y="1836219"/>
            <a:ext cx="335330" cy="354482"/>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2377960" y="1836219"/>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3"/>
            <a:endCxn id="11" idx="1"/>
          </p:cNvCxnSpPr>
          <p:nvPr/>
        </p:nvCxnSpPr>
        <p:spPr>
          <a:xfrm>
            <a:off x="3646494" y="1836219"/>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13" idx="1"/>
          </p:cNvCxnSpPr>
          <p:nvPr/>
        </p:nvCxnSpPr>
        <p:spPr>
          <a:xfrm flipV="1">
            <a:off x="6162613" y="1841873"/>
            <a:ext cx="780942" cy="698"/>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a:endCxn id="12" idx="1"/>
          </p:cNvCxnSpPr>
          <p:nvPr/>
        </p:nvCxnSpPr>
        <p:spPr>
          <a:xfrm>
            <a:off x="7958230" y="1841873"/>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3"/>
          </p:cNvCxnSpPr>
          <p:nvPr/>
        </p:nvCxnSpPr>
        <p:spPr>
          <a:xfrm>
            <a:off x="6162613" y="1842571"/>
            <a:ext cx="549618"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6" idx="3"/>
          </p:cNvCxnSpPr>
          <p:nvPr/>
        </p:nvCxnSpPr>
        <p:spPr>
          <a:xfrm flipV="1">
            <a:off x="6162613" y="1209842"/>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rot="16200000">
            <a:off x="5993367" y="1687081"/>
            <a:ext cx="1274770"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Cost Model</a:t>
            </a:r>
            <a:endParaRPr lang="en-US" sz="1300" dirty="0">
              <a:latin typeface="Source Sans Pro Light"/>
              <a:cs typeface="Source Sans Pro"/>
            </a:endParaRPr>
          </a:p>
        </p:txBody>
      </p:sp>
      <p:sp>
        <p:nvSpPr>
          <p:cNvPr id="26" name="Rounded Rectangle 25"/>
          <p:cNvSpPr/>
          <p:nvPr/>
        </p:nvSpPr>
        <p:spPr>
          <a:xfrm>
            <a:off x="5204391" y="158504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Physical </a:t>
            </a:r>
            <a:br>
              <a:rPr lang="en-US" sz="1300" dirty="0" smtClean="0">
                <a:latin typeface="Source Sans Pro Light"/>
                <a:cs typeface="Source Sans Pro"/>
              </a:rPr>
            </a:br>
            <a:r>
              <a:rPr lang="en-US" sz="1300" dirty="0" smtClean="0">
                <a:latin typeface="Source Sans Pro Light"/>
                <a:cs typeface="Source Sans Pro"/>
              </a:rPr>
              <a:t>Plans</a:t>
            </a:r>
            <a:endParaRPr lang="en-US" sz="1300" dirty="0">
              <a:latin typeface="Source Sans Pro Light"/>
              <a:cs typeface="Source Sans Pro"/>
            </a:endParaRPr>
          </a:p>
        </p:txBody>
      </p:sp>
      <p:sp>
        <p:nvSpPr>
          <p:cNvPr id="28" name="Rectangle 27"/>
          <p:cNvSpPr/>
          <p:nvPr/>
        </p:nvSpPr>
        <p:spPr>
          <a:xfrm>
            <a:off x="2011048" y="2338388"/>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Catalog</a:t>
            </a:r>
            <a:endParaRPr lang="en-US" sz="1300" dirty="0">
              <a:latin typeface="Source Sans Pro Light"/>
              <a:cs typeface="Source Sans Pro"/>
            </a:endParaRPr>
          </a:p>
        </p:txBody>
      </p:sp>
      <p:cxnSp>
        <p:nvCxnSpPr>
          <p:cNvPr id="29" name="Straight Arrow Connector 28"/>
          <p:cNvCxnSpPr>
            <a:stCxn id="28" idx="0"/>
          </p:cNvCxnSpPr>
          <p:nvPr/>
        </p:nvCxnSpPr>
        <p:spPr>
          <a:xfrm flipV="1">
            <a:off x="2491096" y="1854390"/>
            <a:ext cx="0" cy="483998"/>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914596" y="1845005"/>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1822782" y="3274004"/>
            <a:ext cx="2545492" cy="1112108"/>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1887983" y="3612680"/>
            <a:ext cx="2777213" cy="369332"/>
          </a:xfrm>
          <a:prstGeom prst="rect">
            <a:avLst/>
          </a:prstGeom>
          <a:noFill/>
        </p:spPr>
        <p:txBody>
          <a:bodyPr wrap="square" rtlCol="0">
            <a:spAutoFit/>
          </a:bodyPr>
          <a:lstStyle/>
          <a:p>
            <a:r>
              <a:rPr lang="en-US" dirty="0" smtClean="0">
                <a:latin typeface="Source Sans Pro" panose="020B0503030403020204" pitchFamily="34" charset="0"/>
              </a:rPr>
              <a:t>DataFrame Operations</a:t>
            </a:r>
            <a:endParaRPr lang="en-US" dirty="0">
              <a:latin typeface="Source Sans Pro" panose="020B0503030403020204" pitchFamily="34" charset="0"/>
            </a:endParaRPr>
          </a:p>
        </p:txBody>
      </p:sp>
      <p:cxnSp>
        <p:nvCxnSpPr>
          <p:cNvPr id="33" name="Straight Arrow Connector 32"/>
          <p:cNvCxnSpPr/>
          <p:nvPr/>
        </p:nvCxnSpPr>
        <p:spPr>
          <a:xfrm>
            <a:off x="4389805" y="3833358"/>
            <a:ext cx="810490" cy="0"/>
          </a:xfrm>
          <a:prstGeom prst="straightConnector1">
            <a:avLst/>
          </a:prstGeom>
          <a:ln w="19050" cmpd="sng">
            <a:solidFill>
              <a:schemeClr val="tx1"/>
            </a:solidFill>
            <a:headEnd type="none" w="lg"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35" name="Rounded Rectangle 34"/>
          <p:cNvSpPr/>
          <p:nvPr/>
        </p:nvSpPr>
        <p:spPr>
          <a:xfrm>
            <a:off x="5204391" y="3527355"/>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Selected Physical Plan</a:t>
            </a:r>
            <a:endParaRPr lang="en-US" sz="1300" dirty="0">
              <a:latin typeface="Source Sans Pro Light"/>
              <a:cs typeface="Source Sans Pro"/>
            </a:endParaRPr>
          </a:p>
        </p:txBody>
      </p:sp>
    </p:spTree>
    <p:extLst>
      <p:ext uri="{BB962C8B-B14F-4D97-AF65-F5344CB8AC3E}">
        <p14:creationId xmlns:p14="http://schemas.microsoft.com/office/powerpoint/2010/main" val="2868210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Catalyst Optimizations</a:t>
            </a:r>
            <a:endParaRPr lang="en-US" dirty="0"/>
          </a:p>
        </p:txBody>
      </p:sp>
      <p:cxnSp>
        <p:nvCxnSpPr>
          <p:cNvPr id="34" name="Straight Connector 33"/>
          <p:cNvCxnSpPr/>
          <p:nvPr/>
        </p:nvCxnSpPr>
        <p:spPr>
          <a:xfrm>
            <a:off x="4343899" y="1534683"/>
            <a:ext cx="0" cy="2202902"/>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276865" y="1276865"/>
            <a:ext cx="2471351" cy="369332"/>
          </a:xfrm>
          <a:prstGeom prst="rect">
            <a:avLst/>
          </a:prstGeom>
          <a:noFill/>
        </p:spPr>
        <p:txBody>
          <a:bodyPr wrap="square" rtlCol="0">
            <a:spAutoFit/>
          </a:bodyPr>
          <a:lstStyle/>
          <a:p>
            <a:r>
              <a:rPr lang="en-US" dirty="0">
                <a:solidFill>
                  <a:schemeClr val="accent1"/>
                </a:solidFill>
                <a:latin typeface="Source Sans Pro" panose="020B0503030403020204" pitchFamily="34" charset="0"/>
              </a:rPr>
              <a:t>Logical Optimizations</a:t>
            </a:r>
          </a:p>
        </p:txBody>
      </p:sp>
      <p:sp>
        <p:nvSpPr>
          <p:cNvPr id="36" name="TextBox 35"/>
          <p:cNvSpPr txBox="1"/>
          <p:nvPr/>
        </p:nvSpPr>
        <p:spPr>
          <a:xfrm>
            <a:off x="5194955" y="1008789"/>
            <a:ext cx="2471351" cy="646331"/>
          </a:xfrm>
          <a:prstGeom prst="rect">
            <a:avLst/>
          </a:prstGeom>
          <a:noFill/>
        </p:spPr>
        <p:txBody>
          <a:bodyPr wrap="square" rtlCol="0">
            <a:spAutoFit/>
          </a:bodyPr>
          <a:lstStyle/>
          <a:p>
            <a:r>
              <a:rPr lang="en-US" dirty="0" smtClean="0">
                <a:solidFill>
                  <a:schemeClr val="accent1"/>
                </a:solidFill>
                <a:latin typeface="Source Sans Pro" panose="020B0503030403020204" pitchFamily="34" charset="0"/>
              </a:rPr>
              <a:t>Create Physical Plan &amp; generate JVM bytecode</a:t>
            </a:r>
            <a:endParaRPr lang="en-US" dirty="0">
              <a:solidFill>
                <a:schemeClr val="accent1"/>
              </a:solidFill>
              <a:latin typeface="Source Sans Pro" panose="020B0503030403020204" pitchFamily="34" charset="0"/>
            </a:endParaRPr>
          </a:p>
        </p:txBody>
      </p:sp>
      <p:sp>
        <p:nvSpPr>
          <p:cNvPr id="20" name="TextBox 19"/>
          <p:cNvSpPr txBox="1"/>
          <p:nvPr/>
        </p:nvSpPr>
        <p:spPr>
          <a:xfrm>
            <a:off x="337751" y="1762897"/>
            <a:ext cx="3838833" cy="227754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latin typeface="Source Sans Pro Light" panose="020B0403030403020204" pitchFamily="34" charset="0"/>
              </a:rPr>
              <a:t>Push filter predicates down to data source, so irrelevant data can be skipped</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b="1" dirty="0" smtClean="0">
                <a:latin typeface="Source Sans Pro Light" panose="020B0403030403020204" pitchFamily="34" charset="0"/>
              </a:rPr>
              <a:t>Parquet: </a:t>
            </a:r>
            <a:r>
              <a:rPr lang="en-US" sz="1400" dirty="0" smtClean="0">
                <a:latin typeface="Source Sans Pro Light" panose="020B0403030403020204" pitchFamily="34" charset="0"/>
              </a:rPr>
              <a:t>skip entire blocks, turn comparisons on strings into cheaper integer comparisons via dictionary encoding</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b="1" dirty="0" smtClean="0">
                <a:latin typeface="Source Sans Pro Light" panose="020B0403030403020204" pitchFamily="34" charset="0"/>
              </a:rPr>
              <a:t>RDBMS: </a:t>
            </a:r>
            <a:r>
              <a:rPr lang="en-US" sz="1400" dirty="0" smtClean="0">
                <a:latin typeface="Source Sans Pro Light" panose="020B0403030403020204" pitchFamily="34" charset="0"/>
              </a:rPr>
              <a:t>reduce amount of data traffic by pushing predicates down</a:t>
            </a:r>
          </a:p>
          <a:p>
            <a:pPr marL="285750" indent="-285750">
              <a:buFont typeface="Arial" panose="020B0604020202020204" pitchFamily="34" charset="0"/>
              <a:buChar char="•"/>
            </a:pPr>
            <a:endParaRPr lang="en-US" sz="1600" dirty="0">
              <a:latin typeface="Source Sans Pro Light" panose="020B0403030403020204" pitchFamily="34" charset="0"/>
            </a:endParaRPr>
          </a:p>
        </p:txBody>
      </p:sp>
      <p:sp>
        <p:nvSpPr>
          <p:cNvPr id="37" name="TextBox 36"/>
          <p:cNvSpPr txBox="1"/>
          <p:nvPr/>
        </p:nvSpPr>
        <p:spPr>
          <a:xfrm>
            <a:off x="4511215" y="1762897"/>
            <a:ext cx="3838833" cy="2492990"/>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latin typeface="Source Sans Pro Light" panose="020B0403030403020204" pitchFamily="34" charset="0"/>
              </a:rPr>
              <a:t>Catalyst compiles operations into physical plans for execution and generates JVM bytecode</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Intelligently choose between broadcast joins and shuffle joins to reduce network traffic</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b="1" dirty="0" smtClean="0">
                <a:latin typeface="Source Sans Pro Light" panose="020B0403030403020204" pitchFamily="34" charset="0"/>
              </a:rPr>
              <a:t>Lower level optimizations:</a:t>
            </a:r>
            <a:r>
              <a:rPr lang="en-US" sz="1400" dirty="0" smtClean="0">
                <a:latin typeface="Source Sans Pro Light" panose="020B0403030403020204" pitchFamily="34" charset="0"/>
              </a:rPr>
              <a:t> eliminate expensive object allocations and reduce virtual function calls</a:t>
            </a:r>
          </a:p>
          <a:p>
            <a:pPr marL="285750" indent="-285750">
              <a:buFont typeface="Arial" panose="020B0604020202020204" pitchFamily="34" charset="0"/>
              <a:buChar char="•"/>
            </a:pPr>
            <a:endParaRPr lang="en-US" sz="1600" dirty="0">
              <a:latin typeface="Source Sans Pro Light" panose="020B0403030403020204" pitchFamily="34" charset="0"/>
            </a:endParaRPr>
          </a:p>
        </p:txBody>
      </p:sp>
    </p:spTree>
    <p:extLst>
      <p:ext uri="{BB962C8B-B14F-4D97-AF65-F5344CB8AC3E}">
        <p14:creationId xmlns:p14="http://schemas.microsoft.com/office/powerpoint/2010/main" val="249380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3670" y="205979"/>
            <a:ext cx="8973917" cy="857250"/>
          </a:xfrm>
          <a:prstGeom prst="rect">
            <a:avLst/>
          </a:prstGeom>
        </p:spPr>
        <p:txBody>
          <a:bodyP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sz="3400" smtClean="0"/>
              <a:t>Not Just Less Code: Faster Implementations</a:t>
            </a:r>
            <a:endParaRPr lang="en-US" sz="3400" dirty="0"/>
          </a:p>
        </p:txBody>
      </p:sp>
      <p:sp>
        <p:nvSpPr>
          <p:cNvPr id="9"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63</a:t>
            </a:fld>
            <a:endParaRPr lang="en-US" sz="1100" dirty="0">
              <a:solidFill>
                <a:srgbClr val="000000"/>
              </a:solidFill>
              <a:latin typeface="Source Sans Pro Light"/>
              <a:cs typeface="Source Sans Pro Light"/>
            </a:endParaRPr>
          </a:p>
        </p:txBody>
      </p:sp>
      <p:graphicFrame>
        <p:nvGraphicFramePr>
          <p:cNvPr id="10" name="Content Placeholder 4"/>
          <p:cNvGraphicFramePr>
            <a:graphicFrameLocks/>
          </p:cNvGraphicFramePr>
          <p:nvPr>
            <p:extLst>
              <p:ext uri="{D42A27DB-BD31-4B8C-83A1-F6EECF244321}">
                <p14:modId xmlns:p14="http://schemas.microsoft.com/office/powerpoint/2010/main" val="631171906"/>
              </p:ext>
            </p:extLst>
          </p:nvPr>
        </p:nvGraphicFramePr>
        <p:xfrm>
          <a:off x="568924" y="1294326"/>
          <a:ext cx="7172325" cy="337127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5651157" y="4792226"/>
            <a:ext cx="3270781" cy="415498"/>
          </a:xfrm>
          <a:prstGeom prst="rect">
            <a:avLst/>
          </a:prstGeom>
          <a:noFill/>
        </p:spPr>
        <p:txBody>
          <a:bodyPr wrap="square" rtlCol="0">
            <a:spAutoFit/>
          </a:bodyPr>
          <a:lstStyle/>
          <a:p>
            <a:r>
              <a:rPr lang="en-US" sz="1050" dirty="0">
                <a:latin typeface="Source Sans Pro" panose="020B0503030403020204" pitchFamily="34" charset="0"/>
                <a:hlinkClick r:id="rId4"/>
              </a:rPr>
              <a:t>https://</a:t>
            </a:r>
            <a:r>
              <a:rPr lang="en-US" sz="1050" dirty="0" smtClean="0">
                <a:latin typeface="Source Sans Pro" panose="020B0503030403020204" pitchFamily="34" charset="0"/>
                <a:hlinkClick r:id="rId4"/>
              </a:rPr>
              <a:t>gist.github.com/rxin/c1592c133e4bccf515dd</a:t>
            </a:r>
            <a:endParaRPr lang="en-US" sz="1050" dirty="0" smtClean="0">
              <a:latin typeface="Source Sans Pro" panose="020B0503030403020204" pitchFamily="34" charset="0"/>
            </a:endParaRPr>
          </a:p>
          <a:p>
            <a:endParaRPr lang="en-US" sz="1050" dirty="0">
              <a:latin typeface="Source Sans Pro" panose="020B0503030403020204" pitchFamily="34" charset="0"/>
            </a:endParaRPr>
          </a:p>
        </p:txBody>
      </p:sp>
    </p:spTree>
    <p:extLst>
      <p:ext uri="{BB962C8B-B14F-4D97-AF65-F5344CB8AC3E}">
        <p14:creationId xmlns:p14="http://schemas.microsoft.com/office/powerpoint/2010/main" val="1430638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3670" y="205979"/>
            <a:ext cx="8973917" cy="857250"/>
          </a:xfrm>
          <a:prstGeom prst="rect">
            <a:avLst/>
          </a:prstGeom>
        </p:spPr>
        <p:txBody>
          <a:bodyP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sz="3400" dirty="0" smtClean="0"/>
              <a:t>Catalyst Goals</a:t>
            </a:r>
            <a:endParaRPr lang="en-US" sz="3400" dirty="0"/>
          </a:p>
        </p:txBody>
      </p:sp>
      <p:sp>
        <p:nvSpPr>
          <p:cNvPr id="9"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64</a:t>
            </a:fld>
            <a:endParaRPr lang="en-US" sz="1100" dirty="0">
              <a:solidFill>
                <a:srgbClr val="000000"/>
              </a:solidFill>
              <a:latin typeface="Source Sans Pro Light"/>
              <a:cs typeface="Source Sans Pro Light"/>
            </a:endParaRPr>
          </a:p>
        </p:txBody>
      </p:sp>
      <p:sp>
        <p:nvSpPr>
          <p:cNvPr id="3" name="TextBox 2"/>
          <p:cNvSpPr txBox="1"/>
          <p:nvPr/>
        </p:nvSpPr>
        <p:spPr>
          <a:xfrm>
            <a:off x="1342768" y="1713470"/>
            <a:ext cx="6417275" cy="1846659"/>
          </a:xfrm>
          <a:prstGeom prst="rect">
            <a:avLst/>
          </a:prstGeom>
          <a:noFill/>
        </p:spPr>
        <p:txBody>
          <a:bodyPr wrap="square" rtlCol="0">
            <a:spAutoFit/>
          </a:bodyPr>
          <a:lstStyle/>
          <a:p>
            <a:pPr marL="342900" indent="-342900">
              <a:buAutoNum type="arabicParenR"/>
            </a:pPr>
            <a:r>
              <a:rPr lang="en-US" dirty="0" smtClean="0">
                <a:latin typeface="Source Sans Pro" panose="020B0503030403020204" pitchFamily="34" charset="0"/>
              </a:rPr>
              <a:t>Make it </a:t>
            </a:r>
            <a:r>
              <a:rPr lang="en-US" dirty="0" smtClean="0">
                <a:solidFill>
                  <a:schemeClr val="accent2"/>
                </a:solidFill>
                <a:latin typeface="Source Sans Pro" panose="020B0503030403020204" pitchFamily="34" charset="0"/>
              </a:rPr>
              <a:t>easy</a:t>
            </a:r>
            <a:r>
              <a:rPr lang="en-US" dirty="0" smtClean="0">
                <a:latin typeface="Source Sans Pro" panose="020B0503030403020204" pitchFamily="34" charset="0"/>
              </a:rPr>
              <a:t> </a:t>
            </a:r>
            <a:r>
              <a:rPr lang="en-US" dirty="0" smtClean="0">
                <a:solidFill>
                  <a:schemeClr val="accent2"/>
                </a:solidFill>
                <a:latin typeface="Source Sans Pro" panose="020B0503030403020204" pitchFamily="34" charset="0"/>
              </a:rPr>
              <a:t>to add </a:t>
            </a:r>
            <a:r>
              <a:rPr lang="en-US" dirty="0" smtClean="0">
                <a:latin typeface="Source Sans Pro" panose="020B0503030403020204" pitchFamily="34" charset="0"/>
              </a:rPr>
              <a:t>new optimization techniques and features to Spark SQL</a:t>
            </a:r>
          </a:p>
          <a:p>
            <a:pPr marL="342900" indent="-342900">
              <a:buAutoNum type="arabicParenR"/>
            </a:pPr>
            <a:endParaRPr lang="en-US" dirty="0" smtClean="0">
              <a:latin typeface="Source Sans Pro Light" panose="020B0403030403020204" pitchFamily="34" charset="0"/>
            </a:endParaRPr>
          </a:p>
          <a:p>
            <a:pPr marL="342900" indent="-342900">
              <a:buAutoNum type="arabicParenR"/>
            </a:pPr>
            <a:r>
              <a:rPr lang="en-US" dirty="0" smtClean="0">
                <a:latin typeface="Source Sans Pro" panose="020B0503030403020204" pitchFamily="34" charset="0"/>
              </a:rPr>
              <a:t>Enable developers to </a:t>
            </a:r>
            <a:r>
              <a:rPr lang="en-US" dirty="0" smtClean="0">
                <a:solidFill>
                  <a:schemeClr val="accent2"/>
                </a:solidFill>
                <a:latin typeface="Source Sans Pro" panose="020B0503030403020204" pitchFamily="34" charset="0"/>
              </a:rPr>
              <a:t>extend </a:t>
            </a:r>
            <a:r>
              <a:rPr lang="en-US" dirty="0" smtClean="0">
                <a:latin typeface="Source Sans Pro" panose="020B0503030403020204" pitchFamily="34" charset="0"/>
              </a:rPr>
              <a:t>the optimizer</a:t>
            </a:r>
          </a:p>
          <a:p>
            <a:pPr marL="800100" lvl="1" indent="-342900">
              <a:buFont typeface="Arial" panose="020B0604020202020204" pitchFamily="34" charset="0"/>
              <a:buChar char="•"/>
            </a:pPr>
            <a:r>
              <a:rPr lang="en-US" sz="1400" dirty="0" smtClean="0">
                <a:latin typeface="Source Sans Pro Light" panose="020B0403030403020204" pitchFamily="34" charset="0"/>
              </a:rPr>
              <a:t>For example, to add data source specific rules that can push filtering or aggregation into external storage systems</a:t>
            </a:r>
          </a:p>
          <a:p>
            <a:pPr marL="800100" lvl="1" indent="-342900">
              <a:buFont typeface="Arial" panose="020B0604020202020204" pitchFamily="34" charset="0"/>
              <a:buChar char="•"/>
            </a:pPr>
            <a:r>
              <a:rPr lang="en-US" sz="1400" dirty="0" smtClean="0">
                <a:latin typeface="Source Sans Pro Light" panose="020B0403030403020204" pitchFamily="34" charset="0"/>
              </a:rPr>
              <a:t>Or to support new data types</a:t>
            </a:r>
          </a:p>
        </p:txBody>
      </p:sp>
    </p:spTree>
    <p:extLst>
      <p:ext uri="{BB962C8B-B14F-4D97-AF65-F5344CB8AC3E}">
        <p14:creationId xmlns:p14="http://schemas.microsoft.com/office/powerpoint/2010/main" val="3585354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3670" y="205979"/>
            <a:ext cx="8973917" cy="857250"/>
          </a:xfrm>
          <a:prstGeom prst="rect">
            <a:avLst/>
          </a:prstGeom>
        </p:spPr>
        <p:txBody>
          <a:bodyP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sz="3400" dirty="0" smtClean="0"/>
              <a:t>Catalyst: Trees</a:t>
            </a:r>
            <a:endParaRPr lang="en-US" sz="3400" dirty="0"/>
          </a:p>
        </p:txBody>
      </p:sp>
      <p:sp>
        <p:nvSpPr>
          <p:cNvPr id="9"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65</a:t>
            </a:fld>
            <a:endParaRPr lang="en-US" sz="1100" dirty="0">
              <a:solidFill>
                <a:srgbClr val="000000"/>
              </a:solidFill>
              <a:latin typeface="Source Sans Pro Light"/>
              <a:cs typeface="Source Sans Pro Light"/>
            </a:endParaRPr>
          </a:p>
        </p:txBody>
      </p:sp>
      <p:pic>
        <p:nvPicPr>
          <p:cNvPr id="8194" name="Picture 2" descr="Catalyst blog fig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012" y="3265207"/>
            <a:ext cx="2857500" cy="16573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5246" y="1138993"/>
            <a:ext cx="3040707" cy="3108543"/>
          </a:xfrm>
          <a:prstGeom prst="rect">
            <a:avLst/>
          </a:prstGeom>
          <a:noFill/>
        </p:spPr>
        <p:txBody>
          <a:bodyPr wrap="square" rtlCol="0">
            <a:spAutoFit/>
          </a:bodyPr>
          <a:lstStyle/>
          <a:p>
            <a:pPr marL="285750" indent="-285750">
              <a:buFont typeface="Arial" panose="020B0604020202020204" pitchFamily="34" charset="0"/>
              <a:buChar char="•"/>
            </a:pPr>
            <a:r>
              <a:rPr lang="en-US" sz="1400" b="1" dirty="0" smtClean="0">
                <a:latin typeface="Source Sans Pro Light" panose="020B0403030403020204" pitchFamily="34" charset="0"/>
              </a:rPr>
              <a:t>Tree: </a:t>
            </a:r>
            <a:r>
              <a:rPr lang="en-US" sz="1400" dirty="0" smtClean="0">
                <a:latin typeface="Source Sans Pro Light" panose="020B0403030403020204" pitchFamily="34" charset="0"/>
              </a:rPr>
              <a:t>Main data type in Catalyst</a:t>
            </a:r>
          </a:p>
          <a:p>
            <a:pPr marL="285750" indent="-285750">
              <a:buFont typeface="Arial" panose="020B0604020202020204" pitchFamily="34" charset="0"/>
              <a:buChar char="•"/>
            </a:pPr>
            <a:endParaRPr lang="en-US" sz="1400" dirty="0" smtClean="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Tree is made of node objects</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Each node has type and 0 or more children</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New node types are defined as subclasses of </a:t>
            </a:r>
            <a:r>
              <a:rPr lang="en-US" sz="1400" dirty="0" err="1" smtClean="0">
                <a:latin typeface="Source Sans Pro Light" panose="020B0403030403020204" pitchFamily="34" charset="0"/>
              </a:rPr>
              <a:t>TreeNode</a:t>
            </a:r>
            <a:r>
              <a:rPr lang="en-US" sz="1400" dirty="0" smtClean="0">
                <a:latin typeface="Source Sans Pro Light" panose="020B0403030403020204" pitchFamily="34" charset="0"/>
              </a:rPr>
              <a:t> class</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Nodes are immutable and are manipulated via functional transformations</a:t>
            </a:r>
          </a:p>
          <a:p>
            <a:pPr marL="285750" indent="-285750">
              <a:buFont typeface="Arial" panose="020B0604020202020204" pitchFamily="34" charset="0"/>
              <a:buChar char="•"/>
            </a:pPr>
            <a:endParaRPr lang="en-US" sz="1400" dirty="0">
              <a:latin typeface="Source Sans Pro Light" panose="020B0403030403020204" pitchFamily="34" charset="0"/>
            </a:endParaRPr>
          </a:p>
        </p:txBody>
      </p:sp>
      <p:sp>
        <p:nvSpPr>
          <p:cNvPr id="3" name="TextBox 2"/>
          <p:cNvSpPr txBox="1"/>
          <p:nvPr/>
        </p:nvSpPr>
        <p:spPr>
          <a:xfrm>
            <a:off x="3610224" y="1783961"/>
            <a:ext cx="5066456" cy="646331"/>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accent1"/>
                </a:solidFill>
                <a:latin typeface="Anonymous Pro" panose="02060609030202000504" pitchFamily="49" charset="0"/>
                <a:ea typeface="Anonymous Pro" panose="02060609030202000504" pitchFamily="49" charset="0"/>
              </a:rPr>
              <a:t>Literal(</a:t>
            </a:r>
            <a:r>
              <a:rPr lang="en-US" sz="1200" dirty="0">
                <a:latin typeface="Anonymous Pro" panose="02060609030202000504" pitchFamily="49" charset="0"/>
                <a:ea typeface="Anonymous Pro" panose="02060609030202000504" pitchFamily="49" charset="0"/>
              </a:rPr>
              <a:t>value: Int</a:t>
            </a:r>
            <a:r>
              <a:rPr lang="en-US" sz="1200" b="1" dirty="0" smtClean="0">
                <a:solidFill>
                  <a:schemeClr val="accent1"/>
                </a:solidFill>
                <a:latin typeface="Anonymous Pro" panose="02060609030202000504" pitchFamily="49" charset="0"/>
                <a:ea typeface="Anonymous Pro" panose="02060609030202000504" pitchFamily="49" charset="0"/>
              </a:rPr>
              <a:t>)</a:t>
            </a:r>
            <a:r>
              <a:rPr lang="en-US" sz="1200" dirty="0" smtClean="0">
                <a:latin typeface="Source Sans Pro" panose="020B0503030403020204" pitchFamily="34" charset="0"/>
                <a:ea typeface="Anonymous Pro" panose="02060609030202000504" pitchFamily="49" charset="0"/>
              </a:rPr>
              <a:t>: </a:t>
            </a:r>
            <a:r>
              <a:rPr lang="en-US" sz="1200" dirty="0">
                <a:latin typeface="Source Sans Pro" panose="020B0503030403020204" pitchFamily="34" charset="0"/>
                <a:ea typeface="Anonymous Pro" panose="02060609030202000504" pitchFamily="49" charset="0"/>
              </a:rPr>
              <a:t>a constant </a:t>
            </a:r>
            <a:r>
              <a:rPr lang="en-US" sz="1200" dirty="0" smtClean="0">
                <a:latin typeface="Source Sans Pro" panose="020B0503030403020204" pitchFamily="34" charset="0"/>
                <a:ea typeface="Anonymous Pro" panose="02060609030202000504" pitchFamily="49" charset="0"/>
              </a:rPr>
              <a:t>value</a:t>
            </a:r>
            <a:endParaRPr lang="en-US" sz="1200" dirty="0">
              <a:latin typeface="Source Sans Pro" panose="020B0503030403020204" pitchFamily="34" charset="0"/>
              <a:ea typeface="Anonymous Pro" panose="02060609030202000504" pitchFamily="49" charset="0"/>
            </a:endParaRPr>
          </a:p>
          <a:p>
            <a:pPr marL="171450" indent="-171450">
              <a:buFont typeface="Arial" panose="020B0604020202020204" pitchFamily="34" charset="0"/>
              <a:buChar char="•"/>
            </a:pPr>
            <a:r>
              <a:rPr lang="en-US" sz="1200" b="1" dirty="0">
                <a:solidFill>
                  <a:schemeClr val="accent1"/>
                </a:solidFill>
                <a:latin typeface="Anonymous Pro" panose="02060609030202000504" pitchFamily="49" charset="0"/>
                <a:ea typeface="Anonymous Pro" panose="02060609030202000504" pitchFamily="49" charset="0"/>
              </a:rPr>
              <a:t>Attribute(</a:t>
            </a:r>
            <a:r>
              <a:rPr lang="en-US" sz="1200" dirty="0">
                <a:latin typeface="Anonymous Pro" panose="02060609030202000504" pitchFamily="49" charset="0"/>
                <a:ea typeface="Anonymous Pro" panose="02060609030202000504" pitchFamily="49" charset="0"/>
              </a:rPr>
              <a:t>name: String</a:t>
            </a:r>
            <a:r>
              <a:rPr lang="en-US" sz="1200" b="1" dirty="0">
                <a:solidFill>
                  <a:schemeClr val="accent1"/>
                </a:solidFill>
                <a:latin typeface="Anonymous Pro" panose="02060609030202000504" pitchFamily="49" charset="0"/>
                <a:ea typeface="Anonymous Pro" panose="02060609030202000504" pitchFamily="49" charset="0"/>
              </a:rPr>
              <a:t>)</a:t>
            </a:r>
            <a:r>
              <a:rPr lang="en-US" sz="1200" dirty="0">
                <a:latin typeface="Source Sans Pro" panose="020B0503030403020204" pitchFamily="34" charset="0"/>
                <a:ea typeface="Anonymous Pro" panose="02060609030202000504" pitchFamily="49" charset="0"/>
              </a:rPr>
              <a:t>: an attribute from an input row, </a:t>
            </a:r>
            <a:r>
              <a:rPr lang="en-US" sz="1200" dirty="0" err="1">
                <a:latin typeface="Source Sans Pro" panose="020B0503030403020204" pitchFamily="34" charset="0"/>
                <a:ea typeface="Anonymous Pro" panose="02060609030202000504" pitchFamily="49" charset="0"/>
              </a:rPr>
              <a:t>e.g.,“x</a:t>
            </a:r>
            <a:r>
              <a:rPr lang="en-US" sz="1200" dirty="0" smtClean="0">
                <a:latin typeface="Source Sans Pro" panose="020B0503030403020204" pitchFamily="34" charset="0"/>
                <a:ea typeface="Anonymous Pro" panose="02060609030202000504" pitchFamily="49" charset="0"/>
              </a:rPr>
              <a:t>”</a:t>
            </a:r>
            <a:endParaRPr lang="en-US" sz="1200" dirty="0" smtClean="0">
              <a:latin typeface="Anonymous Pro" panose="02060609030202000504" pitchFamily="49" charset="0"/>
              <a:ea typeface="Anonymous Pro" panose="02060609030202000504" pitchFamily="49" charset="0"/>
            </a:endParaRPr>
          </a:p>
          <a:p>
            <a:pPr marL="171450" indent="-171450">
              <a:buFont typeface="Arial" panose="020B0604020202020204" pitchFamily="34" charset="0"/>
              <a:buChar char="•"/>
            </a:pPr>
            <a:r>
              <a:rPr lang="en-US" sz="1200" b="1" dirty="0" smtClean="0">
                <a:solidFill>
                  <a:schemeClr val="accent1"/>
                </a:solidFill>
                <a:latin typeface="Anonymous Pro" panose="02060609030202000504" pitchFamily="49" charset="0"/>
                <a:ea typeface="Anonymous Pro" panose="02060609030202000504" pitchFamily="49" charset="0"/>
              </a:rPr>
              <a:t>Add(</a:t>
            </a:r>
            <a:r>
              <a:rPr lang="en-US" sz="1200" dirty="0" smtClean="0">
                <a:latin typeface="Anonymous Pro" panose="02060609030202000504" pitchFamily="49" charset="0"/>
                <a:ea typeface="Anonymous Pro" panose="02060609030202000504" pitchFamily="49" charset="0"/>
              </a:rPr>
              <a:t>left</a:t>
            </a:r>
            <a:r>
              <a:rPr lang="en-US" sz="1200" dirty="0">
                <a:latin typeface="Anonymous Pro" panose="02060609030202000504" pitchFamily="49" charset="0"/>
                <a:ea typeface="Anonymous Pro" panose="02060609030202000504" pitchFamily="49" charset="0"/>
              </a:rPr>
              <a:t>: </a:t>
            </a:r>
            <a:r>
              <a:rPr lang="en-US" sz="1200" dirty="0" err="1">
                <a:latin typeface="Anonymous Pro" panose="02060609030202000504" pitchFamily="49" charset="0"/>
                <a:ea typeface="Anonymous Pro" panose="02060609030202000504" pitchFamily="49" charset="0"/>
              </a:rPr>
              <a:t>TreeNode</a:t>
            </a:r>
            <a:r>
              <a:rPr lang="en-US" sz="1200" dirty="0">
                <a:latin typeface="Anonymous Pro" panose="02060609030202000504" pitchFamily="49" charset="0"/>
                <a:ea typeface="Anonymous Pro" panose="02060609030202000504" pitchFamily="49" charset="0"/>
              </a:rPr>
              <a:t>, right: </a:t>
            </a:r>
            <a:r>
              <a:rPr lang="en-US" sz="1200" dirty="0" err="1">
                <a:latin typeface="Anonymous Pro" panose="02060609030202000504" pitchFamily="49" charset="0"/>
                <a:ea typeface="Anonymous Pro" panose="02060609030202000504" pitchFamily="49" charset="0"/>
              </a:rPr>
              <a:t>TreeNode</a:t>
            </a:r>
            <a:r>
              <a:rPr lang="en-US" sz="1200" b="1" dirty="0">
                <a:solidFill>
                  <a:schemeClr val="accent1"/>
                </a:solidFill>
                <a:latin typeface="Anonymous Pro" panose="02060609030202000504" pitchFamily="49" charset="0"/>
                <a:ea typeface="Anonymous Pro" panose="02060609030202000504" pitchFamily="49" charset="0"/>
              </a:rPr>
              <a:t>)</a:t>
            </a:r>
            <a:r>
              <a:rPr lang="en-US" sz="1200" dirty="0">
                <a:latin typeface="Source Sans Pro" panose="020B0503030403020204" pitchFamily="34" charset="0"/>
                <a:ea typeface="Anonymous Pro" panose="02060609030202000504" pitchFamily="49" charset="0"/>
              </a:rPr>
              <a:t>: sum of two expressions.</a:t>
            </a:r>
          </a:p>
        </p:txBody>
      </p:sp>
      <p:sp>
        <p:nvSpPr>
          <p:cNvPr id="4" name="TextBox 3"/>
          <p:cNvSpPr txBox="1"/>
          <p:nvPr/>
        </p:nvSpPr>
        <p:spPr>
          <a:xfrm>
            <a:off x="3717408" y="1034855"/>
            <a:ext cx="4852087" cy="523220"/>
          </a:xfrm>
          <a:prstGeom prst="rect">
            <a:avLst/>
          </a:prstGeom>
          <a:noFill/>
        </p:spPr>
        <p:txBody>
          <a:bodyPr wrap="square" rtlCol="0">
            <a:spAutoFit/>
          </a:bodyPr>
          <a:lstStyle/>
          <a:p>
            <a:r>
              <a:rPr lang="en-US" sz="1400" dirty="0" smtClean="0">
                <a:latin typeface="Source Sans Pro" panose="020B0503030403020204" pitchFamily="34" charset="0"/>
              </a:rPr>
              <a:t>Imagine we have the following 3 node classes for a very simple expression language:</a:t>
            </a:r>
            <a:endParaRPr lang="en-US" sz="1400" dirty="0">
              <a:latin typeface="Source Sans Pro" panose="020B0503030403020204" pitchFamily="34" charset="0"/>
            </a:endParaRPr>
          </a:p>
        </p:txBody>
      </p:sp>
      <p:sp>
        <p:nvSpPr>
          <p:cNvPr id="10" name="TextBox 9"/>
          <p:cNvSpPr txBox="1"/>
          <p:nvPr/>
        </p:nvSpPr>
        <p:spPr>
          <a:xfrm>
            <a:off x="3717408" y="2585878"/>
            <a:ext cx="4852087" cy="338554"/>
          </a:xfrm>
          <a:prstGeom prst="rect">
            <a:avLst/>
          </a:prstGeom>
          <a:noFill/>
        </p:spPr>
        <p:txBody>
          <a:bodyPr wrap="square" rtlCol="0">
            <a:spAutoFit/>
          </a:bodyPr>
          <a:lstStyle/>
          <a:p>
            <a:r>
              <a:rPr lang="en-US" sz="1400" dirty="0" smtClean="0">
                <a:latin typeface="Source Sans Pro" panose="020B0503030403020204" pitchFamily="34" charset="0"/>
              </a:rPr>
              <a:t>Build a tree for the expression:</a:t>
            </a:r>
            <a:r>
              <a:rPr lang="en-US" sz="1600" dirty="0" smtClean="0">
                <a:solidFill>
                  <a:schemeClr val="accent2"/>
                </a:solidFill>
                <a:latin typeface="Anonymous Pro" panose="02060609030202000504" pitchFamily="49" charset="0"/>
                <a:ea typeface="Anonymous Pro" panose="02060609030202000504" pitchFamily="49" charset="0"/>
              </a:rPr>
              <a:t> x + (1+2)</a:t>
            </a:r>
            <a:endParaRPr lang="en-US" sz="1400" dirty="0">
              <a:solidFill>
                <a:schemeClr val="accent2"/>
              </a:solidFill>
              <a:latin typeface="Anonymous Pro" panose="02060609030202000504" pitchFamily="49" charset="0"/>
              <a:ea typeface="Anonymous Pro" panose="02060609030202000504" pitchFamily="49" charset="0"/>
            </a:endParaRPr>
          </a:p>
        </p:txBody>
      </p:sp>
      <p:sp>
        <p:nvSpPr>
          <p:cNvPr id="11" name="TextBox 10"/>
          <p:cNvSpPr txBox="1"/>
          <p:nvPr/>
        </p:nvSpPr>
        <p:spPr>
          <a:xfrm>
            <a:off x="3717407" y="2926653"/>
            <a:ext cx="5171220" cy="338554"/>
          </a:xfrm>
          <a:prstGeom prst="rect">
            <a:avLst/>
          </a:prstGeom>
          <a:noFill/>
        </p:spPr>
        <p:txBody>
          <a:bodyPr wrap="square" rtlCol="0">
            <a:spAutoFit/>
          </a:bodyPr>
          <a:lstStyle/>
          <a:p>
            <a:r>
              <a:rPr lang="en-US" sz="1400" dirty="0" smtClean="0">
                <a:latin typeface="Source Sans Pro" panose="020B0503030403020204" pitchFamily="34" charset="0"/>
              </a:rPr>
              <a:t>In Scala code:</a:t>
            </a:r>
            <a:r>
              <a:rPr lang="en-US" sz="1600" dirty="0">
                <a:solidFill>
                  <a:schemeClr val="accent2"/>
                </a:solidFill>
                <a:latin typeface="Anonymous Pro" panose="02060609030202000504" pitchFamily="49" charset="0"/>
                <a:ea typeface="Anonymous Pro" panose="02060609030202000504" pitchFamily="49" charset="0"/>
              </a:rPr>
              <a:t> </a:t>
            </a:r>
            <a:r>
              <a:rPr lang="en-US" sz="1200" dirty="0">
                <a:solidFill>
                  <a:schemeClr val="accent4"/>
                </a:solidFill>
                <a:latin typeface="Anonymous Pro" panose="02060609030202000504" pitchFamily="49" charset="0"/>
                <a:ea typeface="Anonymous Pro" panose="02060609030202000504" pitchFamily="49" charset="0"/>
              </a:rPr>
              <a:t>Add(Attribute(x), Add(Literal(1), Literal(2)))</a:t>
            </a:r>
            <a:endParaRPr lang="en-US" sz="1100" dirty="0">
              <a:solidFill>
                <a:schemeClr val="accent4"/>
              </a:solidFill>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val="610507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3670" y="205979"/>
            <a:ext cx="8973917" cy="857250"/>
          </a:xfrm>
          <a:prstGeom prst="rect">
            <a:avLst/>
          </a:prstGeom>
        </p:spPr>
        <p:txBody>
          <a:bodyP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sz="3400" dirty="0" smtClean="0"/>
              <a:t>Catalyst: Rules</a:t>
            </a:r>
            <a:endParaRPr lang="en-US" sz="3400" dirty="0"/>
          </a:p>
        </p:txBody>
      </p:sp>
      <p:sp>
        <p:nvSpPr>
          <p:cNvPr id="9"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66</a:t>
            </a:fld>
            <a:endParaRPr lang="en-US" sz="1100" dirty="0">
              <a:solidFill>
                <a:srgbClr val="000000"/>
              </a:solidFill>
              <a:latin typeface="Source Sans Pro Light"/>
              <a:cs typeface="Source Sans Pro Light"/>
            </a:endParaRPr>
          </a:p>
        </p:txBody>
      </p:sp>
      <p:sp>
        <p:nvSpPr>
          <p:cNvPr id="2" name="TextBox 1"/>
          <p:cNvSpPr txBox="1"/>
          <p:nvPr/>
        </p:nvSpPr>
        <p:spPr>
          <a:xfrm>
            <a:off x="245246" y="1138993"/>
            <a:ext cx="3151659" cy="3323987"/>
          </a:xfrm>
          <a:prstGeom prst="rect">
            <a:avLst/>
          </a:prstGeom>
          <a:noFill/>
        </p:spPr>
        <p:txBody>
          <a:bodyPr wrap="square" rtlCol="0">
            <a:spAutoFit/>
          </a:bodyPr>
          <a:lstStyle/>
          <a:p>
            <a:pPr marL="285750" indent="-285750">
              <a:buFont typeface="Arial" panose="020B0604020202020204" pitchFamily="34" charset="0"/>
              <a:buChar char="•"/>
            </a:pPr>
            <a:r>
              <a:rPr lang="en-US" sz="1400" b="1" dirty="0" smtClean="0">
                <a:latin typeface="Source Sans Pro Light" panose="020B0403030403020204" pitchFamily="34" charset="0"/>
              </a:rPr>
              <a:t>Rules: </a:t>
            </a:r>
            <a:r>
              <a:rPr lang="en-US" sz="1400" dirty="0" smtClean="0">
                <a:latin typeface="Source Sans Pro Light" panose="020B0403030403020204" pitchFamily="34" charset="0"/>
              </a:rPr>
              <a:t>Trees are manipulated using rules</a:t>
            </a:r>
          </a:p>
          <a:p>
            <a:pPr marL="285750" indent="-285750">
              <a:buFont typeface="Arial" panose="020B0604020202020204" pitchFamily="34" charset="0"/>
              <a:buChar char="•"/>
            </a:pPr>
            <a:endParaRPr lang="en-US" sz="1400" dirty="0" smtClean="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A rule is a function from a tree to another tree</a:t>
            </a:r>
          </a:p>
          <a:p>
            <a:pPr marL="285750" indent="-285750">
              <a:buFont typeface="Arial" panose="020B0604020202020204" pitchFamily="34" charset="0"/>
              <a:buChar char="•"/>
            </a:pPr>
            <a:endParaRPr lang="en-US" sz="1400" dirty="0" smtClean="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Commonly, Catalyst will use a set of pattern matching functions to find and replace subtrees</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Trees offer a transform method that applies a pattern matching function recursively on all nodes of the tree, transforming the ones that match each pattern to a result</a:t>
            </a:r>
            <a:endParaRPr lang="en-US" sz="1400" dirty="0">
              <a:latin typeface="Source Sans Pro Light" panose="020B0403030403020204" pitchFamily="34" charset="0"/>
            </a:endParaRPr>
          </a:p>
        </p:txBody>
      </p:sp>
      <p:sp>
        <p:nvSpPr>
          <p:cNvPr id="3" name="TextBox 2"/>
          <p:cNvSpPr txBox="1"/>
          <p:nvPr/>
        </p:nvSpPr>
        <p:spPr>
          <a:xfrm>
            <a:off x="3610224" y="1783961"/>
            <a:ext cx="5066456" cy="646331"/>
          </a:xfrm>
          <a:prstGeom prst="rect">
            <a:avLst/>
          </a:prstGeom>
          <a:noFill/>
        </p:spPr>
        <p:txBody>
          <a:bodyPr wrap="square" rtlCol="0">
            <a:spAutoFit/>
          </a:bodyPr>
          <a:lstStyle/>
          <a:p>
            <a:r>
              <a:rPr lang="en-US" sz="1200" dirty="0" err="1">
                <a:latin typeface="Anonymous Pro" panose="02060609030202000504" pitchFamily="49" charset="0"/>
                <a:ea typeface="Anonymous Pro" panose="02060609030202000504" pitchFamily="49" charset="0"/>
              </a:rPr>
              <a:t>tree.transform</a:t>
            </a:r>
            <a:r>
              <a:rPr lang="en-US" sz="1200" dirty="0">
                <a:latin typeface="Anonymous Pro" panose="02060609030202000504" pitchFamily="49" charset="0"/>
                <a:ea typeface="Anonymous Pro" panose="02060609030202000504" pitchFamily="49" charset="0"/>
              </a:rPr>
              <a:t> {</a:t>
            </a:r>
          </a:p>
          <a:p>
            <a:r>
              <a:rPr lang="en-US" sz="1200" dirty="0">
                <a:latin typeface="Anonymous Pro" panose="02060609030202000504" pitchFamily="49" charset="0"/>
                <a:ea typeface="Anonymous Pro" panose="02060609030202000504" pitchFamily="49" charset="0"/>
              </a:rPr>
              <a:t>  </a:t>
            </a:r>
            <a:r>
              <a:rPr lang="en-US" sz="1200" b="1" dirty="0">
                <a:solidFill>
                  <a:srgbClr val="7030A0"/>
                </a:solidFill>
                <a:latin typeface="Anonymous Pro" panose="02060609030202000504" pitchFamily="49" charset="0"/>
                <a:ea typeface="Anonymous Pro" panose="02060609030202000504" pitchFamily="49" charset="0"/>
              </a:rPr>
              <a:t>case</a:t>
            </a:r>
            <a:r>
              <a:rPr lang="en-US" sz="1200" dirty="0">
                <a:solidFill>
                  <a:srgbClr val="7030A0"/>
                </a:solidFill>
                <a:latin typeface="Anonymous Pro" panose="02060609030202000504" pitchFamily="49" charset="0"/>
                <a:ea typeface="Anonymous Pro" panose="02060609030202000504" pitchFamily="49" charset="0"/>
              </a:rPr>
              <a:t> </a:t>
            </a:r>
            <a:r>
              <a:rPr lang="en-US" sz="1200" dirty="0">
                <a:solidFill>
                  <a:srgbClr val="0070C0"/>
                </a:solidFill>
                <a:latin typeface="Anonymous Pro" panose="02060609030202000504" pitchFamily="49" charset="0"/>
                <a:ea typeface="Anonymous Pro" panose="02060609030202000504" pitchFamily="49" charset="0"/>
              </a:rPr>
              <a:t>Add</a:t>
            </a:r>
            <a:r>
              <a:rPr lang="en-US" sz="1200" dirty="0">
                <a:latin typeface="Anonymous Pro" panose="02060609030202000504" pitchFamily="49" charset="0"/>
                <a:ea typeface="Anonymous Pro" panose="02060609030202000504" pitchFamily="49" charset="0"/>
              </a:rPr>
              <a:t>(</a:t>
            </a:r>
            <a:r>
              <a:rPr lang="en-US" sz="1200" dirty="0">
                <a:solidFill>
                  <a:srgbClr val="0070C0"/>
                </a:solidFill>
                <a:latin typeface="Anonymous Pro" panose="02060609030202000504" pitchFamily="49" charset="0"/>
                <a:ea typeface="Anonymous Pro" panose="02060609030202000504" pitchFamily="49" charset="0"/>
              </a:rPr>
              <a:t>Literal</a:t>
            </a:r>
            <a:r>
              <a:rPr lang="en-US" sz="1200" dirty="0">
                <a:latin typeface="Anonymous Pro" panose="02060609030202000504" pitchFamily="49" charset="0"/>
                <a:ea typeface="Anonymous Pro" panose="02060609030202000504" pitchFamily="49" charset="0"/>
              </a:rPr>
              <a:t>(c1), </a:t>
            </a:r>
            <a:r>
              <a:rPr lang="en-US" sz="1200" dirty="0">
                <a:solidFill>
                  <a:srgbClr val="0070C0"/>
                </a:solidFill>
                <a:latin typeface="Anonymous Pro" panose="02060609030202000504" pitchFamily="49" charset="0"/>
                <a:ea typeface="Anonymous Pro" panose="02060609030202000504" pitchFamily="49" charset="0"/>
              </a:rPr>
              <a:t>Literal</a:t>
            </a:r>
            <a:r>
              <a:rPr lang="en-US" sz="1200" dirty="0">
                <a:latin typeface="Anonymous Pro" panose="02060609030202000504" pitchFamily="49" charset="0"/>
                <a:ea typeface="Anonymous Pro" panose="02060609030202000504" pitchFamily="49" charset="0"/>
              </a:rPr>
              <a:t>(c2)) </a:t>
            </a:r>
            <a:r>
              <a:rPr lang="en-US" sz="1200" b="1" dirty="0">
                <a:solidFill>
                  <a:srgbClr val="7030A0"/>
                </a:solidFill>
                <a:latin typeface="Anonymous Pro" panose="02060609030202000504" pitchFamily="49" charset="0"/>
                <a:ea typeface="Anonymous Pro" panose="02060609030202000504" pitchFamily="49" charset="0"/>
              </a:rPr>
              <a:t>=&gt;</a:t>
            </a:r>
            <a:r>
              <a:rPr lang="en-US" sz="1200" dirty="0">
                <a:latin typeface="Anonymous Pro" panose="02060609030202000504" pitchFamily="49" charset="0"/>
                <a:ea typeface="Anonymous Pro" panose="02060609030202000504" pitchFamily="49" charset="0"/>
              </a:rPr>
              <a:t> </a:t>
            </a:r>
            <a:r>
              <a:rPr lang="en-US" sz="1200" dirty="0">
                <a:solidFill>
                  <a:srgbClr val="0070C0"/>
                </a:solidFill>
                <a:latin typeface="Anonymous Pro" panose="02060609030202000504" pitchFamily="49" charset="0"/>
                <a:ea typeface="Anonymous Pro" panose="02060609030202000504" pitchFamily="49" charset="0"/>
              </a:rPr>
              <a:t>Literal</a:t>
            </a:r>
            <a:r>
              <a:rPr lang="en-US" sz="1200" dirty="0">
                <a:latin typeface="Anonymous Pro" panose="02060609030202000504" pitchFamily="49" charset="0"/>
                <a:ea typeface="Anonymous Pro" panose="02060609030202000504" pitchFamily="49" charset="0"/>
              </a:rPr>
              <a:t>(c1+c2)</a:t>
            </a:r>
          </a:p>
          <a:p>
            <a:r>
              <a:rPr lang="en-US" sz="1200" dirty="0">
                <a:latin typeface="Anonymous Pro" panose="02060609030202000504" pitchFamily="49" charset="0"/>
                <a:ea typeface="Anonymous Pro" panose="02060609030202000504" pitchFamily="49" charset="0"/>
              </a:rPr>
              <a:t>}</a:t>
            </a:r>
          </a:p>
        </p:txBody>
      </p:sp>
      <p:sp>
        <p:nvSpPr>
          <p:cNvPr id="4" name="TextBox 3"/>
          <p:cNvSpPr txBox="1"/>
          <p:nvPr/>
        </p:nvSpPr>
        <p:spPr>
          <a:xfrm>
            <a:off x="3717408" y="1034855"/>
            <a:ext cx="4852087" cy="523220"/>
          </a:xfrm>
          <a:prstGeom prst="rect">
            <a:avLst/>
          </a:prstGeom>
          <a:noFill/>
        </p:spPr>
        <p:txBody>
          <a:bodyPr wrap="square" rtlCol="0">
            <a:spAutoFit/>
          </a:bodyPr>
          <a:lstStyle/>
          <a:p>
            <a:r>
              <a:rPr lang="en-US" sz="1400" dirty="0" smtClean="0">
                <a:latin typeface="Source Sans Pro" panose="020B0503030403020204" pitchFamily="34" charset="0"/>
              </a:rPr>
              <a:t>Let’s implement a rule that folds </a:t>
            </a:r>
            <a:r>
              <a:rPr lang="en-US" sz="1400" dirty="0" smtClean="0">
                <a:latin typeface="Anonymous Pro" panose="02060609030202000504" pitchFamily="49" charset="0"/>
                <a:ea typeface="Anonymous Pro" panose="02060609030202000504" pitchFamily="49" charset="0"/>
              </a:rPr>
              <a:t>Add</a:t>
            </a:r>
            <a:r>
              <a:rPr lang="en-US" sz="1400" dirty="0" smtClean="0">
                <a:latin typeface="Source Sans Pro" panose="020B0503030403020204" pitchFamily="34" charset="0"/>
              </a:rPr>
              <a:t> operations between constants:</a:t>
            </a:r>
            <a:endParaRPr lang="en-US" sz="1400" dirty="0">
              <a:latin typeface="Source Sans Pro" panose="020B0503030403020204" pitchFamily="34" charset="0"/>
            </a:endParaRPr>
          </a:p>
        </p:txBody>
      </p:sp>
      <p:sp>
        <p:nvSpPr>
          <p:cNvPr id="10" name="TextBox 9"/>
          <p:cNvSpPr txBox="1"/>
          <p:nvPr/>
        </p:nvSpPr>
        <p:spPr>
          <a:xfrm>
            <a:off x="4192051" y="2486901"/>
            <a:ext cx="4852087" cy="338554"/>
          </a:xfrm>
          <a:prstGeom prst="rect">
            <a:avLst/>
          </a:prstGeom>
          <a:noFill/>
        </p:spPr>
        <p:txBody>
          <a:bodyPr wrap="square" rtlCol="0">
            <a:spAutoFit/>
          </a:bodyPr>
          <a:lstStyle/>
          <a:p>
            <a:r>
              <a:rPr lang="en-US" sz="1400" dirty="0" smtClean="0">
                <a:latin typeface="Source Sans Pro" panose="020B0503030403020204" pitchFamily="34" charset="0"/>
              </a:rPr>
              <a:t>Apply this to the tree:  </a:t>
            </a:r>
            <a:r>
              <a:rPr lang="en-US" sz="1600" dirty="0" smtClean="0">
                <a:solidFill>
                  <a:schemeClr val="accent2"/>
                </a:solidFill>
                <a:latin typeface="Anonymous Pro" panose="02060609030202000504" pitchFamily="49" charset="0"/>
                <a:ea typeface="Anonymous Pro" panose="02060609030202000504" pitchFamily="49" charset="0"/>
              </a:rPr>
              <a:t>x + (1+2)</a:t>
            </a:r>
            <a:endParaRPr lang="en-US" sz="1400" dirty="0">
              <a:solidFill>
                <a:schemeClr val="accent2"/>
              </a:solidFill>
              <a:latin typeface="Anonymous Pro" panose="02060609030202000504" pitchFamily="49" charset="0"/>
              <a:ea typeface="Anonymous Pro" panose="02060609030202000504" pitchFamily="49" charset="0"/>
            </a:endParaRPr>
          </a:p>
        </p:txBody>
      </p:sp>
      <p:sp>
        <p:nvSpPr>
          <p:cNvPr id="12" name="TextBox 11"/>
          <p:cNvSpPr txBox="1"/>
          <p:nvPr/>
        </p:nvSpPr>
        <p:spPr>
          <a:xfrm>
            <a:off x="5305167" y="2882064"/>
            <a:ext cx="2248419" cy="338554"/>
          </a:xfrm>
          <a:prstGeom prst="rect">
            <a:avLst/>
          </a:prstGeom>
          <a:noFill/>
        </p:spPr>
        <p:txBody>
          <a:bodyPr wrap="square" rtlCol="0">
            <a:spAutoFit/>
          </a:bodyPr>
          <a:lstStyle/>
          <a:p>
            <a:r>
              <a:rPr lang="en-US" sz="1400" dirty="0" smtClean="0">
                <a:latin typeface="Source Sans Pro" panose="020B0503030403020204" pitchFamily="34" charset="0"/>
              </a:rPr>
              <a:t>Yields:  </a:t>
            </a:r>
            <a:r>
              <a:rPr lang="en-US" sz="1600" dirty="0" smtClean="0">
                <a:solidFill>
                  <a:schemeClr val="accent4"/>
                </a:solidFill>
                <a:latin typeface="Anonymous Pro" panose="02060609030202000504" pitchFamily="49" charset="0"/>
                <a:ea typeface="Anonymous Pro" panose="02060609030202000504" pitchFamily="49" charset="0"/>
              </a:rPr>
              <a:t>x + 3</a:t>
            </a:r>
            <a:endParaRPr lang="en-US" sz="1400" dirty="0">
              <a:solidFill>
                <a:schemeClr val="accent4"/>
              </a:solidFill>
              <a:latin typeface="Anonymous Pro" panose="02060609030202000504" pitchFamily="49" charset="0"/>
              <a:ea typeface="Anonymous Pro" panose="02060609030202000504" pitchFamily="49" charset="0"/>
            </a:endParaRPr>
          </a:p>
        </p:txBody>
      </p:sp>
      <p:cxnSp>
        <p:nvCxnSpPr>
          <p:cNvPr id="6" name="Straight Connector 5"/>
          <p:cNvCxnSpPr/>
          <p:nvPr/>
        </p:nvCxnSpPr>
        <p:spPr>
          <a:xfrm>
            <a:off x="4431956" y="3476367"/>
            <a:ext cx="322099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717407" y="3698789"/>
            <a:ext cx="4852087"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latin typeface="Source Sans Pro Light" panose="020B0403030403020204" pitchFamily="34" charset="0"/>
              </a:rPr>
              <a:t>The rule may only match a subset of all possible input trees</a:t>
            </a:r>
          </a:p>
          <a:p>
            <a:pPr marL="285750" indent="-285750">
              <a:buFont typeface="Arial" panose="020B0604020202020204" pitchFamily="34" charset="0"/>
              <a:buChar char="•"/>
            </a:pPr>
            <a:endParaRPr lang="en-US" sz="1200" dirty="0" smtClean="0">
              <a:latin typeface="Source Sans Pro Light" panose="020B0403030403020204" pitchFamily="34" charset="0"/>
            </a:endParaRPr>
          </a:p>
          <a:p>
            <a:pPr marL="285750" indent="-285750">
              <a:buFont typeface="Arial" panose="020B0604020202020204" pitchFamily="34" charset="0"/>
              <a:buChar char="•"/>
            </a:pPr>
            <a:r>
              <a:rPr lang="en-US" sz="1200" dirty="0" smtClean="0">
                <a:latin typeface="Source Sans Pro Light" panose="020B0403030403020204" pitchFamily="34" charset="0"/>
              </a:rPr>
              <a:t>Catalyst tests which parts of a tree a given rule may apply to, and skips over or descends into subtrees that do not match</a:t>
            </a:r>
          </a:p>
          <a:p>
            <a:pPr marL="285750" indent="-285750">
              <a:buFont typeface="Arial" panose="020B0604020202020204" pitchFamily="34" charset="0"/>
              <a:buChar char="•"/>
            </a:pPr>
            <a:endParaRPr lang="en-US" sz="1200" dirty="0">
              <a:latin typeface="Source Sans Pro Light" panose="020B0403030403020204" pitchFamily="34" charset="0"/>
            </a:endParaRPr>
          </a:p>
          <a:p>
            <a:pPr marL="285750" indent="-285750">
              <a:buFont typeface="Arial" panose="020B0604020202020204" pitchFamily="34" charset="0"/>
              <a:buChar char="•"/>
            </a:pPr>
            <a:r>
              <a:rPr lang="en-US" sz="1200" dirty="0" smtClean="0">
                <a:latin typeface="Source Sans Pro Light" panose="020B0403030403020204" pitchFamily="34" charset="0"/>
              </a:rPr>
              <a:t>Rules don’t need to be modified as new types of operators are added</a:t>
            </a:r>
          </a:p>
          <a:p>
            <a:endParaRPr lang="en-US" sz="1200" dirty="0">
              <a:latin typeface="Source Sans Pro Light" panose="020B0403030403020204" pitchFamily="34" charset="0"/>
            </a:endParaRPr>
          </a:p>
        </p:txBody>
      </p:sp>
    </p:spTree>
    <p:extLst>
      <p:ext uri="{BB962C8B-B14F-4D97-AF65-F5344CB8AC3E}">
        <p14:creationId xmlns:p14="http://schemas.microsoft.com/office/powerpoint/2010/main" val="3079561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P spid="12"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3670" y="205979"/>
            <a:ext cx="8973917" cy="857250"/>
          </a:xfrm>
          <a:prstGeom prst="rect">
            <a:avLst/>
          </a:prstGeom>
        </p:spPr>
        <p:txBody>
          <a:bodyP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sz="3400" dirty="0" smtClean="0"/>
              <a:t>Catalyst: Rules</a:t>
            </a:r>
            <a:endParaRPr lang="en-US" sz="3400" dirty="0"/>
          </a:p>
        </p:txBody>
      </p:sp>
      <p:sp>
        <p:nvSpPr>
          <p:cNvPr id="9"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67</a:t>
            </a:fld>
            <a:endParaRPr lang="en-US" sz="1100" dirty="0">
              <a:solidFill>
                <a:srgbClr val="000000"/>
              </a:solidFill>
              <a:latin typeface="Source Sans Pro Light"/>
              <a:cs typeface="Source Sans Pro Light"/>
            </a:endParaRPr>
          </a:p>
        </p:txBody>
      </p:sp>
      <p:sp>
        <p:nvSpPr>
          <p:cNvPr id="3" name="TextBox 2"/>
          <p:cNvSpPr txBox="1"/>
          <p:nvPr/>
        </p:nvSpPr>
        <p:spPr>
          <a:xfrm>
            <a:off x="1691429" y="2057437"/>
            <a:ext cx="5066456" cy="1015663"/>
          </a:xfrm>
          <a:prstGeom prst="rect">
            <a:avLst/>
          </a:prstGeom>
          <a:noFill/>
        </p:spPr>
        <p:txBody>
          <a:bodyPr wrap="square" rtlCol="0">
            <a:spAutoFit/>
          </a:bodyPr>
          <a:lstStyle/>
          <a:p>
            <a:r>
              <a:rPr lang="en-US" sz="1200" dirty="0" err="1">
                <a:latin typeface="Anonymous Pro" panose="02060609030202000504" pitchFamily="49" charset="0"/>
                <a:ea typeface="Anonymous Pro" panose="02060609030202000504" pitchFamily="49" charset="0"/>
              </a:rPr>
              <a:t>tree.transform</a:t>
            </a:r>
            <a:r>
              <a:rPr lang="en-US" sz="1200" dirty="0">
                <a:latin typeface="Anonymous Pro" panose="02060609030202000504" pitchFamily="49" charset="0"/>
                <a:ea typeface="Anonymous Pro" panose="02060609030202000504" pitchFamily="49" charset="0"/>
              </a:rPr>
              <a:t> {</a:t>
            </a:r>
          </a:p>
          <a:p>
            <a:r>
              <a:rPr lang="en-US" sz="1200" dirty="0">
                <a:latin typeface="Anonymous Pro" panose="02060609030202000504" pitchFamily="49" charset="0"/>
                <a:ea typeface="Anonymous Pro" panose="02060609030202000504" pitchFamily="49" charset="0"/>
              </a:rPr>
              <a:t>  </a:t>
            </a:r>
            <a:r>
              <a:rPr lang="en-US" sz="1200" b="1" dirty="0">
                <a:solidFill>
                  <a:srgbClr val="7030A0"/>
                </a:solidFill>
                <a:latin typeface="Anonymous Pro" panose="02060609030202000504" pitchFamily="49" charset="0"/>
                <a:ea typeface="Anonymous Pro" panose="02060609030202000504" pitchFamily="49" charset="0"/>
              </a:rPr>
              <a:t>case</a:t>
            </a:r>
            <a:r>
              <a:rPr lang="en-US" sz="1200" dirty="0">
                <a:solidFill>
                  <a:srgbClr val="7030A0"/>
                </a:solidFill>
                <a:latin typeface="Anonymous Pro" panose="02060609030202000504" pitchFamily="49" charset="0"/>
                <a:ea typeface="Anonymous Pro" panose="02060609030202000504" pitchFamily="49" charset="0"/>
              </a:rPr>
              <a:t> </a:t>
            </a:r>
            <a:r>
              <a:rPr lang="en-US" sz="1200" dirty="0">
                <a:solidFill>
                  <a:srgbClr val="0070C0"/>
                </a:solidFill>
                <a:latin typeface="Anonymous Pro" panose="02060609030202000504" pitchFamily="49" charset="0"/>
                <a:ea typeface="Anonymous Pro" panose="02060609030202000504" pitchFamily="49" charset="0"/>
              </a:rPr>
              <a:t>Add</a:t>
            </a:r>
            <a:r>
              <a:rPr lang="en-US" sz="1200" dirty="0">
                <a:latin typeface="Anonymous Pro" panose="02060609030202000504" pitchFamily="49" charset="0"/>
                <a:ea typeface="Anonymous Pro" panose="02060609030202000504" pitchFamily="49" charset="0"/>
              </a:rPr>
              <a:t>(</a:t>
            </a:r>
            <a:r>
              <a:rPr lang="en-US" sz="1200" dirty="0">
                <a:solidFill>
                  <a:srgbClr val="0070C0"/>
                </a:solidFill>
                <a:latin typeface="Anonymous Pro" panose="02060609030202000504" pitchFamily="49" charset="0"/>
                <a:ea typeface="Anonymous Pro" panose="02060609030202000504" pitchFamily="49" charset="0"/>
              </a:rPr>
              <a:t>Literal</a:t>
            </a:r>
            <a:r>
              <a:rPr lang="en-US" sz="1200" dirty="0">
                <a:latin typeface="Anonymous Pro" panose="02060609030202000504" pitchFamily="49" charset="0"/>
                <a:ea typeface="Anonymous Pro" panose="02060609030202000504" pitchFamily="49" charset="0"/>
              </a:rPr>
              <a:t>(c1), </a:t>
            </a:r>
            <a:r>
              <a:rPr lang="en-US" sz="1200" dirty="0">
                <a:solidFill>
                  <a:srgbClr val="0070C0"/>
                </a:solidFill>
                <a:latin typeface="Anonymous Pro" panose="02060609030202000504" pitchFamily="49" charset="0"/>
                <a:ea typeface="Anonymous Pro" panose="02060609030202000504" pitchFamily="49" charset="0"/>
              </a:rPr>
              <a:t>Literal</a:t>
            </a:r>
            <a:r>
              <a:rPr lang="en-US" sz="1200" dirty="0">
                <a:latin typeface="Anonymous Pro" panose="02060609030202000504" pitchFamily="49" charset="0"/>
                <a:ea typeface="Anonymous Pro" panose="02060609030202000504" pitchFamily="49" charset="0"/>
              </a:rPr>
              <a:t>(c2)) </a:t>
            </a:r>
            <a:r>
              <a:rPr lang="en-US" sz="1200" b="1" dirty="0">
                <a:solidFill>
                  <a:srgbClr val="7030A0"/>
                </a:solidFill>
                <a:latin typeface="Anonymous Pro" panose="02060609030202000504" pitchFamily="49" charset="0"/>
                <a:ea typeface="Anonymous Pro" panose="02060609030202000504" pitchFamily="49" charset="0"/>
              </a:rPr>
              <a:t>=&gt;</a:t>
            </a:r>
            <a:r>
              <a:rPr lang="en-US" sz="1200" dirty="0">
                <a:latin typeface="Anonymous Pro" panose="02060609030202000504" pitchFamily="49" charset="0"/>
                <a:ea typeface="Anonymous Pro" panose="02060609030202000504" pitchFamily="49" charset="0"/>
              </a:rPr>
              <a:t> </a:t>
            </a:r>
            <a:r>
              <a:rPr lang="en-US" sz="1200" dirty="0">
                <a:solidFill>
                  <a:srgbClr val="0070C0"/>
                </a:solidFill>
                <a:latin typeface="Anonymous Pro" panose="02060609030202000504" pitchFamily="49" charset="0"/>
                <a:ea typeface="Anonymous Pro" panose="02060609030202000504" pitchFamily="49" charset="0"/>
              </a:rPr>
              <a:t>Literal</a:t>
            </a:r>
            <a:r>
              <a:rPr lang="en-US" sz="1200" dirty="0">
                <a:latin typeface="Anonymous Pro" panose="02060609030202000504" pitchFamily="49" charset="0"/>
                <a:ea typeface="Anonymous Pro" panose="02060609030202000504" pitchFamily="49" charset="0"/>
              </a:rPr>
              <a:t>(c1+c2</a:t>
            </a:r>
            <a:r>
              <a:rPr lang="en-US" sz="1200" dirty="0" smtClean="0">
                <a:latin typeface="Anonymous Pro" panose="02060609030202000504" pitchFamily="49" charset="0"/>
                <a:ea typeface="Anonymous Pro" panose="02060609030202000504" pitchFamily="49" charset="0"/>
              </a:rPr>
              <a:t>)</a:t>
            </a:r>
          </a:p>
          <a:p>
            <a:r>
              <a:rPr lang="en-US" sz="1200" dirty="0" smtClean="0">
                <a:latin typeface="Anonymous Pro" panose="02060609030202000504" pitchFamily="49" charset="0"/>
                <a:ea typeface="Anonymous Pro" panose="02060609030202000504" pitchFamily="49" charset="0"/>
              </a:rPr>
              <a:t>  </a:t>
            </a:r>
            <a:r>
              <a:rPr lang="en-US" sz="1200" b="1" dirty="0" smtClean="0">
                <a:solidFill>
                  <a:srgbClr val="7030A0"/>
                </a:solidFill>
                <a:latin typeface="Anonymous Pro" panose="02060609030202000504" pitchFamily="49" charset="0"/>
                <a:ea typeface="Anonymous Pro" panose="02060609030202000504" pitchFamily="49" charset="0"/>
              </a:rPr>
              <a:t>case</a:t>
            </a:r>
            <a:r>
              <a:rPr lang="en-US" sz="1200" dirty="0" smtClean="0">
                <a:solidFill>
                  <a:srgbClr val="7030A0"/>
                </a:solidFill>
                <a:latin typeface="Anonymous Pro" panose="02060609030202000504" pitchFamily="49" charset="0"/>
                <a:ea typeface="Anonymous Pro" panose="02060609030202000504" pitchFamily="49" charset="0"/>
              </a:rPr>
              <a:t> </a:t>
            </a:r>
            <a:r>
              <a:rPr lang="en-US" sz="1200" dirty="0" smtClean="0">
                <a:solidFill>
                  <a:srgbClr val="0070C0"/>
                </a:solidFill>
                <a:latin typeface="Anonymous Pro" panose="02060609030202000504" pitchFamily="49" charset="0"/>
                <a:ea typeface="Anonymous Pro" panose="02060609030202000504" pitchFamily="49" charset="0"/>
              </a:rPr>
              <a:t>Add</a:t>
            </a:r>
            <a:r>
              <a:rPr lang="en-US" sz="1200" dirty="0" smtClean="0">
                <a:latin typeface="Anonymous Pro" panose="02060609030202000504" pitchFamily="49" charset="0"/>
                <a:ea typeface="Anonymous Pro" panose="02060609030202000504" pitchFamily="49" charset="0"/>
              </a:rPr>
              <a:t>(left, </a:t>
            </a:r>
            <a:r>
              <a:rPr lang="en-US" sz="1200" dirty="0" smtClean="0">
                <a:solidFill>
                  <a:srgbClr val="0070C0"/>
                </a:solidFill>
                <a:latin typeface="Anonymous Pro" panose="02060609030202000504" pitchFamily="49" charset="0"/>
                <a:ea typeface="Anonymous Pro" panose="02060609030202000504" pitchFamily="49" charset="0"/>
              </a:rPr>
              <a:t>Literal</a:t>
            </a:r>
            <a:r>
              <a:rPr lang="en-US" sz="1200" dirty="0" smtClean="0">
                <a:latin typeface="Anonymous Pro" panose="02060609030202000504" pitchFamily="49" charset="0"/>
                <a:ea typeface="Anonymous Pro" panose="02060609030202000504" pitchFamily="49" charset="0"/>
              </a:rPr>
              <a:t>(0)) </a:t>
            </a:r>
            <a:r>
              <a:rPr lang="en-US" sz="1200" b="1" dirty="0">
                <a:solidFill>
                  <a:srgbClr val="7030A0"/>
                </a:solidFill>
                <a:latin typeface="Anonymous Pro" panose="02060609030202000504" pitchFamily="49" charset="0"/>
                <a:ea typeface="Anonymous Pro" panose="02060609030202000504" pitchFamily="49" charset="0"/>
              </a:rPr>
              <a:t>=&gt;</a:t>
            </a:r>
            <a:r>
              <a:rPr lang="en-US" sz="1200" dirty="0">
                <a:latin typeface="Anonymous Pro" panose="02060609030202000504" pitchFamily="49" charset="0"/>
                <a:ea typeface="Anonymous Pro" panose="02060609030202000504" pitchFamily="49" charset="0"/>
              </a:rPr>
              <a:t> </a:t>
            </a:r>
            <a:r>
              <a:rPr lang="en-US" sz="1200" dirty="0" smtClean="0">
                <a:latin typeface="Anonymous Pro" panose="02060609030202000504" pitchFamily="49" charset="0"/>
                <a:ea typeface="Anonymous Pro" panose="02060609030202000504" pitchFamily="49" charset="0"/>
              </a:rPr>
              <a:t>left</a:t>
            </a:r>
          </a:p>
          <a:p>
            <a:r>
              <a:rPr lang="en-US" sz="1200" dirty="0">
                <a:latin typeface="Anonymous Pro" panose="02060609030202000504" pitchFamily="49" charset="0"/>
                <a:ea typeface="Anonymous Pro" panose="02060609030202000504" pitchFamily="49" charset="0"/>
              </a:rPr>
              <a:t> </a:t>
            </a:r>
            <a:r>
              <a:rPr lang="en-US" sz="1200" dirty="0" smtClean="0">
                <a:latin typeface="Anonymous Pro" panose="02060609030202000504" pitchFamily="49" charset="0"/>
                <a:ea typeface="Anonymous Pro" panose="02060609030202000504" pitchFamily="49" charset="0"/>
              </a:rPr>
              <a:t> </a:t>
            </a:r>
            <a:r>
              <a:rPr lang="en-US" sz="1200" b="1" dirty="0">
                <a:solidFill>
                  <a:srgbClr val="7030A0"/>
                </a:solidFill>
                <a:latin typeface="Anonymous Pro" panose="02060609030202000504" pitchFamily="49" charset="0"/>
                <a:ea typeface="Anonymous Pro" panose="02060609030202000504" pitchFamily="49" charset="0"/>
              </a:rPr>
              <a:t>case</a:t>
            </a:r>
            <a:r>
              <a:rPr lang="en-US" sz="1200" dirty="0">
                <a:solidFill>
                  <a:srgbClr val="7030A0"/>
                </a:solidFill>
                <a:latin typeface="Anonymous Pro" panose="02060609030202000504" pitchFamily="49" charset="0"/>
                <a:ea typeface="Anonymous Pro" panose="02060609030202000504" pitchFamily="49" charset="0"/>
              </a:rPr>
              <a:t> </a:t>
            </a:r>
            <a:r>
              <a:rPr lang="en-US" sz="1200" dirty="0" smtClean="0">
                <a:solidFill>
                  <a:srgbClr val="0070C0"/>
                </a:solidFill>
                <a:latin typeface="Anonymous Pro" panose="02060609030202000504" pitchFamily="49" charset="0"/>
                <a:ea typeface="Anonymous Pro" panose="02060609030202000504" pitchFamily="49" charset="0"/>
              </a:rPr>
              <a:t>Add</a:t>
            </a:r>
            <a:r>
              <a:rPr lang="en-US" sz="1200" dirty="0" smtClean="0">
                <a:latin typeface="Anonymous Pro" panose="02060609030202000504" pitchFamily="49" charset="0"/>
                <a:ea typeface="Anonymous Pro" panose="02060609030202000504" pitchFamily="49" charset="0"/>
              </a:rPr>
              <a:t>(</a:t>
            </a:r>
            <a:r>
              <a:rPr lang="en-US" sz="1200" dirty="0" smtClean="0">
                <a:solidFill>
                  <a:srgbClr val="0070C0"/>
                </a:solidFill>
                <a:latin typeface="Anonymous Pro" panose="02060609030202000504" pitchFamily="49" charset="0"/>
                <a:ea typeface="Anonymous Pro" panose="02060609030202000504" pitchFamily="49" charset="0"/>
              </a:rPr>
              <a:t>Literal</a:t>
            </a:r>
            <a:r>
              <a:rPr lang="en-US" sz="1200" dirty="0" smtClean="0">
                <a:latin typeface="Anonymous Pro" panose="02060609030202000504" pitchFamily="49" charset="0"/>
                <a:ea typeface="Anonymous Pro" panose="02060609030202000504" pitchFamily="49" charset="0"/>
              </a:rPr>
              <a:t>(0), right) </a:t>
            </a:r>
            <a:r>
              <a:rPr lang="en-US" sz="1200" b="1" dirty="0">
                <a:solidFill>
                  <a:srgbClr val="7030A0"/>
                </a:solidFill>
                <a:latin typeface="Anonymous Pro" panose="02060609030202000504" pitchFamily="49" charset="0"/>
                <a:ea typeface="Anonymous Pro" panose="02060609030202000504" pitchFamily="49" charset="0"/>
              </a:rPr>
              <a:t>=&gt;</a:t>
            </a:r>
            <a:r>
              <a:rPr lang="en-US" sz="1200" dirty="0">
                <a:latin typeface="Anonymous Pro" panose="02060609030202000504" pitchFamily="49" charset="0"/>
                <a:ea typeface="Anonymous Pro" panose="02060609030202000504" pitchFamily="49" charset="0"/>
              </a:rPr>
              <a:t> </a:t>
            </a:r>
            <a:r>
              <a:rPr lang="en-US" sz="1200" dirty="0" smtClean="0">
                <a:latin typeface="Anonymous Pro" panose="02060609030202000504" pitchFamily="49" charset="0"/>
                <a:ea typeface="Anonymous Pro" panose="02060609030202000504" pitchFamily="49" charset="0"/>
              </a:rPr>
              <a:t>right</a:t>
            </a:r>
            <a:endParaRPr lang="en-US" sz="1200" dirty="0">
              <a:latin typeface="Anonymous Pro" panose="02060609030202000504" pitchFamily="49" charset="0"/>
              <a:ea typeface="Anonymous Pro" panose="02060609030202000504" pitchFamily="49" charset="0"/>
            </a:endParaRPr>
          </a:p>
          <a:p>
            <a:r>
              <a:rPr lang="en-US" sz="1200" dirty="0" smtClean="0">
                <a:latin typeface="Anonymous Pro" panose="02060609030202000504" pitchFamily="49" charset="0"/>
                <a:ea typeface="Anonymous Pro" panose="02060609030202000504" pitchFamily="49" charset="0"/>
              </a:rPr>
              <a:t>}</a:t>
            </a:r>
            <a:endParaRPr lang="en-US" sz="1200" dirty="0">
              <a:latin typeface="Anonymous Pro" panose="02060609030202000504" pitchFamily="49" charset="0"/>
              <a:ea typeface="Anonymous Pro" panose="02060609030202000504" pitchFamily="49" charset="0"/>
            </a:endParaRPr>
          </a:p>
        </p:txBody>
      </p:sp>
      <p:sp>
        <p:nvSpPr>
          <p:cNvPr id="4" name="TextBox 3"/>
          <p:cNvSpPr txBox="1"/>
          <p:nvPr/>
        </p:nvSpPr>
        <p:spPr>
          <a:xfrm>
            <a:off x="1798613" y="1308331"/>
            <a:ext cx="4852087" cy="307777"/>
          </a:xfrm>
          <a:prstGeom prst="rect">
            <a:avLst/>
          </a:prstGeom>
          <a:noFill/>
        </p:spPr>
        <p:txBody>
          <a:bodyPr wrap="square" rtlCol="0">
            <a:spAutoFit/>
          </a:bodyPr>
          <a:lstStyle/>
          <a:p>
            <a:r>
              <a:rPr lang="en-US" sz="1400" dirty="0" smtClean="0">
                <a:latin typeface="Source Sans Pro" panose="020B0503030403020204" pitchFamily="34" charset="0"/>
              </a:rPr>
              <a:t>Rules can match multiple patterns in the same transform call:</a:t>
            </a:r>
            <a:endParaRPr lang="en-US" sz="1400" dirty="0">
              <a:latin typeface="Source Sans Pro" panose="020B0503030403020204" pitchFamily="34" charset="0"/>
            </a:endParaRPr>
          </a:p>
        </p:txBody>
      </p:sp>
      <p:sp>
        <p:nvSpPr>
          <p:cNvPr id="10" name="TextBox 9"/>
          <p:cNvSpPr txBox="1"/>
          <p:nvPr/>
        </p:nvSpPr>
        <p:spPr>
          <a:xfrm>
            <a:off x="946964" y="3302813"/>
            <a:ext cx="4852087" cy="338554"/>
          </a:xfrm>
          <a:prstGeom prst="rect">
            <a:avLst/>
          </a:prstGeom>
          <a:noFill/>
        </p:spPr>
        <p:txBody>
          <a:bodyPr wrap="square" rtlCol="0">
            <a:spAutoFit/>
          </a:bodyPr>
          <a:lstStyle/>
          <a:p>
            <a:r>
              <a:rPr lang="en-US" sz="1400" dirty="0" smtClean="0">
                <a:latin typeface="Source Sans Pro" panose="020B0503030403020204" pitchFamily="34" charset="0"/>
              </a:rPr>
              <a:t>Apply this to the tree:  </a:t>
            </a:r>
            <a:r>
              <a:rPr lang="en-US" sz="1600" dirty="0" smtClean="0">
                <a:solidFill>
                  <a:schemeClr val="accent2"/>
                </a:solidFill>
                <a:latin typeface="Anonymous Pro" panose="02060609030202000504" pitchFamily="49" charset="0"/>
                <a:ea typeface="Anonymous Pro" panose="02060609030202000504" pitchFamily="49" charset="0"/>
              </a:rPr>
              <a:t>x + (1+2)</a:t>
            </a:r>
            <a:endParaRPr lang="en-US" sz="1400" dirty="0">
              <a:solidFill>
                <a:schemeClr val="accent2"/>
              </a:solidFill>
              <a:latin typeface="Anonymous Pro" panose="02060609030202000504" pitchFamily="49" charset="0"/>
              <a:ea typeface="Anonymous Pro" panose="02060609030202000504" pitchFamily="49" charset="0"/>
            </a:endParaRPr>
          </a:p>
        </p:txBody>
      </p:sp>
      <p:sp>
        <p:nvSpPr>
          <p:cNvPr id="12" name="TextBox 11"/>
          <p:cNvSpPr txBox="1"/>
          <p:nvPr/>
        </p:nvSpPr>
        <p:spPr>
          <a:xfrm>
            <a:off x="1738804" y="3686415"/>
            <a:ext cx="2248419" cy="338554"/>
          </a:xfrm>
          <a:prstGeom prst="rect">
            <a:avLst/>
          </a:prstGeom>
          <a:noFill/>
        </p:spPr>
        <p:txBody>
          <a:bodyPr wrap="square" rtlCol="0">
            <a:spAutoFit/>
          </a:bodyPr>
          <a:lstStyle/>
          <a:p>
            <a:r>
              <a:rPr lang="en-US" sz="1400" dirty="0" smtClean="0">
                <a:latin typeface="Source Sans Pro" panose="020B0503030403020204" pitchFamily="34" charset="0"/>
              </a:rPr>
              <a:t>Still yields:  </a:t>
            </a:r>
            <a:r>
              <a:rPr lang="en-US" sz="1600" dirty="0" smtClean="0">
                <a:solidFill>
                  <a:schemeClr val="accent4"/>
                </a:solidFill>
                <a:latin typeface="Anonymous Pro" panose="02060609030202000504" pitchFamily="49" charset="0"/>
                <a:ea typeface="Anonymous Pro" panose="02060609030202000504" pitchFamily="49" charset="0"/>
              </a:rPr>
              <a:t>x + 3</a:t>
            </a:r>
            <a:endParaRPr lang="en-US" sz="1400" dirty="0">
              <a:solidFill>
                <a:schemeClr val="accent4"/>
              </a:solidFill>
              <a:latin typeface="Anonymous Pro" panose="02060609030202000504" pitchFamily="49" charset="0"/>
              <a:ea typeface="Anonymous Pro" panose="02060609030202000504" pitchFamily="49" charset="0"/>
            </a:endParaRPr>
          </a:p>
        </p:txBody>
      </p:sp>
      <p:sp>
        <p:nvSpPr>
          <p:cNvPr id="11" name="TextBox 10"/>
          <p:cNvSpPr txBox="1"/>
          <p:nvPr/>
        </p:nvSpPr>
        <p:spPr>
          <a:xfrm>
            <a:off x="4331841" y="3318201"/>
            <a:ext cx="4852087" cy="338554"/>
          </a:xfrm>
          <a:prstGeom prst="rect">
            <a:avLst/>
          </a:prstGeom>
          <a:noFill/>
        </p:spPr>
        <p:txBody>
          <a:bodyPr wrap="square" rtlCol="0">
            <a:spAutoFit/>
          </a:bodyPr>
          <a:lstStyle/>
          <a:p>
            <a:r>
              <a:rPr lang="en-US" sz="1400" dirty="0" smtClean="0">
                <a:latin typeface="Source Sans Pro" panose="020B0503030403020204" pitchFamily="34" charset="0"/>
              </a:rPr>
              <a:t>Apply this to the tree:  </a:t>
            </a:r>
            <a:r>
              <a:rPr lang="en-US" sz="1600" dirty="0" smtClean="0">
                <a:solidFill>
                  <a:schemeClr val="accent2"/>
                </a:solidFill>
                <a:latin typeface="Anonymous Pro" panose="02060609030202000504" pitchFamily="49" charset="0"/>
                <a:ea typeface="Anonymous Pro" panose="02060609030202000504" pitchFamily="49" charset="0"/>
              </a:rPr>
              <a:t> (x+0) + (3+3)</a:t>
            </a:r>
            <a:endParaRPr lang="en-US" sz="1400" dirty="0">
              <a:solidFill>
                <a:schemeClr val="accent2"/>
              </a:solidFill>
              <a:latin typeface="Anonymous Pro" panose="02060609030202000504" pitchFamily="49" charset="0"/>
              <a:ea typeface="Anonymous Pro" panose="02060609030202000504" pitchFamily="49" charset="0"/>
            </a:endParaRPr>
          </a:p>
        </p:txBody>
      </p:sp>
      <p:sp>
        <p:nvSpPr>
          <p:cNvPr id="13" name="TextBox 12"/>
          <p:cNvSpPr txBox="1"/>
          <p:nvPr/>
        </p:nvSpPr>
        <p:spPr>
          <a:xfrm>
            <a:off x="5355601" y="3732579"/>
            <a:ext cx="2248419" cy="338554"/>
          </a:xfrm>
          <a:prstGeom prst="rect">
            <a:avLst/>
          </a:prstGeom>
          <a:noFill/>
        </p:spPr>
        <p:txBody>
          <a:bodyPr wrap="square" rtlCol="0">
            <a:spAutoFit/>
          </a:bodyPr>
          <a:lstStyle/>
          <a:p>
            <a:r>
              <a:rPr lang="en-US" sz="1400" dirty="0" smtClean="0">
                <a:latin typeface="Source Sans Pro" panose="020B0503030403020204" pitchFamily="34" charset="0"/>
              </a:rPr>
              <a:t>Now yields:  </a:t>
            </a:r>
            <a:r>
              <a:rPr lang="en-US" sz="1600" dirty="0" smtClean="0">
                <a:solidFill>
                  <a:schemeClr val="accent4"/>
                </a:solidFill>
                <a:latin typeface="Anonymous Pro" panose="02060609030202000504" pitchFamily="49" charset="0"/>
                <a:ea typeface="Anonymous Pro" panose="02060609030202000504" pitchFamily="49" charset="0"/>
              </a:rPr>
              <a:t>x + 6</a:t>
            </a:r>
            <a:endParaRPr lang="en-US" sz="1400" dirty="0">
              <a:solidFill>
                <a:schemeClr val="accent4"/>
              </a:solidFill>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val="2418264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3670" y="205979"/>
            <a:ext cx="8973917" cy="857250"/>
          </a:xfrm>
          <a:prstGeom prst="rect">
            <a:avLst/>
          </a:prstGeom>
        </p:spPr>
        <p:txBody>
          <a:bodyP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sz="3400" dirty="0" smtClean="0"/>
              <a:t>Catalyst: Rules</a:t>
            </a:r>
            <a:endParaRPr lang="en-US" sz="3400" dirty="0"/>
          </a:p>
        </p:txBody>
      </p:sp>
      <p:sp>
        <p:nvSpPr>
          <p:cNvPr id="9"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68</a:t>
            </a:fld>
            <a:endParaRPr lang="en-US" sz="1100" dirty="0">
              <a:solidFill>
                <a:srgbClr val="000000"/>
              </a:solidFill>
              <a:latin typeface="Source Sans Pro Light"/>
              <a:cs typeface="Source Sans Pro Light"/>
            </a:endParaRPr>
          </a:p>
        </p:txBody>
      </p:sp>
      <p:sp>
        <p:nvSpPr>
          <p:cNvPr id="4" name="TextBox 3"/>
          <p:cNvSpPr txBox="1"/>
          <p:nvPr/>
        </p:nvSpPr>
        <p:spPr>
          <a:xfrm>
            <a:off x="1848410" y="970260"/>
            <a:ext cx="545541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latin typeface="Source Sans Pro Light" panose="020B0403030403020204" pitchFamily="34" charset="0"/>
              </a:rPr>
              <a:t>Rules may need to execute multiple times to fully transform a tree</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Rules are grouped into batches</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Each batch is executed to a fixed point (until tree stops changing)</a:t>
            </a:r>
            <a:endParaRPr lang="en-US" sz="1400" dirty="0">
              <a:latin typeface="Source Sans Pro Light" panose="020B0403030403020204" pitchFamily="34" charset="0"/>
            </a:endParaRPr>
          </a:p>
        </p:txBody>
      </p:sp>
      <p:sp>
        <p:nvSpPr>
          <p:cNvPr id="2" name="TextBox 1"/>
          <p:cNvSpPr txBox="1"/>
          <p:nvPr/>
        </p:nvSpPr>
        <p:spPr>
          <a:xfrm>
            <a:off x="873571" y="2329023"/>
            <a:ext cx="3361038" cy="584775"/>
          </a:xfrm>
          <a:prstGeom prst="rect">
            <a:avLst/>
          </a:prstGeom>
          <a:noFill/>
        </p:spPr>
        <p:txBody>
          <a:bodyPr wrap="square" rtlCol="0">
            <a:spAutoFit/>
          </a:bodyPr>
          <a:lstStyle/>
          <a:p>
            <a:r>
              <a:rPr lang="en-US" dirty="0" smtClean="0">
                <a:latin typeface="Newslab" panose="02000000000000000000" pitchFamily="50" charset="0"/>
              </a:rPr>
              <a:t>Example:</a:t>
            </a:r>
          </a:p>
          <a:p>
            <a:pPr marL="285750" indent="-285750">
              <a:buFont typeface="Arial" panose="020B0604020202020204" pitchFamily="34" charset="0"/>
              <a:buChar char="•"/>
            </a:pPr>
            <a:r>
              <a:rPr lang="en-US" sz="1400" dirty="0" smtClean="0">
                <a:latin typeface="Source Sans Pro Light" panose="020B0403030403020204" pitchFamily="34" charset="0"/>
              </a:rPr>
              <a:t>Constant fold larger trees</a:t>
            </a:r>
            <a:endParaRPr lang="en-US" sz="1400" dirty="0">
              <a:latin typeface="Source Sans Pro Light" panose="020B0403030403020204" pitchFamily="34" charset="0"/>
            </a:endParaRPr>
          </a:p>
        </p:txBody>
      </p:sp>
      <p:sp>
        <p:nvSpPr>
          <p:cNvPr id="11" name="TextBox 10"/>
          <p:cNvSpPr txBox="1"/>
          <p:nvPr/>
        </p:nvSpPr>
        <p:spPr>
          <a:xfrm>
            <a:off x="4502338" y="2341380"/>
            <a:ext cx="4238008" cy="1231106"/>
          </a:xfrm>
          <a:prstGeom prst="rect">
            <a:avLst/>
          </a:prstGeom>
          <a:noFill/>
        </p:spPr>
        <p:txBody>
          <a:bodyPr wrap="square" rtlCol="0">
            <a:spAutoFit/>
          </a:bodyPr>
          <a:lstStyle/>
          <a:p>
            <a:r>
              <a:rPr lang="en-US" dirty="0" smtClean="0">
                <a:latin typeface="Newslab" panose="02000000000000000000" pitchFamily="50" charset="0"/>
              </a:rPr>
              <a:t>Example:</a:t>
            </a:r>
          </a:p>
          <a:p>
            <a:pPr marL="285750" indent="-285750">
              <a:buFont typeface="Arial" panose="020B0604020202020204" pitchFamily="34" charset="0"/>
              <a:buChar char="•"/>
            </a:pPr>
            <a:r>
              <a:rPr lang="en-US" sz="1400" dirty="0" smtClean="0">
                <a:solidFill>
                  <a:schemeClr val="accent1"/>
                </a:solidFill>
                <a:latin typeface="Source Sans Pro Light" panose="020B0403030403020204" pitchFamily="34" charset="0"/>
              </a:rPr>
              <a:t>First batch </a:t>
            </a:r>
            <a:r>
              <a:rPr lang="en-US" sz="1400" dirty="0" smtClean="0">
                <a:latin typeface="Source Sans Pro Light" panose="020B0403030403020204" pitchFamily="34" charset="0"/>
              </a:rPr>
              <a:t>analyzes an expression to assign types to all attributes</a:t>
            </a:r>
          </a:p>
          <a:p>
            <a:pPr marL="285750" indent="-285750">
              <a:buFont typeface="Arial" panose="020B0604020202020204" pitchFamily="34" charset="0"/>
              <a:buChar char="•"/>
            </a:pPr>
            <a:r>
              <a:rPr lang="en-US" sz="1400" dirty="0" smtClean="0">
                <a:solidFill>
                  <a:schemeClr val="accent1"/>
                </a:solidFill>
                <a:latin typeface="Source Sans Pro Light" panose="020B0403030403020204" pitchFamily="34" charset="0"/>
              </a:rPr>
              <a:t>Second batch </a:t>
            </a:r>
            <a:r>
              <a:rPr lang="en-US" sz="1400" dirty="0" smtClean="0">
                <a:latin typeface="Source Sans Pro Light" panose="020B0403030403020204" pitchFamily="34" charset="0"/>
              </a:rPr>
              <a:t>uses the new types to do constant folding</a:t>
            </a:r>
            <a:endParaRPr lang="en-US" sz="1400" dirty="0">
              <a:latin typeface="Source Sans Pro Light" panose="020B0403030403020204" pitchFamily="34" charset="0"/>
            </a:endParaRPr>
          </a:p>
        </p:txBody>
      </p:sp>
      <p:sp>
        <p:nvSpPr>
          <p:cNvPr id="13" name="TextBox 12"/>
          <p:cNvSpPr txBox="1"/>
          <p:nvPr/>
        </p:nvSpPr>
        <p:spPr>
          <a:xfrm>
            <a:off x="1848410" y="3704504"/>
            <a:ext cx="674875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latin typeface="Source Sans Pro Light" panose="020B0403030403020204" pitchFamily="34" charset="0"/>
              </a:rPr>
              <a:t>Rule conditions and their bodies contain arbitrary Scala code</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Takeaway: Functional transformations on immutable trees </a:t>
            </a:r>
            <a:r>
              <a:rPr lang="en-US" sz="1400" i="1" dirty="0" smtClean="0">
                <a:latin typeface="Source Sans Pro Light" panose="020B0403030403020204" pitchFamily="34" charset="0"/>
              </a:rPr>
              <a:t>(easy to reason &amp; debug)</a:t>
            </a:r>
          </a:p>
          <a:p>
            <a:pPr marL="285750" indent="-285750">
              <a:buFont typeface="Arial" panose="020B0604020202020204" pitchFamily="34" charset="0"/>
              <a:buChar char="•"/>
            </a:pPr>
            <a:endParaRPr lang="en-US" sz="1400" i="1" dirty="0">
              <a:latin typeface="Source Sans Pro Light" panose="020B0403030403020204" pitchFamily="34" charset="0"/>
            </a:endParaRPr>
          </a:p>
          <a:p>
            <a:pPr marL="285750" indent="-285750">
              <a:buFont typeface="Arial" panose="020B0604020202020204" pitchFamily="34" charset="0"/>
              <a:buChar char="•"/>
            </a:pPr>
            <a:r>
              <a:rPr lang="en-US" sz="1400" i="1" dirty="0" smtClean="0">
                <a:latin typeface="Source Sans Pro Light" panose="020B0403030403020204" pitchFamily="34" charset="0"/>
              </a:rPr>
              <a:t>Coming soon: </a:t>
            </a:r>
            <a:r>
              <a:rPr lang="en-US" sz="1400" dirty="0" smtClean="0">
                <a:latin typeface="Source Sans Pro Light" panose="020B0403030403020204" pitchFamily="34" charset="0"/>
              </a:rPr>
              <a:t>Enable parallelization in the optimizer</a:t>
            </a:r>
            <a:endParaRPr lang="en-US" sz="1400" i="1" dirty="0" smtClean="0">
              <a:latin typeface="Source Sans Pro Light" panose="020B0403030403020204" pitchFamily="34" charset="0"/>
            </a:endParaRPr>
          </a:p>
        </p:txBody>
      </p:sp>
    </p:spTree>
    <p:extLst>
      <p:ext uri="{BB962C8B-B14F-4D97-AF65-F5344CB8AC3E}">
        <p14:creationId xmlns:p14="http://schemas.microsoft.com/office/powerpoint/2010/main" val="1344061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15546-3768-674C-81B9-C40A1A080E88}" type="slidenum">
              <a:rPr lang="en-US" smtClean="0"/>
              <a:t>69</a:t>
            </a:fld>
            <a:endParaRPr lang="en-US"/>
          </a:p>
        </p:txBody>
      </p:sp>
      <p:sp>
        <p:nvSpPr>
          <p:cNvPr id="3"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Using Catalyst in Spark SQL</a:t>
            </a:r>
            <a:endParaRPr lang="en-US" dirty="0"/>
          </a:p>
        </p:txBody>
      </p:sp>
      <p:sp>
        <p:nvSpPr>
          <p:cNvPr id="5" name="Rounded Rectangle 4"/>
          <p:cNvSpPr/>
          <p:nvPr/>
        </p:nvSpPr>
        <p:spPr>
          <a:xfrm>
            <a:off x="5165627" y="1630830"/>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6" name="Rounded Rectangle 5"/>
          <p:cNvSpPr/>
          <p:nvPr/>
        </p:nvSpPr>
        <p:spPr>
          <a:xfrm>
            <a:off x="5222079" y="1679307"/>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7" name="Rectangle 6"/>
          <p:cNvSpPr/>
          <p:nvPr/>
        </p:nvSpPr>
        <p:spPr>
          <a:xfrm>
            <a:off x="141999" y="1334248"/>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SQL AST</a:t>
            </a:r>
            <a:endParaRPr lang="en-US" sz="1300" dirty="0">
              <a:latin typeface="Source Sans Pro Light"/>
              <a:cs typeface="Source Sans Pro"/>
            </a:endParaRPr>
          </a:p>
        </p:txBody>
      </p:sp>
      <p:sp>
        <p:nvSpPr>
          <p:cNvPr id="8" name="Rectangle 7"/>
          <p:cNvSpPr/>
          <p:nvPr/>
        </p:nvSpPr>
        <p:spPr>
          <a:xfrm>
            <a:off x="141999" y="2057861"/>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err="1" smtClean="0">
                <a:latin typeface="Source Sans Pro Light"/>
                <a:cs typeface="Source Sans Pro"/>
              </a:rPr>
              <a:t>DataFrame</a:t>
            </a:r>
            <a:endParaRPr lang="en-US" sz="1300" dirty="0">
              <a:latin typeface="Source Sans Pro Light"/>
              <a:cs typeface="Source Sans Pro"/>
            </a:endParaRPr>
          </a:p>
        </p:txBody>
      </p:sp>
      <p:sp>
        <p:nvSpPr>
          <p:cNvPr id="9" name="Rounded Rectangle 8"/>
          <p:cNvSpPr/>
          <p:nvPr/>
        </p:nvSpPr>
        <p:spPr>
          <a:xfrm>
            <a:off x="1437425" y="1672955"/>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Unresolved Logical Plan</a:t>
            </a:r>
            <a:endParaRPr lang="en-US" sz="1300" dirty="0">
              <a:latin typeface="Source Sans Pro Light"/>
              <a:cs typeface="Source Sans Pro"/>
            </a:endParaRPr>
          </a:p>
        </p:txBody>
      </p:sp>
      <p:sp>
        <p:nvSpPr>
          <p:cNvPr id="10" name="Rounded Rectangle 9"/>
          <p:cNvSpPr/>
          <p:nvPr/>
        </p:nvSpPr>
        <p:spPr>
          <a:xfrm>
            <a:off x="2705959" y="1672955"/>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Logical Plan</a:t>
            </a:r>
            <a:endParaRPr lang="en-US" sz="1300" dirty="0">
              <a:latin typeface="Source Sans Pro Light"/>
              <a:cs typeface="Source Sans Pro"/>
            </a:endParaRPr>
          </a:p>
        </p:txBody>
      </p:sp>
      <p:sp>
        <p:nvSpPr>
          <p:cNvPr id="11" name="Rounded Rectangle 10"/>
          <p:cNvSpPr/>
          <p:nvPr/>
        </p:nvSpPr>
        <p:spPr>
          <a:xfrm>
            <a:off x="3974494" y="167295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Optimized Logical Plan</a:t>
            </a:r>
            <a:endParaRPr lang="en-US" sz="1300" dirty="0">
              <a:latin typeface="Source Sans Pro Light"/>
              <a:cs typeface="Source Sans Pro"/>
            </a:endParaRPr>
          </a:p>
        </p:txBody>
      </p:sp>
      <p:sp>
        <p:nvSpPr>
          <p:cNvPr id="12" name="Rectangle 11"/>
          <p:cNvSpPr/>
          <p:nvPr/>
        </p:nvSpPr>
        <p:spPr>
          <a:xfrm>
            <a:off x="8305936" y="1709033"/>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RDDs</a:t>
            </a:r>
            <a:endParaRPr lang="en-US" sz="1300" dirty="0">
              <a:latin typeface="Source Sans Pro Light"/>
              <a:cs typeface="Source Sans Pro"/>
            </a:endParaRPr>
          </a:p>
        </p:txBody>
      </p:sp>
      <p:sp>
        <p:nvSpPr>
          <p:cNvPr id="13" name="Rounded Rectangle 12"/>
          <p:cNvSpPr/>
          <p:nvPr/>
        </p:nvSpPr>
        <p:spPr>
          <a:xfrm>
            <a:off x="7017696" y="167860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Selected Physical Plan</a:t>
            </a:r>
            <a:endParaRPr lang="en-US" sz="1300" dirty="0">
              <a:latin typeface="Source Sans Pro Light"/>
              <a:cs typeface="Source Sans Pro"/>
            </a:endParaRPr>
          </a:p>
        </p:txBody>
      </p:sp>
      <p:cxnSp>
        <p:nvCxnSpPr>
          <p:cNvPr id="14" name="Straight Arrow Connector 13"/>
          <p:cNvCxnSpPr>
            <a:stCxn id="7" idx="3"/>
            <a:endCxn id="9" idx="1"/>
          </p:cNvCxnSpPr>
          <p:nvPr/>
        </p:nvCxnSpPr>
        <p:spPr>
          <a:xfrm>
            <a:off x="1102094" y="1609827"/>
            <a:ext cx="335330"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3"/>
            <a:endCxn id="9" idx="1"/>
          </p:cNvCxnSpPr>
          <p:nvPr/>
        </p:nvCxnSpPr>
        <p:spPr>
          <a:xfrm flipV="1">
            <a:off x="1102094" y="1978958"/>
            <a:ext cx="335330" cy="354482"/>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2452101" y="1978958"/>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3"/>
            <a:endCxn id="11" idx="1"/>
          </p:cNvCxnSpPr>
          <p:nvPr/>
        </p:nvCxnSpPr>
        <p:spPr>
          <a:xfrm>
            <a:off x="3720635" y="1978958"/>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3"/>
            <a:endCxn id="13" idx="1"/>
          </p:cNvCxnSpPr>
          <p:nvPr/>
        </p:nvCxnSpPr>
        <p:spPr>
          <a:xfrm flipV="1">
            <a:off x="6236754" y="1984612"/>
            <a:ext cx="780942" cy="698"/>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a:endCxn id="12" idx="1"/>
          </p:cNvCxnSpPr>
          <p:nvPr/>
        </p:nvCxnSpPr>
        <p:spPr>
          <a:xfrm>
            <a:off x="8032371" y="1984612"/>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121846" y="1098561"/>
            <a:ext cx="886781" cy="338554"/>
          </a:xfrm>
          <a:prstGeom prst="rect">
            <a:avLst/>
          </a:prstGeom>
          <a:noFill/>
        </p:spPr>
        <p:txBody>
          <a:bodyPr wrap="none" rtlCol="0">
            <a:spAutoFit/>
          </a:bodyPr>
          <a:lstStyle/>
          <a:p>
            <a:pPr algn="ctr"/>
            <a:r>
              <a:rPr lang="en-US" sz="1600" dirty="0" smtClean="0">
                <a:latin typeface="Source Sans Pro" panose="020B0503030403020204" pitchFamily="34" charset="0"/>
                <a:cs typeface="Source Sans Pro"/>
              </a:rPr>
              <a:t>Analysis</a:t>
            </a:r>
            <a:endParaRPr lang="en-US" sz="1600" dirty="0">
              <a:latin typeface="Source Sans Pro" panose="020B0503030403020204" pitchFamily="34" charset="0"/>
              <a:cs typeface="Source Sans Pro"/>
            </a:endParaRPr>
          </a:p>
        </p:txBody>
      </p:sp>
      <p:sp>
        <p:nvSpPr>
          <p:cNvPr id="21" name="TextBox 20"/>
          <p:cNvSpPr txBox="1"/>
          <p:nvPr/>
        </p:nvSpPr>
        <p:spPr>
          <a:xfrm>
            <a:off x="3105761" y="975450"/>
            <a:ext cx="1302023" cy="584775"/>
          </a:xfrm>
          <a:prstGeom prst="rect">
            <a:avLst/>
          </a:prstGeom>
          <a:noFill/>
        </p:spPr>
        <p:txBody>
          <a:bodyPr wrap="none" rtlCol="0">
            <a:spAutoFit/>
          </a:bodyPr>
          <a:lstStyle/>
          <a:p>
            <a:pPr algn="ctr"/>
            <a:r>
              <a:rPr lang="en-US" sz="1600" dirty="0" smtClean="0">
                <a:latin typeface="Source Sans Pro" panose="020B0503030403020204" pitchFamily="34" charset="0"/>
                <a:cs typeface="Source Sans Pro"/>
              </a:rPr>
              <a:t>Logical</a:t>
            </a:r>
          </a:p>
          <a:p>
            <a:pPr algn="ctr"/>
            <a:r>
              <a:rPr lang="en-US" sz="1600" dirty="0" smtClean="0">
                <a:latin typeface="Source Sans Pro" panose="020B0503030403020204" pitchFamily="34" charset="0"/>
                <a:cs typeface="Source Sans Pro"/>
              </a:rPr>
              <a:t>Optimization</a:t>
            </a:r>
            <a:endParaRPr lang="en-US" sz="1600" dirty="0">
              <a:latin typeface="Source Sans Pro" panose="020B0503030403020204" pitchFamily="34" charset="0"/>
              <a:cs typeface="Source Sans Pro"/>
            </a:endParaRPr>
          </a:p>
        </p:txBody>
      </p:sp>
      <p:sp>
        <p:nvSpPr>
          <p:cNvPr id="22" name="TextBox 21"/>
          <p:cNvSpPr txBox="1"/>
          <p:nvPr/>
        </p:nvSpPr>
        <p:spPr>
          <a:xfrm>
            <a:off x="4544510" y="975450"/>
            <a:ext cx="954107" cy="584776"/>
          </a:xfrm>
          <a:prstGeom prst="rect">
            <a:avLst/>
          </a:prstGeom>
          <a:noFill/>
        </p:spPr>
        <p:txBody>
          <a:bodyPr wrap="none" rtlCol="0">
            <a:spAutoFit/>
          </a:bodyPr>
          <a:lstStyle/>
          <a:p>
            <a:pPr algn="ctr"/>
            <a:r>
              <a:rPr lang="en-US" sz="1600" dirty="0" smtClean="0">
                <a:latin typeface="Source Sans Pro" panose="020B0503030403020204" pitchFamily="34" charset="0"/>
                <a:cs typeface="Source Sans Pro"/>
              </a:rPr>
              <a:t>Physical</a:t>
            </a:r>
          </a:p>
          <a:p>
            <a:pPr algn="ctr"/>
            <a:r>
              <a:rPr lang="en-US" sz="1600" dirty="0" smtClean="0">
                <a:latin typeface="Source Sans Pro" panose="020B0503030403020204" pitchFamily="34" charset="0"/>
                <a:cs typeface="Source Sans Pro"/>
              </a:rPr>
              <a:t>Planning</a:t>
            </a:r>
            <a:endParaRPr lang="en-US" sz="1600" dirty="0">
              <a:latin typeface="Source Sans Pro" panose="020B0503030403020204" pitchFamily="34" charset="0"/>
              <a:cs typeface="Source Sans Pro"/>
            </a:endParaRPr>
          </a:p>
        </p:txBody>
      </p:sp>
      <p:cxnSp>
        <p:nvCxnSpPr>
          <p:cNvPr id="23" name="Straight Arrow Connector 22"/>
          <p:cNvCxnSpPr>
            <a:stCxn id="6" idx="3"/>
          </p:cNvCxnSpPr>
          <p:nvPr/>
        </p:nvCxnSpPr>
        <p:spPr>
          <a:xfrm>
            <a:off x="6236754" y="1985310"/>
            <a:ext cx="549618"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6" idx="3"/>
          </p:cNvCxnSpPr>
          <p:nvPr/>
        </p:nvCxnSpPr>
        <p:spPr>
          <a:xfrm flipV="1">
            <a:off x="6236754" y="1352581"/>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rot="16200000">
            <a:off x="6067508" y="1829820"/>
            <a:ext cx="1274770"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Cost Model</a:t>
            </a:r>
            <a:endParaRPr lang="en-US" sz="1300" dirty="0">
              <a:latin typeface="Source Sans Pro Light"/>
              <a:cs typeface="Source Sans Pro"/>
            </a:endParaRPr>
          </a:p>
        </p:txBody>
      </p:sp>
      <p:sp>
        <p:nvSpPr>
          <p:cNvPr id="26" name="Rounded Rectangle 25"/>
          <p:cNvSpPr/>
          <p:nvPr/>
        </p:nvSpPr>
        <p:spPr>
          <a:xfrm>
            <a:off x="5278532" y="1727785"/>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Physical </a:t>
            </a:r>
            <a:br>
              <a:rPr lang="en-US" sz="1300" dirty="0" smtClean="0">
                <a:latin typeface="Source Sans Pro Light"/>
                <a:cs typeface="Source Sans Pro"/>
              </a:rPr>
            </a:br>
            <a:r>
              <a:rPr lang="en-US" sz="1300" dirty="0" smtClean="0">
                <a:latin typeface="Source Sans Pro Light"/>
                <a:cs typeface="Source Sans Pro"/>
              </a:rPr>
              <a:t>Plans</a:t>
            </a:r>
            <a:endParaRPr lang="en-US" sz="1300" dirty="0">
              <a:latin typeface="Source Sans Pro Light"/>
              <a:cs typeface="Source Sans Pro"/>
            </a:endParaRPr>
          </a:p>
        </p:txBody>
      </p:sp>
      <p:sp>
        <p:nvSpPr>
          <p:cNvPr id="27" name="TextBox 26"/>
          <p:cNvSpPr txBox="1"/>
          <p:nvPr/>
        </p:nvSpPr>
        <p:spPr>
          <a:xfrm>
            <a:off x="7655133" y="1006228"/>
            <a:ext cx="1023358" cy="523220"/>
          </a:xfrm>
          <a:prstGeom prst="rect">
            <a:avLst/>
          </a:prstGeom>
          <a:noFill/>
        </p:spPr>
        <p:txBody>
          <a:bodyPr wrap="none" rtlCol="0">
            <a:spAutoFit/>
          </a:bodyPr>
          <a:lstStyle/>
          <a:p>
            <a:pPr algn="ctr"/>
            <a:r>
              <a:rPr lang="en-US" sz="1400" dirty="0" smtClean="0">
                <a:latin typeface="Source Sans Pro" panose="020B0503030403020204" pitchFamily="34" charset="0"/>
                <a:cs typeface="Source Sans Pro"/>
              </a:rPr>
              <a:t>Code</a:t>
            </a:r>
          </a:p>
          <a:p>
            <a:pPr algn="ctr"/>
            <a:r>
              <a:rPr lang="en-US" sz="1400" dirty="0" smtClean="0">
                <a:latin typeface="Source Sans Pro" panose="020B0503030403020204" pitchFamily="34" charset="0"/>
                <a:cs typeface="Source Sans Pro"/>
              </a:rPr>
              <a:t>Generation</a:t>
            </a:r>
            <a:endParaRPr lang="en-US" sz="1400" dirty="0">
              <a:latin typeface="Source Sans Pro" panose="020B0503030403020204" pitchFamily="34" charset="0"/>
              <a:cs typeface="Source Sans Pro"/>
            </a:endParaRPr>
          </a:p>
        </p:txBody>
      </p:sp>
      <p:sp>
        <p:nvSpPr>
          <p:cNvPr id="28" name="Rectangle 27"/>
          <p:cNvSpPr/>
          <p:nvPr/>
        </p:nvSpPr>
        <p:spPr>
          <a:xfrm>
            <a:off x="2085189" y="2481127"/>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Catalog</a:t>
            </a:r>
            <a:endParaRPr lang="en-US" sz="1300" dirty="0">
              <a:latin typeface="Source Sans Pro Light"/>
              <a:cs typeface="Source Sans Pro"/>
            </a:endParaRPr>
          </a:p>
        </p:txBody>
      </p:sp>
      <p:cxnSp>
        <p:nvCxnSpPr>
          <p:cNvPr id="29" name="Straight Arrow Connector 28"/>
          <p:cNvCxnSpPr>
            <a:stCxn id="28" idx="0"/>
          </p:cNvCxnSpPr>
          <p:nvPr/>
        </p:nvCxnSpPr>
        <p:spPr>
          <a:xfrm flipV="1">
            <a:off x="2565237" y="1997129"/>
            <a:ext cx="0" cy="483998"/>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988737" y="1987744"/>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218236" y="2935347"/>
            <a:ext cx="5060467" cy="338554"/>
          </a:xfrm>
          <a:prstGeom prst="rect">
            <a:avLst/>
          </a:prstGeom>
          <a:noFill/>
        </p:spPr>
        <p:txBody>
          <a:bodyPr wrap="square" rtlCol="0">
            <a:spAutoFit/>
          </a:bodyPr>
          <a:lstStyle/>
          <a:p>
            <a:r>
              <a:rPr lang="en-US" sz="1600" dirty="0" smtClean="0">
                <a:latin typeface="Source Sans Pro" panose="020B0503030403020204" pitchFamily="34" charset="0"/>
              </a:rPr>
              <a:t>Analysis: </a:t>
            </a:r>
            <a:r>
              <a:rPr lang="en-US" sz="1600" dirty="0">
                <a:latin typeface="Source Sans Pro Light" panose="020B0403030403020204" pitchFamily="34" charset="0"/>
              </a:rPr>
              <a:t>analyzing a logical plan to resolve references</a:t>
            </a:r>
          </a:p>
        </p:txBody>
      </p:sp>
      <p:sp>
        <p:nvSpPr>
          <p:cNvPr id="31" name="TextBox 30"/>
          <p:cNvSpPr txBox="1"/>
          <p:nvPr/>
        </p:nvSpPr>
        <p:spPr>
          <a:xfrm>
            <a:off x="3218236" y="3411442"/>
            <a:ext cx="4717347" cy="338554"/>
          </a:xfrm>
          <a:prstGeom prst="rect">
            <a:avLst/>
          </a:prstGeom>
          <a:noFill/>
        </p:spPr>
        <p:txBody>
          <a:bodyPr wrap="square" rtlCol="0">
            <a:spAutoFit/>
          </a:bodyPr>
          <a:lstStyle/>
          <a:p>
            <a:r>
              <a:rPr lang="en-US" sz="1600" dirty="0" smtClean="0">
                <a:latin typeface="Source Sans Pro" panose="020B0503030403020204" pitchFamily="34" charset="0"/>
              </a:rPr>
              <a:t>Logical Optimization: </a:t>
            </a:r>
            <a:r>
              <a:rPr lang="en-US" sz="1600" dirty="0" smtClean="0">
                <a:latin typeface="Source Sans Pro Light" panose="020B0403030403020204" pitchFamily="34" charset="0"/>
              </a:rPr>
              <a:t>logical plan optimization</a:t>
            </a:r>
            <a:endParaRPr lang="en-US" sz="1600" dirty="0">
              <a:latin typeface="Source Sans Pro Light" panose="020B0403030403020204" pitchFamily="34" charset="0"/>
            </a:endParaRPr>
          </a:p>
        </p:txBody>
      </p:sp>
      <p:sp>
        <p:nvSpPr>
          <p:cNvPr id="32" name="TextBox 31"/>
          <p:cNvSpPr txBox="1"/>
          <p:nvPr/>
        </p:nvSpPr>
        <p:spPr>
          <a:xfrm>
            <a:off x="3218235" y="3887754"/>
            <a:ext cx="4717347" cy="338554"/>
          </a:xfrm>
          <a:prstGeom prst="rect">
            <a:avLst/>
          </a:prstGeom>
          <a:noFill/>
        </p:spPr>
        <p:txBody>
          <a:bodyPr wrap="square" rtlCol="0">
            <a:spAutoFit/>
          </a:bodyPr>
          <a:lstStyle/>
          <a:p>
            <a:r>
              <a:rPr lang="en-US" sz="1600" dirty="0" smtClean="0">
                <a:latin typeface="Source Sans Pro" panose="020B0503030403020204" pitchFamily="34" charset="0"/>
              </a:rPr>
              <a:t>Physical Planning: </a:t>
            </a:r>
            <a:r>
              <a:rPr lang="en-US" sz="1600" dirty="0" smtClean="0">
                <a:latin typeface="Source Sans Pro Light" panose="020B0403030403020204" pitchFamily="34" charset="0"/>
              </a:rPr>
              <a:t>Physical planning</a:t>
            </a:r>
            <a:endParaRPr lang="en-US" sz="1600" dirty="0">
              <a:latin typeface="Source Sans Pro Light" panose="020B0403030403020204" pitchFamily="34" charset="0"/>
            </a:endParaRPr>
          </a:p>
        </p:txBody>
      </p:sp>
      <p:sp>
        <p:nvSpPr>
          <p:cNvPr id="33" name="TextBox 32"/>
          <p:cNvSpPr txBox="1"/>
          <p:nvPr/>
        </p:nvSpPr>
        <p:spPr>
          <a:xfrm>
            <a:off x="3218236" y="4369120"/>
            <a:ext cx="5339870" cy="338554"/>
          </a:xfrm>
          <a:prstGeom prst="rect">
            <a:avLst/>
          </a:prstGeom>
          <a:noFill/>
        </p:spPr>
        <p:txBody>
          <a:bodyPr wrap="square" rtlCol="0">
            <a:spAutoFit/>
          </a:bodyPr>
          <a:lstStyle/>
          <a:p>
            <a:r>
              <a:rPr lang="en-US" sz="1600" dirty="0" smtClean="0">
                <a:latin typeface="Source Sans Pro" panose="020B0503030403020204" pitchFamily="34" charset="0"/>
              </a:rPr>
              <a:t>Code Generation: </a:t>
            </a:r>
            <a:r>
              <a:rPr lang="en-US" sz="1600" dirty="0" smtClean="0">
                <a:latin typeface="Source Sans Pro Light" panose="020B0403030403020204" pitchFamily="34" charset="0"/>
              </a:rPr>
              <a:t>Compile parts of the query to Java bytecode</a:t>
            </a:r>
            <a:endParaRPr lang="en-US" sz="1600" dirty="0">
              <a:latin typeface="Source Sans Pro Light" panose="020B0403030403020204" pitchFamily="34" charset="0"/>
            </a:endParaRPr>
          </a:p>
        </p:txBody>
      </p:sp>
    </p:spTree>
    <p:extLst>
      <p:ext uri="{BB962C8B-B14F-4D97-AF65-F5344CB8AC3E}">
        <p14:creationId xmlns:p14="http://schemas.microsoft.com/office/powerpoint/2010/main" val="1902092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2" grpId="0" animBg="1"/>
      <p:bldP spid="13" grpId="0" animBg="1"/>
      <p:bldP spid="20" grpId="0"/>
      <p:bldP spid="21" grpId="0"/>
      <p:bldP spid="22" grpId="0"/>
      <p:bldP spid="25" grpId="0" animBg="1"/>
      <p:bldP spid="26" grpId="0" animBg="1"/>
      <p:bldP spid="27" grpId="0"/>
      <p:bldP spid="28" grpId="0" animBg="1"/>
      <p:bldP spid="4"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0D15546-3768-674C-81B9-C40A1A080E88}" type="slidenum">
              <a:rPr lang="en-US" smtClean="0"/>
              <a:t>7</a:t>
            </a:fld>
            <a:endParaRPr lang="en-US"/>
          </a:p>
        </p:txBody>
      </p:sp>
      <p:sp>
        <p:nvSpPr>
          <p:cNvPr id="6" name="Title 5"/>
          <p:cNvSpPr>
            <a:spLocks noGrp="1"/>
          </p:cNvSpPr>
          <p:nvPr>
            <p:ph type="title"/>
          </p:nvPr>
        </p:nvSpPr>
        <p:spPr/>
        <p:txBody>
          <a:bodyPr>
            <a:normAutofit/>
          </a:bodyPr>
          <a:lstStyle/>
          <a:p>
            <a:r>
              <a:rPr lang="en-US" sz="2800" dirty="0" smtClean="0"/>
              <a:t>Goal: unified engine across data</a:t>
            </a:r>
            <a:r>
              <a:rPr lang="en-US" sz="2800" dirty="0" smtClean="0">
                <a:solidFill>
                  <a:schemeClr val="tx1"/>
                </a:solidFill>
              </a:rPr>
              <a:t> </a:t>
            </a:r>
            <a:r>
              <a:rPr lang="en-US" sz="2800" dirty="0" smtClean="0">
                <a:solidFill>
                  <a:schemeClr val="accent1"/>
                </a:solidFill>
              </a:rPr>
              <a:t>sources</a:t>
            </a:r>
            <a:r>
              <a:rPr lang="en-US" sz="2800" dirty="0" smtClean="0"/>
              <a:t>, </a:t>
            </a:r>
            <a:r>
              <a:rPr lang="en-US" sz="2800" dirty="0" smtClean="0">
                <a:solidFill>
                  <a:srgbClr val="1EA3B5"/>
                </a:solidFill>
              </a:rPr>
              <a:t>workloads</a:t>
            </a:r>
            <a:r>
              <a:rPr lang="en-US" sz="2800" dirty="0" smtClean="0"/>
              <a:t> </a:t>
            </a:r>
            <a:r>
              <a:rPr lang="en-US" sz="2800" dirty="0" smtClean="0">
                <a:solidFill>
                  <a:srgbClr val="404040"/>
                </a:solidFill>
              </a:rPr>
              <a:t>and </a:t>
            </a:r>
            <a:r>
              <a:rPr lang="en-US" sz="2800" dirty="0" smtClean="0">
                <a:solidFill>
                  <a:srgbClr val="1EA3B5"/>
                </a:solidFill>
              </a:rPr>
              <a:t>environments</a:t>
            </a:r>
            <a:endParaRPr lang="en-US" sz="2800" dirty="0">
              <a:solidFill>
                <a:srgbClr val="1EA3B5"/>
              </a:solidFill>
            </a:endParaRPr>
          </a:p>
        </p:txBody>
      </p:sp>
    </p:spTree>
    <p:extLst>
      <p:ext uri="{BB962C8B-B14F-4D97-AF65-F5344CB8AC3E}">
        <p14:creationId xmlns:p14="http://schemas.microsoft.com/office/powerpoint/2010/main" val="14379016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Catalyst: Analysis</a:t>
            </a:r>
            <a:endParaRPr lang="en-US" dirty="0"/>
          </a:p>
        </p:txBody>
      </p:sp>
      <p:sp>
        <p:nvSpPr>
          <p:cNvPr id="7" name="Rectangle 6"/>
          <p:cNvSpPr/>
          <p:nvPr/>
        </p:nvSpPr>
        <p:spPr>
          <a:xfrm>
            <a:off x="2922123" y="1980738"/>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SQL AST</a:t>
            </a:r>
            <a:endParaRPr lang="en-US" sz="1300" dirty="0">
              <a:latin typeface="Source Sans Pro Light"/>
              <a:cs typeface="Source Sans Pro"/>
            </a:endParaRPr>
          </a:p>
        </p:txBody>
      </p:sp>
      <p:sp>
        <p:nvSpPr>
          <p:cNvPr id="8" name="Rectangle 7"/>
          <p:cNvSpPr/>
          <p:nvPr/>
        </p:nvSpPr>
        <p:spPr>
          <a:xfrm>
            <a:off x="2922123" y="2704351"/>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err="1" smtClean="0">
                <a:latin typeface="Source Sans Pro Light"/>
                <a:cs typeface="Source Sans Pro"/>
              </a:rPr>
              <a:t>DataFrame</a:t>
            </a:r>
            <a:endParaRPr lang="en-US" sz="1300" dirty="0">
              <a:latin typeface="Source Sans Pro Light"/>
              <a:cs typeface="Source Sans Pro"/>
            </a:endParaRPr>
          </a:p>
        </p:txBody>
      </p:sp>
      <p:sp>
        <p:nvSpPr>
          <p:cNvPr id="9" name="Rounded Rectangle 8"/>
          <p:cNvSpPr/>
          <p:nvPr/>
        </p:nvSpPr>
        <p:spPr>
          <a:xfrm>
            <a:off x="4217549" y="2319445"/>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Unresolved Logical Plan</a:t>
            </a:r>
            <a:endParaRPr lang="en-US" sz="1300" dirty="0">
              <a:latin typeface="Source Sans Pro Light"/>
              <a:cs typeface="Source Sans Pro"/>
            </a:endParaRPr>
          </a:p>
        </p:txBody>
      </p:sp>
      <p:sp>
        <p:nvSpPr>
          <p:cNvPr id="10" name="Rounded Rectangle 9"/>
          <p:cNvSpPr/>
          <p:nvPr/>
        </p:nvSpPr>
        <p:spPr>
          <a:xfrm>
            <a:off x="5486083" y="2319445"/>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Logical Plan</a:t>
            </a:r>
            <a:endParaRPr lang="en-US" sz="1300" dirty="0">
              <a:latin typeface="Source Sans Pro Light"/>
              <a:cs typeface="Source Sans Pro"/>
            </a:endParaRPr>
          </a:p>
        </p:txBody>
      </p:sp>
      <p:cxnSp>
        <p:nvCxnSpPr>
          <p:cNvPr id="14" name="Straight Arrow Connector 13"/>
          <p:cNvCxnSpPr>
            <a:stCxn id="7" idx="3"/>
            <a:endCxn id="9" idx="1"/>
          </p:cNvCxnSpPr>
          <p:nvPr/>
        </p:nvCxnSpPr>
        <p:spPr>
          <a:xfrm>
            <a:off x="3882218" y="2256317"/>
            <a:ext cx="335330"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3"/>
            <a:endCxn id="9" idx="1"/>
          </p:cNvCxnSpPr>
          <p:nvPr/>
        </p:nvCxnSpPr>
        <p:spPr>
          <a:xfrm flipV="1">
            <a:off x="3882218" y="2625448"/>
            <a:ext cx="335330" cy="354482"/>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5232225" y="2625448"/>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901970" y="1745051"/>
            <a:ext cx="886781" cy="338554"/>
          </a:xfrm>
          <a:prstGeom prst="rect">
            <a:avLst/>
          </a:prstGeom>
          <a:noFill/>
        </p:spPr>
        <p:txBody>
          <a:bodyPr wrap="none" rtlCol="0">
            <a:spAutoFit/>
          </a:bodyPr>
          <a:lstStyle/>
          <a:p>
            <a:pPr algn="ctr"/>
            <a:r>
              <a:rPr lang="en-US" sz="1600" dirty="0" smtClean="0">
                <a:latin typeface="Source Sans Pro" panose="020B0503030403020204" pitchFamily="34" charset="0"/>
                <a:cs typeface="Source Sans Pro"/>
              </a:rPr>
              <a:t>Analysis</a:t>
            </a:r>
            <a:endParaRPr lang="en-US" sz="1600" dirty="0">
              <a:latin typeface="Source Sans Pro" panose="020B0503030403020204" pitchFamily="34" charset="0"/>
              <a:cs typeface="Source Sans Pro"/>
            </a:endParaRPr>
          </a:p>
        </p:txBody>
      </p:sp>
      <p:sp>
        <p:nvSpPr>
          <p:cNvPr id="28" name="Rectangle 27"/>
          <p:cNvSpPr/>
          <p:nvPr/>
        </p:nvSpPr>
        <p:spPr>
          <a:xfrm>
            <a:off x="4865313" y="3127617"/>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Catalog</a:t>
            </a:r>
            <a:endParaRPr lang="en-US" sz="1300" dirty="0">
              <a:latin typeface="Source Sans Pro Light"/>
              <a:cs typeface="Source Sans Pro"/>
            </a:endParaRPr>
          </a:p>
        </p:txBody>
      </p:sp>
      <p:cxnSp>
        <p:nvCxnSpPr>
          <p:cNvPr id="29" name="Straight Arrow Connector 28"/>
          <p:cNvCxnSpPr>
            <a:stCxn id="28" idx="0"/>
          </p:cNvCxnSpPr>
          <p:nvPr/>
        </p:nvCxnSpPr>
        <p:spPr>
          <a:xfrm flipV="1">
            <a:off x="5345361" y="2643619"/>
            <a:ext cx="0" cy="483998"/>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1103870" y="623404"/>
            <a:ext cx="1371859" cy="1545628"/>
          </a:xfrm>
          <a:prstGeom prst="rect">
            <a:avLst/>
          </a:prstGeom>
        </p:spPr>
      </p:pic>
      <p:sp>
        <p:nvSpPr>
          <p:cNvPr id="35" name="Rectangle 34"/>
          <p:cNvSpPr/>
          <p:nvPr/>
        </p:nvSpPr>
        <p:spPr>
          <a:xfrm>
            <a:off x="460695" y="3091777"/>
            <a:ext cx="2228257" cy="513257"/>
          </a:xfrm>
          <a:prstGeom prst="rect">
            <a:avLst/>
          </a:prstGeom>
          <a:solidFill>
            <a:schemeClr val="accent1">
              <a:lumMod val="40000"/>
              <a:lumOff val="6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6" name="Straight Connector 35"/>
          <p:cNvCxnSpPr/>
          <p:nvPr/>
        </p:nvCxnSpPr>
        <p:spPr>
          <a:xfrm>
            <a:off x="1163522" y="3074746"/>
            <a:ext cx="0" cy="59341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04443" y="3074746"/>
            <a:ext cx="0" cy="59341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34837" y="3075099"/>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41" name="TextBox 40"/>
          <p:cNvSpPr txBox="1"/>
          <p:nvPr/>
        </p:nvSpPr>
        <p:spPr>
          <a:xfrm>
            <a:off x="1248056" y="3066625"/>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a:t>
            </a:r>
            <a:endParaRPr lang="en-US" sz="1600" b="1" dirty="0">
              <a:solidFill>
                <a:schemeClr val="accent2"/>
              </a:solidFill>
              <a:latin typeface="Source Sans Pro" panose="020B0503030403020204" pitchFamily="34" charset="0"/>
            </a:endParaRPr>
          </a:p>
        </p:txBody>
      </p:sp>
      <p:sp>
        <p:nvSpPr>
          <p:cNvPr id="44" name="TextBox 43"/>
          <p:cNvSpPr txBox="1"/>
          <p:nvPr/>
        </p:nvSpPr>
        <p:spPr>
          <a:xfrm>
            <a:off x="1925461" y="3066625"/>
            <a:ext cx="805758" cy="338554"/>
          </a:xfrm>
          <a:prstGeom prst="rect">
            <a:avLst/>
          </a:prstGeom>
          <a:noFill/>
        </p:spPr>
        <p:txBody>
          <a:bodyPr wrap="square" rtlCol="0">
            <a:spAutoFit/>
          </a:bodyPr>
          <a:lstStyle/>
          <a:p>
            <a:r>
              <a:rPr lang="en-US" sz="1600" b="1" dirty="0" smtClean="0">
                <a:solidFill>
                  <a:schemeClr val="accent2"/>
                </a:solidFill>
                <a:latin typeface="Source Sans Pro" panose="020B0503030403020204" pitchFamily="34" charset="0"/>
              </a:rPr>
              <a:t>   -     - </a:t>
            </a:r>
            <a:endParaRPr lang="en-US" sz="1600" b="1" dirty="0">
              <a:solidFill>
                <a:schemeClr val="accent2"/>
              </a:solidFill>
              <a:latin typeface="Source Sans Pro" panose="020B0503030403020204" pitchFamily="34" charset="0"/>
            </a:endParaRPr>
          </a:p>
        </p:txBody>
      </p:sp>
      <p:sp>
        <p:nvSpPr>
          <p:cNvPr id="47" name="TextBox 46"/>
          <p:cNvSpPr txBox="1"/>
          <p:nvPr/>
        </p:nvSpPr>
        <p:spPr>
          <a:xfrm>
            <a:off x="2353622" y="3633309"/>
            <a:ext cx="606807" cy="338554"/>
          </a:xfrm>
          <a:prstGeom prst="rect">
            <a:avLst/>
          </a:prstGeom>
          <a:noFill/>
        </p:spPr>
        <p:txBody>
          <a:bodyPr wrap="square" rtlCol="0">
            <a:spAutoFit/>
          </a:bodyPr>
          <a:lstStyle/>
          <a:p>
            <a:r>
              <a:rPr lang="en-US" sz="1600" dirty="0" smtClean="0">
                <a:solidFill>
                  <a:schemeClr val="tx1">
                    <a:lumMod val="95000"/>
                  </a:schemeClr>
                </a:solidFill>
                <a:latin typeface="Source Sans Pro" panose="020B0503030403020204" pitchFamily="34" charset="0"/>
              </a:rPr>
              <a:t>DF</a:t>
            </a:r>
            <a:endParaRPr lang="en-US" sz="1600" dirty="0">
              <a:solidFill>
                <a:schemeClr val="tx1">
                  <a:lumMod val="95000"/>
                </a:schemeClr>
              </a:solidFill>
              <a:latin typeface="Source Sans Pro" panose="020B0503030403020204" pitchFamily="34" charset="0"/>
            </a:endParaRPr>
          </a:p>
        </p:txBody>
      </p:sp>
      <p:sp>
        <p:nvSpPr>
          <p:cNvPr id="50" name="TextBox 49"/>
          <p:cNvSpPr txBox="1"/>
          <p:nvPr/>
        </p:nvSpPr>
        <p:spPr>
          <a:xfrm>
            <a:off x="3589785" y="3689724"/>
            <a:ext cx="4868786" cy="120032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Source Sans Pro Light" panose="020B0403030403020204" pitchFamily="34" charset="0"/>
              </a:rPr>
              <a:t>Relation may contain unresolved attribute references or relations</a:t>
            </a:r>
          </a:p>
          <a:p>
            <a:pPr marL="285750" indent="-285750">
              <a:buFont typeface="Arial" panose="020B0604020202020204" pitchFamily="34" charset="0"/>
              <a:buChar char="•"/>
            </a:pPr>
            <a:r>
              <a:rPr lang="en-US" sz="1600" dirty="0" smtClean="0">
                <a:latin typeface="Source Sans Pro Light" panose="020B0403030403020204" pitchFamily="34" charset="0"/>
              </a:rPr>
              <a:t>Example: “</a:t>
            </a:r>
            <a:r>
              <a:rPr lang="en-US" sz="1100" dirty="0">
                <a:latin typeface="Anonymous Pro" panose="02060609030202000504" pitchFamily="49" charset="0"/>
                <a:ea typeface="Anonymous Pro" panose="02060609030202000504" pitchFamily="49" charset="0"/>
              </a:rPr>
              <a:t>SELECT col FROM </a:t>
            </a:r>
            <a:r>
              <a:rPr lang="en-US" sz="1100" dirty="0" smtClean="0">
                <a:latin typeface="Anonymous Pro" panose="02060609030202000504" pitchFamily="49" charset="0"/>
                <a:ea typeface="Anonymous Pro" panose="02060609030202000504" pitchFamily="49" charset="0"/>
              </a:rPr>
              <a:t>sales</a:t>
            </a:r>
            <a:r>
              <a:rPr lang="en-US" sz="1600" dirty="0" smtClean="0">
                <a:latin typeface="Source Sans Pro Light" panose="020B0403030403020204" pitchFamily="34" charset="0"/>
              </a:rPr>
              <a:t>” </a:t>
            </a:r>
          </a:p>
          <a:p>
            <a:pPr marL="742950" lvl="1" indent="-285750">
              <a:buFont typeface="Arial" panose="020B0604020202020204" pitchFamily="34" charset="0"/>
              <a:buChar char="•"/>
            </a:pPr>
            <a:r>
              <a:rPr lang="en-US" sz="1200" dirty="0" smtClean="0">
                <a:latin typeface="Source Sans Pro Light" panose="020B0403030403020204" pitchFamily="34" charset="0"/>
              </a:rPr>
              <a:t>Type of col is unknown</a:t>
            </a:r>
          </a:p>
          <a:p>
            <a:pPr marL="742950" lvl="1" indent="-285750">
              <a:buFont typeface="Arial" panose="020B0604020202020204" pitchFamily="34" charset="0"/>
              <a:buChar char="•"/>
            </a:pPr>
            <a:r>
              <a:rPr lang="en-US" sz="1200" dirty="0" smtClean="0">
                <a:latin typeface="Source Sans Pro Light" panose="020B0403030403020204" pitchFamily="34" charset="0"/>
              </a:rPr>
              <a:t>Even if it’s a valid col name is unknown (till we look up the table)</a:t>
            </a:r>
          </a:p>
        </p:txBody>
      </p:sp>
    </p:spTree>
    <p:extLst>
      <p:ext uri="{BB962C8B-B14F-4D97-AF65-F5344CB8AC3E}">
        <p14:creationId xmlns:p14="http://schemas.microsoft.com/office/powerpoint/2010/main" val="2131974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Catalyst: Analysis</a:t>
            </a:r>
            <a:endParaRPr lang="en-US" dirty="0"/>
          </a:p>
        </p:txBody>
      </p:sp>
      <p:sp>
        <p:nvSpPr>
          <p:cNvPr id="7" name="Rectangle 6"/>
          <p:cNvSpPr/>
          <p:nvPr/>
        </p:nvSpPr>
        <p:spPr>
          <a:xfrm>
            <a:off x="303583" y="1030026"/>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SQL AST</a:t>
            </a:r>
            <a:endParaRPr lang="en-US" sz="1300" dirty="0">
              <a:latin typeface="Source Sans Pro Light"/>
              <a:cs typeface="Source Sans Pro"/>
            </a:endParaRPr>
          </a:p>
        </p:txBody>
      </p:sp>
      <p:sp>
        <p:nvSpPr>
          <p:cNvPr id="8" name="Rectangle 7"/>
          <p:cNvSpPr/>
          <p:nvPr/>
        </p:nvSpPr>
        <p:spPr>
          <a:xfrm>
            <a:off x="303583" y="1753639"/>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err="1" smtClean="0">
                <a:latin typeface="Source Sans Pro Light"/>
                <a:cs typeface="Source Sans Pro"/>
              </a:rPr>
              <a:t>DataFrame</a:t>
            </a:r>
            <a:endParaRPr lang="en-US" sz="1300" dirty="0">
              <a:latin typeface="Source Sans Pro Light"/>
              <a:cs typeface="Source Sans Pro"/>
            </a:endParaRPr>
          </a:p>
        </p:txBody>
      </p:sp>
      <p:sp>
        <p:nvSpPr>
          <p:cNvPr id="9" name="Rounded Rectangle 8"/>
          <p:cNvSpPr/>
          <p:nvPr/>
        </p:nvSpPr>
        <p:spPr>
          <a:xfrm>
            <a:off x="1599009" y="1368733"/>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Unresolved Logical Plan</a:t>
            </a:r>
            <a:endParaRPr lang="en-US" sz="1300" dirty="0">
              <a:latin typeface="Source Sans Pro Light"/>
              <a:cs typeface="Source Sans Pro"/>
            </a:endParaRPr>
          </a:p>
        </p:txBody>
      </p:sp>
      <p:sp>
        <p:nvSpPr>
          <p:cNvPr id="10" name="Rounded Rectangle 9"/>
          <p:cNvSpPr/>
          <p:nvPr/>
        </p:nvSpPr>
        <p:spPr>
          <a:xfrm>
            <a:off x="2867543" y="1368733"/>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Logical Plan</a:t>
            </a:r>
            <a:endParaRPr lang="en-US" sz="1300" dirty="0">
              <a:latin typeface="Source Sans Pro Light"/>
              <a:cs typeface="Source Sans Pro"/>
            </a:endParaRPr>
          </a:p>
        </p:txBody>
      </p:sp>
      <p:cxnSp>
        <p:nvCxnSpPr>
          <p:cNvPr id="14" name="Straight Arrow Connector 13"/>
          <p:cNvCxnSpPr>
            <a:stCxn id="7" idx="3"/>
            <a:endCxn id="9" idx="1"/>
          </p:cNvCxnSpPr>
          <p:nvPr/>
        </p:nvCxnSpPr>
        <p:spPr>
          <a:xfrm>
            <a:off x="1263678" y="1305605"/>
            <a:ext cx="335330"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3"/>
            <a:endCxn id="9" idx="1"/>
          </p:cNvCxnSpPr>
          <p:nvPr/>
        </p:nvCxnSpPr>
        <p:spPr>
          <a:xfrm flipV="1">
            <a:off x="1263678" y="1674736"/>
            <a:ext cx="335330" cy="354482"/>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2613685" y="1674736"/>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283430" y="794339"/>
            <a:ext cx="886781" cy="338554"/>
          </a:xfrm>
          <a:prstGeom prst="rect">
            <a:avLst/>
          </a:prstGeom>
          <a:noFill/>
        </p:spPr>
        <p:txBody>
          <a:bodyPr wrap="none" rtlCol="0">
            <a:spAutoFit/>
          </a:bodyPr>
          <a:lstStyle/>
          <a:p>
            <a:pPr algn="ctr"/>
            <a:r>
              <a:rPr lang="en-US" sz="1600" dirty="0" smtClean="0">
                <a:latin typeface="Source Sans Pro" panose="020B0503030403020204" pitchFamily="34" charset="0"/>
                <a:cs typeface="Source Sans Pro"/>
              </a:rPr>
              <a:t>Analysis</a:t>
            </a:r>
            <a:endParaRPr lang="en-US" sz="1600" dirty="0">
              <a:latin typeface="Source Sans Pro" panose="020B0503030403020204" pitchFamily="34" charset="0"/>
              <a:cs typeface="Source Sans Pro"/>
            </a:endParaRPr>
          </a:p>
        </p:txBody>
      </p:sp>
      <p:sp>
        <p:nvSpPr>
          <p:cNvPr id="28" name="Rectangle 27"/>
          <p:cNvSpPr/>
          <p:nvPr/>
        </p:nvSpPr>
        <p:spPr>
          <a:xfrm>
            <a:off x="2246773" y="2176905"/>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Catalog</a:t>
            </a:r>
            <a:endParaRPr lang="en-US" sz="1300" dirty="0">
              <a:latin typeface="Source Sans Pro Light"/>
              <a:cs typeface="Source Sans Pro"/>
            </a:endParaRPr>
          </a:p>
        </p:txBody>
      </p:sp>
      <p:cxnSp>
        <p:nvCxnSpPr>
          <p:cNvPr id="29" name="Straight Arrow Connector 28"/>
          <p:cNvCxnSpPr>
            <a:stCxn id="28" idx="0"/>
          </p:cNvCxnSpPr>
          <p:nvPr/>
        </p:nvCxnSpPr>
        <p:spPr>
          <a:xfrm flipV="1">
            <a:off x="2726821" y="1692907"/>
            <a:ext cx="0" cy="483998"/>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4136077" y="821579"/>
            <a:ext cx="4868786" cy="126188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Source Sans Pro Light" panose="020B0403030403020204" pitchFamily="34" charset="0"/>
              </a:rPr>
              <a:t>Attribute is unresolved if:</a:t>
            </a:r>
          </a:p>
          <a:p>
            <a:pPr marL="742950" lvl="1" indent="-285750">
              <a:buFont typeface="Arial" panose="020B0604020202020204" pitchFamily="34" charset="0"/>
              <a:buChar char="•"/>
            </a:pPr>
            <a:r>
              <a:rPr lang="en-US" sz="1200" dirty="0" smtClean="0">
                <a:latin typeface="Source Sans Pro Light" panose="020B0403030403020204" pitchFamily="34" charset="0"/>
              </a:rPr>
              <a:t>Catalyst doesn’t know its type</a:t>
            </a:r>
          </a:p>
          <a:p>
            <a:pPr marL="742950" lvl="1" indent="-285750">
              <a:buFont typeface="Arial" panose="020B0604020202020204" pitchFamily="34" charset="0"/>
              <a:buChar char="•"/>
            </a:pPr>
            <a:r>
              <a:rPr lang="en-US" sz="1200" dirty="0" smtClean="0">
                <a:latin typeface="Source Sans Pro Light" panose="020B0403030403020204" pitchFamily="34" charset="0"/>
              </a:rPr>
              <a:t>Catalyst has not matched it to an input table</a:t>
            </a:r>
          </a:p>
          <a:p>
            <a:pPr marL="742950" lvl="1" indent="-285750">
              <a:buFont typeface="Arial" panose="020B0604020202020204" pitchFamily="34" charset="0"/>
              <a:buChar char="•"/>
            </a:pPr>
            <a:endParaRPr lang="en-US" sz="1200" dirty="0">
              <a:latin typeface="Source Sans Pro Light" panose="020B0403030403020204" pitchFamily="34" charset="0"/>
            </a:endParaRPr>
          </a:p>
          <a:p>
            <a:pPr marL="285750" indent="-285750">
              <a:buFont typeface="Arial" panose="020B0604020202020204" pitchFamily="34" charset="0"/>
              <a:buChar char="•"/>
            </a:pPr>
            <a:r>
              <a:rPr lang="en-US" sz="1200" dirty="0" smtClean="0">
                <a:latin typeface="Source Sans Pro Light" panose="020B0403030403020204" pitchFamily="34" charset="0"/>
              </a:rPr>
              <a:t>Catalyst will use rules and a Catalog object (which tracks all the tables in all data sources) to resolve these attributes</a:t>
            </a:r>
          </a:p>
        </p:txBody>
      </p:sp>
      <p:sp>
        <p:nvSpPr>
          <p:cNvPr id="2" name="TextBox 1"/>
          <p:cNvSpPr txBox="1"/>
          <p:nvPr/>
        </p:nvSpPr>
        <p:spPr>
          <a:xfrm>
            <a:off x="783630" y="2842945"/>
            <a:ext cx="4228551" cy="369332"/>
          </a:xfrm>
          <a:prstGeom prst="rect">
            <a:avLst/>
          </a:prstGeom>
          <a:noFill/>
        </p:spPr>
        <p:txBody>
          <a:bodyPr wrap="square" rtlCol="0">
            <a:spAutoFit/>
          </a:bodyPr>
          <a:lstStyle/>
          <a:p>
            <a:r>
              <a:rPr lang="en-US" dirty="0" smtClean="0">
                <a:latin typeface="Source Sans Pro" panose="020B0503030403020204" pitchFamily="34" charset="0"/>
              </a:rPr>
              <a:t>Step 1: </a:t>
            </a:r>
            <a:r>
              <a:rPr lang="en-US" dirty="0" smtClean="0">
                <a:latin typeface="Source Sans Pro Light" panose="020B0403030403020204" pitchFamily="34" charset="0"/>
              </a:rPr>
              <a:t>Build “unresolved logical plan”</a:t>
            </a:r>
            <a:r>
              <a:rPr lang="en-US" dirty="0" smtClean="0">
                <a:latin typeface="Source Sans Pro" panose="020B0503030403020204" pitchFamily="34" charset="0"/>
              </a:rPr>
              <a:t> </a:t>
            </a:r>
            <a:endParaRPr lang="en-US" dirty="0">
              <a:latin typeface="Source Sans Pro" panose="020B0503030403020204" pitchFamily="34" charset="0"/>
            </a:endParaRPr>
          </a:p>
        </p:txBody>
      </p:sp>
      <p:sp>
        <p:nvSpPr>
          <p:cNvPr id="23" name="TextBox 22"/>
          <p:cNvSpPr txBox="1"/>
          <p:nvPr/>
        </p:nvSpPr>
        <p:spPr>
          <a:xfrm>
            <a:off x="1263678" y="3443913"/>
            <a:ext cx="2443349" cy="369332"/>
          </a:xfrm>
          <a:prstGeom prst="rect">
            <a:avLst/>
          </a:prstGeom>
          <a:noFill/>
        </p:spPr>
        <p:txBody>
          <a:bodyPr wrap="square" rtlCol="0">
            <a:spAutoFit/>
          </a:bodyPr>
          <a:lstStyle/>
          <a:p>
            <a:r>
              <a:rPr lang="en-US" dirty="0" smtClean="0">
                <a:latin typeface="Source Sans Pro" panose="020B0503030403020204" pitchFamily="34" charset="0"/>
              </a:rPr>
              <a:t>Step 2: </a:t>
            </a:r>
            <a:r>
              <a:rPr lang="en-US" dirty="0" smtClean="0">
                <a:latin typeface="Source Sans Pro Light" panose="020B0403030403020204" pitchFamily="34" charset="0"/>
              </a:rPr>
              <a:t>Apply rules</a:t>
            </a:r>
            <a:endParaRPr lang="en-US" dirty="0">
              <a:latin typeface="Source Sans Pro" panose="020B0503030403020204" pitchFamily="34" charset="0"/>
            </a:endParaRPr>
          </a:p>
        </p:txBody>
      </p:sp>
      <p:sp>
        <p:nvSpPr>
          <p:cNvPr id="4" name="Rectangle 3"/>
          <p:cNvSpPr/>
          <p:nvPr/>
        </p:nvSpPr>
        <p:spPr>
          <a:xfrm>
            <a:off x="4876800" y="2382548"/>
            <a:ext cx="4014925" cy="2362447"/>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434106" y="2463611"/>
            <a:ext cx="1886465" cy="307777"/>
          </a:xfrm>
          <a:prstGeom prst="rect">
            <a:avLst/>
          </a:prstGeom>
          <a:noFill/>
        </p:spPr>
        <p:txBody>
          <a:bodyPr wrap="square" rtlCol="0">
            <a:spAutoFit/>
          </a:bodyPr>
          <a:lstStyle/>
          <a:p>
            <a:r>
              <a:rPr lang="en-US" sz="1400" dirty="0" smtClean="0">
                <a:latin typeface="Newslab" panose="02000000000000000000" pitchFamily="50" charset="0"/>
              </a:rPr>
              <a:t>Analysis Rules</a:t>
            </a:r>
            <a:endParaRPr lang="en-US" sz="1400" dirty="0">
              <a:latin typeface="Newslab" panose="02000000000000000000" pitchFamily="50" charset="0"/>
            </a:endParaRPr>
          </a:p>
        </p:txBody>
      </p:sp>
      <p:sp>
        <p:nvSpPr>
          <p:cNvPr id="6" name="TextBox 5"/>
          <p:cNvSpPr txBox="1"/>
          <p:nvPr/>
        </p:nvSpPr>
        <p:spPr>
          <a:xfrm>
            <a:off x="5012181" y="2771388"/>
            <a:ext cx="3728165" cy="1938992"/>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latin typeface="Source Sans Pro Light" panose="020B0403030403020204" pitchFamily="34" charset="0"/>
              </a:rPr>
              <a:t>Look up relations by name in Catalog</a:t>
            </a:r>
          </a:p>
          <a:p>
            <a:pPr marL="285750" indent="-285750">
              <a:buFont typeface="Arial" panose="020B0604020202020204" pitchFamily="34" charset="0"/>
              <a:buChar char="•"/>
            </a:pPr>
            <a:r>
              <a:rPr lang="en-US" sz="1400" dirty="0" smtClean="0">
                <a:latin typeface="Source Sans Pro Light" panose="020B0403030403020204" pitchFamily="34" charset="0"/>
              </a:rPr>
              <a:t>Map named attributes (like col) to the input</a:t>
            </a: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Determine which attributes refer to the same value to give them a unique ID (for later optimizations)</a:t>
            </a:r>
          </a:p>
          <a:p>
            <a:pPr marL="285750" indent="-285750">
              <a:buFont typeface="Arial" panose="020B0604020202020204" pitchFamily="34" charset="0"/>
              <a:buChar char="•"/>
            </a:pPr>
            <a:r>
              <a:rPr lang="en-US" sz="1400" dirty="0" smtClean="0">
                <a:latin typeface="Source Sans Pro Light" panose="020B0403030403020204" pitchFamily="34" charset="0"/>
              </a:rPr>
              <a:t>Propagate and coerce types through expressions</a:t>
            </a:r>
          </a:p>
          <a:p>
            <a:pPr marL="742950" lvl="1" indent="-285750">
              <a:buFont typeface="Arial" panose="020B0604020202020204" pitchFamily="34" charset="0"/>
              <a:buChar char="•"/>
            </a:pPr>
            <a:r>
              <a:rPr lang="en-US" sz="1100" dirty="0" smtClean="0">
                <a:latin typeface="Source Sans Pro Light" panose="020B0403030403020204" pitchFamily="34" charset="0"/>
              </a:rPr>
              <a:t>We can’t know return type of 1 + col until we have resolved col</a:t>
            </a:r>
          </a:p>
        </p:txBody>
      </p:sp>
    </p:spTree>
    <p:extLst>
      <p:ext uri="{BB962C8B-B14F-4D97-AF65-F5344CB8AC3E}">
        <p14:creationId xmlns:p14="http://schemas.microsoft.com/office/powerpoint/2010/main" val="81775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Catalyst: Analyer.scala</a:t>
            </a:r>
            <a:endParaRPr lang="en-US" dirty="0"/>
          </a:p>
        </p:txBody>
      </p:sp>
      <p:sp>
        <p:nvSpPr>
          <p:cNvPr id="11" name="TextBox 10"/>
          <p:cNvSpPr txBox="1"/>
          <p:nvPr/>
        </p:nvSpPr>
        <p:spPr>
          <a:xfrm>
            <a:off x="1771135" y="769967"/>
            <a:ext cx="5692346" cy="553998"/>
          </a:xfrm>
          <a:prstGeom prst="rect">
            <a:avLst/>
          </a:prstGeom>
          <a:noFill/>
        </p:spPr>
        <p:txBody>
          <a:bodyPr wrap="square" rtlCol="0">
            <a:spAutoFit/>
          </a:bodyPr>
          <a:lstStyle/>
          <a:p>
            <a:r>
              <a:rPr lang="en-US" sz="1000" dirty="0">
                <a:latin typeface="Source Sans Pro Light" panose="020B0403030403020204" pitchFamily="34" charset="0"/>
                <a:hlinkClick r:id="rId3"/>
              </a:rPr>
              <a:t>https://</a:t>
            </a:r>
            <a:r>
              <a:rPr lang="en-US" sz="1000" dirty="0" smtClean="0">
                <a:latin typeface="Source Sans Pro Light" panose="020B0403030403020204" pitchFamily="34" charset="0"/>
                <a:hlinkClick r:id="rId3"/>
              </a:rPr>
              <a:t>github.com/apache/spark/blob/fedbfc7074dd6d38dc5301d66d1ca097bc2a21e0/sql/catalyst/src/main/scala/org/apache/spark/sql/catalyst/analysis/Analyzer.scala</a:t>
            </a:r>
            <a:endParaRPr lang="en-US" sz="1000" dirty="0" smtClean="0">
              <a:latin typeface="Source Sans Pro Light" panose="020B0403030403020204" pitchFamily="34" charset="0"/>
            </a:endParaRPr>
          </a:p>
          <a:p>
            <a:endParaRPr lang="en-US" sz="1000" dirty="0">
              <a:latin typeface="Source Sans Pro Light" panose="020B0403030403020204" pitchFamily="34" charset="0"/>
            </a:endParaRPr>
          </a:p>
        </p:txBody>
      </p:sp>
      <p:pic>
        <p:nvPicPr>
          <p:cNvPr id="12" name="Picture 11"/>
          <p:cNvPicPr>
            <a:picLocks noChangeAspect="1"/>
          </p:cNvPicPr>
          <p:nvPr/>
        </p:nvPicPr>
        <p:blipFill>
          <a:blip r:embed="rId4"/>
          <a:stretch>
            <a:fillRect/>
          </a:stretch>
        </p:blipFill>
        <p:spPr>
          <a:xfrm>
            <a:off x="1342659" y="1389496"/>
            <a:ext cx="3740195" cy="3433499"/>
          </a:xfrm>
          <a:prstGeom prst="rect">
            <a:avLst/>
          </a:prstGeom>
        </p:spPr>
      </p:pic>
      <p:sp>
        <p:nvSpPr>
          <p:cNvPr id="13" name="TextBox 12"/>
          <p:cNvSpPr txBox="1"/>
          <p:nvPr/>
        </p:nvSpPr>
        <p:spPr>
          <a:xfrm>
            <a:off x="5947718" y="1952367"/>
            <a:ext cx="1977081" cy="338554"/>
          </a:xfrm>
          <a:prstGeom prst="rect">
            <a:avLst/>
          </a:prstGeom>
          <a:noFill/>
        </p:spPr>
        <p:txBody>
          <a:bodyPr wrap="square" rtlCol="0">
            <a:spAutoFit/>
          </a:bodyPr>
          <a:lstStyle/>
          <a:p>
            <a:r>
              <a:rPr lang="en-US" sz="1600" dirty="0" smtClean="0"/>
              <a:t>&lt; 500 lines of code</a:t>
            </a:r>
            <a:endParaRPr lang="en-US" sz="1600" dirty="0"/>
          </a:p>
        </p:txBody>
      </p:sp>
    </p:spTree>
    <p:extLst>
      <p:ext uri="{BB962C8B-B14F-4D97-AF65-F5344CB8AC3E}">
        <p14:creationId xmlns:p14="http://schemas.microsoft.com/office/powerpoint/2010/main" val="1113742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3670" y="205979"/>
            <a:ext cx="8973917" cy="857250"/>
          </a:xfrm>
          <a:prstGeom prst="rect">
            <a:avLst/>
          </a:prstGeom>
        </p:spPr>
        <p:txBody>
          <a:bodyP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sz="3400" dirty="0" smtClean="0"/>
              <a:t>Catalyst: Logical Optimizations</a:t>
            </a:r>
            <a:endParaRPr lang="en-US" sz="3400" dirty="0"/>
          </a:p>
        </p:txBody>
      </p:sp>
      <p:sp>
        <p:nvSpPr>
          <p:cNvPr id="9"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73</a:t>
            </a:fld>
            <a:endParaRPr lang="en-US" sz="1100" dirty="0">
              <a:solidFill>
                <a:srgbClr val="000000"/>
              </a:solidFill>
              <a:latin typeface="Source Sans Pro Light"/>
              <a:cs typeface="Source Sans Pro Light"/>
            </a:endParaRPr>
          </a:p>
        </p:txBody>
      </p:sp>
      <p:sp>
        <p:nvSpPr>
          <p:cNvPr id="4" name="Rounded Rectangle 3"/>
          <p:cNvSpPr/>
          <p:nvPr/>
        </p:nvSpPr>
        <p:spPr>
          <a:xfrm>
            <a:off x="422749" y="1660945"/>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Logical Plan</a:t>
            </a:r>
            <a:endParaRPr lang="en-US" sz="1300" dirty="0">
              <a:latin typeface="Source Sans Pro Light"/>
              <a:cs typeface="Source Sans Pro"/>
            </a:endParaRPr>
          </a:p>
        </p:txBody>
      </p:sp>
      <p:sp>
        <p:nvSpPr>
          <p:cNvPr id="5" name="Rounded Rectangle 4"/>
          <p:cNvSpPr/>
          <p:nvPr/>
        </p:nvSpPr>
        <p:spPr>
          <a:xfrm>
            <a:off x="1691284" y="166094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Optimized Logical Plan</a:t>
            </a:r>
            <a:endParaRPr lang="en-US" sz="1300" dirty="0">
              <a:latin typeface="Source Sans Pro Light"/>
              <a:cs typeface="Source Sans Pro"/>
            </a:endParaRPr>
          </a:p>
        </p:txBody>
      </p:sp>
      <p:cxnSp>
        <p:nvCxnSpPr>
          <p:cNvPr id="6" name="Straight Arrow Connector 5"/>
          <p:cNvCxnSpPr>
            <a:stCxn id="4" idx="3"/>
            <a:endCxn id="5" idx="1"/>
          </p:cNvCxnSpPr>
          <p:nvPr/>
        </p:nvCxnSpPr>
        <p:spPr>
          <a:xfrm>
            <a:off x="1437425" y="1966948"/>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22551" y="963440"/>
            <a:ext cx="1302023" cy="584775"/>
          </a:xfrm>
          <a:prstGeom prst="rect">
            <a:avLst/>
          </a:prstGeom>
          <a:noFill/>
        </p:spPr>
        <p:txBody>
          <a:bodyPr wrap="none" rtlCol="0">
            <a:spAutoFit/>
          </a:bodyPr>
          <a:lstStyle/>
          <a:p>
            <a:pPr algn="ctr"/>
            <a:r>
              <a:rPr lang="en-US" sz="1600" dirty="0" smtClean="0">
                <a:latin typeface="Source Sans Pro" panose="020B0503030403020204" pitchFamily="34" charset="0"/>
                <a:cs typeface="Source Sans Pro"/>
              </a:rPr>
              <a:t>Logical</a:t>
            </a:r>
          </a:p>
          <a:p>
            <a:pPr algn="ctr"/>
            <a:r>
              <a:rPr lang="en-US" sz="1600" dirty="0" smtClean="0">
                <a:latin typeface="Source Sans Pro" panose="020B0503030403020204" pitchFamily="34" charset="0"/>
                <a:cs typeface="Source Sans Pro"/>
              </a:rPr>
              <a:t>Optimization</a:t>
            </a:r>
            <a:endParaRPr lang="en-US" sz="1600" dirty="0">
              <a:latin typeface="Source Sans Pro" panose="020B0503030403020204" pitchFamily="34" charset="0"/>
              <a:cs typeface="Source Sans Pro"/>
            </a:endParaRPr>
          </a:p>
        </p:txBody>
      </p:sp>
      <p:sp>
        <p:nvSpPr>
          <p:cNvPr id="2" name="TextBox 1"/>
          <p:cNvSpPr txBox="1"/>
          <p:nvPr/>
        </p:nvSpPr>
        <p:spPr>
          <a:xfrm>
            <a:off x="3295134" y="1209162"/>
            <a:ext cx="4811257"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Source Sans Pro Light" panose="020B0403030403020204" pitchFamily="34" charset="0"/>
              </a:rPr>
              <a:t>Applies rule-based optimizations to the logical plan:</a:t>
            </a:r>
          </a:p>
          <a:p>
            <a:pPr marL="742950" lvl="1" indent="-285750">
              <a:buFont typeface="Arial" panose="020B0604020202020204" pitchFamily="34" charset="0"/>
              <a:buChar char="•"/>
            </a:pPr>
            <a:r>
              <a:rPr lang="en-US" sz="1200" dirty="0" smtClean="0">
                <a:latin typeface="Source Sans Pro Light" panose="020B0403030403020204" pitchFamily="34" charset="0"/>
              </a:rPr>
              <a:t>Constant folding</a:t>
            </a:r>
          </a:p>
          <a:p>
            <a:pPr marL="742950" lvl="1" indent="-285750">
              <a:buFont typeface="Arial" panose="020B0604020202020204" pitchFamily="34" charset="0"/>
              <a:buChar char="•"/>
            </a:pPr>
            <a:r>
              <a:rPr lang="en-US" sz="1200" dirty="0" smtClean="0">
                <a:latin typeface="Source Sans Pro Light" panose="020B0403030403020204" pitchFamily="34" charset="0"/>
              </a:rPr>
              <a:t>Predicate pushdown</a:t>
            </a:r>
          </a:p>
          <a:p>
            <a:pPr marL="742950" lvl="1" indent="-285750">
              <a:buFont typeface="Arial" panose="020B0604020202020204" pitchFamily="34" charset="0"/>
              <a:buChar char="•"/>
            </a:pPr>
            <a:r>
              <a:rPr lang="en-US" sz="1200" dirty="0" smtClean="0">
                <a:latin typeface="Source Sans Pro Light" panose="020B0403030403020204" pitchFamily="34" charset="0"/>
              </a:rPr>
              <a:t>Projection pruning</a:t>
            </a:r>
          </a:p>
          <a:p>
            <a:pPr marL="742950" lvl="1" indent="-285750">
              <a:buFont typeface="Arial" panose="020B0604020202020204" pitchFamily="34" charset="0"/>
              <a:buChar char="•"/>
            </a:pPr>
            <a:r>
              <a:rPr lang="en-US" sz="1200" dirty="0" smtClean="0">
                <a:latin typeface="Source Sans Pro Light" panose="020B0403030403020204" pitchFamily="34" charset="0"/>
              </a:rPr>
              <a:t>Null propagation</a:t>
            </a:r>
          </a:p>
          <a:p>
            <a:pPr marL="742950" lvl="1" indent="-285750">
              <a:buFont typeface="Arial" panose="020B0604020202020204" pitchFamily="34" charset="0"/>
              <a:buChar char="•"/>
            </a:pPr>
            <a:r>
              <a:rPr lang="en-US" sz="1200" dirty="0" smtClean="0">
                <a:latin typeface="Source Sans Pro Light" panose="020B0403030403020204" pitchFamily="34" charset="0"/>
              </a:rPr>
              <a:t>Boolean expression simplification</a:t>
            </a:r>
          </a:p>
          <a:p>
            <a:pPr marL="742950" lvl="1" indent="-285750">
              <a:buFont typeface="Arial" panose="020B0604020202020204" pitchFamily="34" charset="0"/>
              <a:buChar char="•"/>
            </a:pPr>
            <a:r>
              <a:rPr lang="en-US" sz="1200" dirty="0" smtClean="0">
                <a:latin typeface="Source Sans Pro Light" panose="020B0403030403020204" pitchFamily="34" charset="0"/>
              </a:rPr>
              <a:t>[Others]</a:t>
            </a:r>
          </a:p>
          <a:p>
            <a:pPr lvl="1"/>
            <a:endParaRPr lang="en-US" sz="1200" dirty="0" smtClean="0">
              <a:latin typeface="Source Sans Pro Light" panose="020B0403030403020204" pitchFamily="34" charset="0"/>
            </a:endParaRPr>
          </a:p>
          <a:p>
            <a:pPr lvl="1"/>
            <a:endParaRPr lang="en-US" sz="1200" dirty="0" smtClean="0">
              <a:latin typeface="Source Sans Pro Light" panose="020B0403030403020204" pitchFamily="34" charset="0"/>
            </a:endParaRPr>
          </a:p>
          <a:p>
            <a:pPr marL="285750" indent="-285750">
              <a:buFont typeface="Arial" panose="020B0604020202020204" pitchFamily="34" charset="0"/>
              <a:buChar char="•"/>
            </a:pPr>
            <a:r>
              <a:rPr lang="en-US" sz="1600" dirty="0" smtClean="0">
                <a:latin typeface="Source Sans Pro Light" panose="020B0403030403020204" pitchFamily="34" charset="0"/>
              </a:rPr>
              <a:t>Example: </a:t>
            </a:r>
            <a:r>
              <a:rPr lang="en-US" sz="1600" dirty="0">
                <a:latin typeface="Source Sans Pro Light" panose="020B0403030403020204" pitchFamily="34" charset="0"/>
              </a:rPr>
              <a:t>a 12-line rule optimizes LIKE expressions with simple regular expressions into </a:t>
            </a:r>
            <a:r>
              <a:rPr lang="en-US" sz="1200" dirty="0" err="1">
                <a:latin typeface="Anonymous Pro" panose="02060609030202000504" pitchFamily="49" charset="0"/>
                <a:ea typeface="Anonymous Pro" panose="02060609030202000504" pitchFamily="49" charset="0"/>
              </a:rPr>
              <a:t>String.startsWith</a:t>
            </a:r>
            <a:r>
              <a:rPr lang="en-US" sz="1200" dirty="0">
                <a:latin typeface="Source Sans Pro Light" panose="020B0403030403020204" pitchFamily="34" charset="0"/>
              </a:rPr>
              <a:t> </a:t>
            </a:r>
            <a:r>
              <a:rPr lang="en-US" sz="1600" dirty="0">
                <a:latin typeface="Source Sans Pro Light" panose="020B0403030403020204" pitchFamily="34" charset="0"/>
              </a:rPr>
              <a:t>or </a:t>
            </a:r>
            <a:r>
              <a:rPr lang="en-US" sz="1200" dirty="0" err="1">
                <a:latin typeface="Anonymous Pro" panose="02060609030202000504" pitchFamily="49" charset="0"/>
                <a:ea typeface="Anonymous Pro" panose="02060609030202000504" pitchFamily="49" charset="0"/>
              </a:rPr>
              <a:t>String.contains</a:t>
            </a:r>
            <a:r>
              <a:rPr lang="en-US" sz="1600" dirty="0">
                <a:latin typeface="Source Sans Pro Light" panose="020B0403030403020204" pitchFamily="34" charset="0"/>
              </a:rPr>
              <a:t> calls. </a:t>
            </a:r>
          </a:p>
        </p:txBody>
      </p:sp>
    </p:spTree>
    <p:extLst>
      <p:ext uri="{BB962C8B-B14F-4D97-AF65-F5344CB8AC3E}">
        <p14:creationId xmlns:p14="http://schemas.microsoft.com/office/powerpoint/2010/main" val="71933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Catalyst: Optimizer.scala</a:t>
            </a:r>
            <a:endParaRPr lang="en-US" dirty="0"/>
          </a:p>
        </p:txBody>
      </p:sp>
      <p:sp>
        <p:nvSpPr>
          <p:cNvPr id="11" name="TextBox 10"/>
          <p:cNvSpPr txBox="1"/>
          <p:nvPr/>
        </p:nvSpPr>
        <p:spPr>
          <a:xfrm>
            <a:off x="1771135" y="769967"/>
            <a:ext cx="5692346" cy="553998"/>
          </a:xfrm>
          <a:prstGeom prst="rect">
            <a:avLst/>
          </a:prstGeom>
          <a:noFill/>
        </p:spPr>
        <p:txBody>
          <a:bodyPr wrap="square" rtlCol="0">
            <a:spAutoFit/>
          </a:bodyPr>
          <a:lstStyle/>
          <a:p>
            <a:r>
              <a:rPr lang="en-US" sz="1000" dirty="0">
                <a:latin typeface="Source Sans Pro Light" panose="020B0403030403020204" pitchFamily="34" charset="0"/>
                <a:hlinkClick r:id="rId3"/>
              </a:rPr>
              <a:t>https://</a:t>
            </a:r>
            <a:r>
              <a:rPr lang="en-US" sz="1000" dirty="0" smtClean="0">
                <a:latin typeface="Source Sans Pro Light" panose="020B0403030403020204" pitchFamily="34" charset="0"/>
                <a:hlinkClick r:id="rId3"/>
              </a:rPr>
              <a:t>github.com/apache/spark/blob/fedbfc7074dd6d38dc5301d66d1ca097bc2a21e0/sql/catalyst/src/main/scala/org/apache/spark/sql/catalyst/optimizer/Optimizer.scala</a:t>
            </a:r>
            <a:endParaRPr lang="en-US" sz="1000" dirty="0" smtClean="0">
              <a:latin typeface="Source Sans Pro Light" panose="020B0403030403020204" pitchFamily="34" charset="0"/>
            </a:endParaRPr>
          </a:p>
          <a:p>
            <a:endParaRPr lang="en-US" sz="1000" dirty="0">
              <a:latin typeface="Source Sans Pro Light" panose="020B0403030403020204" pitchFamily="34" charset="0"/>
            </a:endParaRPr>
          </a:p>
        </p:txBody>
      </p:sp>
      <p:sp>
        <p:nvSpPr>
          <p:cNvPr id="13" name="TextBox 12"/>
          <p:cNvSpPr txBox="1"/>
          <p:nvPr/>
        </p:nvSpPr>
        <p:spPr>
          <a:xfrm>
            <a:off x="5947718" y="1952367"/>
            <a:ext cx="1977081" cy="338554"/>
          </a:xfrm>
          <a:prstGeom prst="rect">
            <a:avLst/>
          </a:prstGeom>
          <a:noFill/>
        </p:spPr>
        <p:txBody>
          <a:bodyPr wrap="square" rtlCol="0">
            <a:spAutoFit/>
          </a:bodyPr>
          <a:lstStyle/>
          <a:p>
            <a:r>
              <a:rPr lang="en-US" sz="1600" dirty="0" smtClean="0"/>
              <a:t>&lt; 700 lines of code</a:t>
            </a:r>
            <a:endParaRPr lang="en-US" sz="1600" dirty="0"/>
          </a:p>
        </p:txBody>
      </p:sp>
      <p:pic>
        <p:nvPicPr>
          <p:cNvPr id="2" name="Picture 1"/>
          <p:cNvPicPr>
            <a:picLocks noChangeAspect="1"/>
          </p:cNvPicPr>
          <p:nvPr/>
        </p:nvPicPr>
        <p:blipFill>
          <a:blip r:embed="rId4"/>
          <a:stretch>
            <a:fillRect/>
          </a:stretch>
        </p:blipFill>
        <p:spPr>
          <a:xfrm>
            <a:off x="1497465" y="1389496"/>
            <a:ext cx="3809524" cy="2828571"/>
          </a:xfrm>
          <a:prstGeom prst="rect">
            <a:avLst/>
          </a:prstGeom>
        </p:spPr>
      </p:pic>
    </p:spTree>
    <p:extLst>
      <p:ext uri="{BB962C8B-B14F-4D97-AF65-F5344CB8AC3E}">
        <p14:creationId xmlns:p14="http://schemas.microsoft.com/office/powerpoint/2010/main" val="538568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3670" y="205979"/>
            <a:ext cx="8973917" cy="857250"/>
          </a:xfrm>
          <a:prstGeom prst="rect">
            <a:avLst/>
          </a:prstGeom>
        </p:spPr>
        <p:txBody>
          <a:bodyP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sz="3400" dirty="0" smtClean="0"/>
              <a:t>Catalyst: Physical Planning</a:t>
            </a:r>
            <a:endParaRPr lang="en-US" sz="3400" dirty="0"/>
          </a:p>
        </p:txBody>
      </p:sp>
      <p:sp>
        <p:nvSpPr>
          <p:cNvPr id="9"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75</a:t>
            </a:fld>
            <a:endParaRPr lang="en-US" sz="1100" dirty="0">
              <a:solidFill>
                <a:srgbClr val="000000"/>
              </a:solidFill>
              <a:latin typeface="Source Sans Pro Light"/>
              <a:cs typeface="Source Sans Pro Light"/>
            </a:endParaRPr>
          </a:p>
        </p:txBody>
      </p:sp>
      <p:sp>
        <p:nvSpPr>
          <p:cNvPr id="2" name="TextBox 1"/>
          <p:cNvSpPr txBox="1"/>
          <p:nvPr/>
        </p:nvSpPr>
        <p:spPr>
          <a:xfrm>
            <a:off x="3113902" y="1063229"/>
            <a:ext cx="5552304" cy="3416320"/>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latin typeface="Source Sans Pro Light" panose="020B0403030403020204" pitchFamily="34" charset="0"/>
              </a:rPr>
              <a:t>Spark SQL takes a logical plan and generations one or more physical plans using physical operators that match the Spark Execution engine:</a:t>
            </a:r>
          </a:p>
          <a:p>
            <a:pPr marL="800100" lvl="1" indent="-342900">
              <a:buFont typeface="+mj-lt"/>
              <a:buAutoNum type="arabicPeriod"/>
            </a:pPr>
            <a:r>
              <a:rPr lang="en-US" sz="1200" dirty="0" err="1" smtClean="0">
                <a:latin typeface="Source Sans Pro Light" panose="020B0403030403020204" pitchFamily="34" charset="0"/>
              </a:rPr>
              <a:t>mapPartitions</a:t>
            </a:r>
            <a:r>
              <a:rPr lang="en-US" sz="1200" dirty="0" smtClean="0">
                <a:latin typeface="Source Sans Pro Light" panose="020B0403030403020204" pitchFamily="34" charset="0"/>
              </a:rPr>
              <a:t>()</a:t>
            </a:r>
          </a:p>
          <a:p>
            <a:pPr marL="800100" lvl="1" indent="-342900">
              <a:buFont typeface="+mj-lt"/>
              <a:buAutoNum type="arabicPeriod"/>
            </a:pPr>
            <a:r>
              <a:rPr lang="en-US" sz="1200" dirty="0" smtClean="0">
                <a:latin typeface="Source Sans Pro Light" panose="020B0403030403020204" pitchFamily="34" charset="0"/>
              </a:rPr>
              <a:t>new </a:t>
            </a:r>
            <a:r>
              <a:rPr lang="en-US" sz="1200" dirty="0" err="1" smtClean="0">
                <a:latin typeface="Source Sans Pro Light" panose="020B0403030403020204" pitchFamily="34" charset="0"/>
              </a:rPr>
              <a:t>ShuffledRDD</a:t>
            </a:r>
            <a:endParaRPr lang="en-US" sz="1200" dirty="0" smtClean="0">
              <a:latin typeface="Source Sans Pro Light" panose="020B0403030403020204" pitchFamily="34" charset="0"/>
            </a:endParaRPr>
          </a:p>
          <a:p>
            <a:pPr marL="800100" lvl="1" indent="-342900">
              <a:buFont typeface="+mj-lt"/>
              <a:buAutoNum type="arabicPeriod"/>
            </a:pPr>
            <a:r>
              <a:rPr lang="en-US" sz="1200" dirty="0" err="1" smtClean="0">
                <a:latin typeface="Source Sans Pro Light" panose="020B0403030403020204" pitchFamily="34" charset="0"/>
              </a:rPr>
              <a:t>zipPartitions</a:t>
            </a:r>
            <a:r>
              <a:rPr lang="en-US" sz="1200" dirty="0" smtClean="0">
                <a:latin typeface="Source Sans Pro Light" panose="020B0403030403020204" pitchFamily="34" charset="0"/>
              </a:rPr>
              <a:t>()</a:t>
            </a:r>
          </a:p>
          <a:p>
            <a:pPr marL="342900" indent="-342900">
              <a:buFont typeface="Arial" panose="020B0604020202020204" pitchFamily="34" charset="0"/>
              <a:buChar char="•"/>
            </a:pPr>
            <a:endParaRPr lang="en-US" sz="1200" dirty="0" smtClean="0">
              <a:latin typeface="Source Sans Pro Light" panose="020B0403030403020204" pitchFamily="34" charset="0"/>
            </a:endParaRPr>
          </a:p>
          <a:p>
            <a:pPr marL="342900" indent="-342900">
              <a:buFont typeface="Arial" panose="020B0604020202020204" pitchFamily="34" charset="0"/>
              <a:buChar char="•"/>
            </a:pPr>
            <a:r>
              <a:rPr lang="en-US" sz="1400" dirty="0" smtClean="0">
                <a:latin typeface="Source Sans Pro Light" panose="020B0403030403020204" pitchFamily="34" charset="0"/>
              </a:rPr>
              <a:t>Currently cost-based optimization is only used to select a join algorithm</a:t>
            </a:r>
          </a:p>
          <a:p>
            <a:pPr marL="800100" lvl="1" indent="-342900">
              <a:buFont typeface="Arial" panose="020B0604020202020204" pitchFamily="34" charset="0"/>
              <a:buChar char="•"/>
            </a:pPr>
            <a:r>
              <a:rPr lang="en-US" sz="1200" dirty="0" smtClean="0">
                <a:latin typeface="Source Sans Pro Light" panose="020B0403030403020204" pitchFamily="34" charset="0"/>
              </a:rPr>
              <a:t>Broadcast join </a:t>
            </a:r>
          </a:p>
          <a:p>
            <a:pPr marL="800100" lvl="1" indent="-342900">
              <a:buFont typeface="Arial" panose="020B0604020202020204" pitchFamily="34" charset="0"/>
              <a:buChar char="•"/>
            </a:pPr>
            <a:r>
              <a:rPr lang="en-US" sz="1200" dirty="0" smtClean="0">
                <a:latin typeface="Source Sans Pro Light" panose="020B0403030403020204" pitchFamily="34" charset="0"/>
              </a:rPr>
              <a:t>Traditional join</a:t>
            </a:r>
          </a:p>
          <a:p>
            <a:pPr marL="800100" lvl="1" indent="-342900">
              <a:buFont typeface="Arial" panose="020B0604020202020204" pitchFamily="34" charset="0"/>
              <a:buChar char="•"/>
            </a:pPr>
            <a:endParaRPr lang="en-US" sz="1400" dirty="0" smtClean="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Physical planner also performs rule-based physical optimizations like pipelining projections or filters into one Spark map operation</a:t>
            </a:r>
          </a:p>
          <a:p>
            <a:pPr marL="285750" indent="-285750">
              <a:buFont typeface="Arial" panose="020B0604020202020204" pitchFamily="34" charset="0"/>
              <a:buChar char="•"/>
            </a:pPr>
            <a:endParaRPr lang="en-US" sz="1400"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It can also push operations from logical plan into data sources </a:t>
            </a:r>
            <a:r>
              <a:rPr lang="en-US" sz="1200" i="1" dirty="0" smtClean="0">
                <a:latin typeface="Source Sans Pro Light" panose="020B0403030403020204" pitchFamily="34" charset="0"/>
              </a:rPr>
              <a:t>(predicate pushdown)</a:t>
            </a:r>
            <a:endParaRPr lang="en-US" sz="1200" i="1" dirty="0">
              <a:latin typeface="Source Sans Pro Light" panose="020B0403030403020204" pitchFamily="34" charset="0"/>
            </a:endParaRPr>
          </a:p>
        </p:txBody>
      </p:sp>
      <p:sp>
        <p:nvSpPr>
          <p:cNvPr id="10" name="Rounded Rectangle 9"/>
          <p:cNvSpPr/>
          <p:nvPr/>
        </p:nvSpPr>
        <p:spPr>
          <a:xfrm>
            <a:off x="1648071" y="1588704"/>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11" name="Rounded Rectangle 10"/>
          <p:cNvSpPr/>
          <p:nvPr/>
        </p:nvSpPr>
        <p:spPr>
          <a:xfrm>
            <a:off x="1704523" y="1637181"/>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12" name="Rounded Rectangle 11"/>
          <p:cNvSpPr/>
          <p:nvPr/>
        </p:nvSpPr>
        <p:spPr>
          <a:xfrm>
            <a:off x="456938" y="1630830"/>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Optimized Logical Plan</a:t>
            </a:r>
            <a:endParaRPr lang="en-US" sz="1300" dirty="0">
              <a:latin typeface="Source Sans Pro Light"/>
              <a:cs typeface="Source Sans Pro"/>
            </a:endParaRPr>
          </a:p>
        </p:txBody>
      </p:sp>
      <p:sp>
        <p:nvSpPr>
          <p:cNvPr id="13" name="TextBox 12"/>
          <p:cNvSpPr txBox="1"/>
          <p:nvPr/>
        </p:nvSpPr>
        <p:spPr>
          <a:xfrm>
            <a:off x="1026954" y="933324"/>
            <a:ext cx="954107" cy="584776"/>
          </a:xfrm>
          <a:prstGeom prst="rect">
            <a:avLst/>
          </a:prstGeom>
          <a:noFill/>
        </p:spPr>
        <p:txBody>
          <a:bodyPr wrap="none" rtlCol="0">
            <a:spAutoFit/>
          </a:bodyPr>
          <a:lstStyle/>
          <a:p>
            <a:pPr algn="ctr"/>
            <a:r>
              <a:rPr lang="en-US" sz="1600" dirty="0" smtClean="0">
                <a:latin typeface="Source Sans Pro" panose="020B0503030403020204" pitchFamily="34" charset="0"/>
                <a:cs typeface="Source Sans Pro"/>
              </a:rPr>
              <a:t>Physical</a:t>
            </a:r>
          </a:p>
          <a:p>
            <a:pPr algn="ctr"/>
            <a:r>
              <a:rPr lang="en-US" sz="1600" dirty="0" smtClean="0">
                <a:latin typeface="Source Sans Pro" panose="020B0503030403020204" pitchFamily="34" charset="0"/>
                <a:cs typeface="Source Sans Pro"/>
              </a:rPr>
              <a:t>Planning</a:t>
            </a:r>
            <a:endParaRPr lang="en-US" sz="1600" dirty="0">
              <a:latin typeface="Source Sans Pro" panose="020B0503030403020204" pitchFamily="34" charset="0"/>
              <a:cs typeface="Source Sans Pro"/>
            </a:endParaRPr>
          </a:p>
        </p:txBody>
      </p:sp>
      <p:sp>
        <p:nvSpPr>
          <p:cNvPr id="14" name="Rounded Rectangle 13"/>
          <p:cNvSpPr/>
          <p:nvPr/>
        </p:nvSpPr>
        <p:spPr>
          <a:xfrm>
            <a:off x="1760976" y="168565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Physical </a:t>
            </a:r>
            <a:br>
              <a:rPr lang="en-US" sz="1300" dirty="0" smtClean="0">
                <a:latin typeface="Source Sans Pro Light"/>
                <a:cs typeface="Source Sans Pro"/>
              </a:rPr>
            </a:br>
            <a:r>
              <a:rPr lang="en-US" sz="1300" dirty="0" smtClean="0">
                <a:latin typeface="Source Sans Pro Light"/>
                <a:cs typeface="Source Sans Pro"/>
              </a:rPr>
              <a:t>Plans</a:t>
            </a:r>
            <a:endParaRPr lang="en-US" sz="1300" dirty="0">
              <a:latin typeface="Source Sans Pro Light"/>
              <a:cs typeface="Source Sans Pro"/>
            </a:endParaRPr>
          </a:p>
        </p:txBody>
      </p:sp>
      <p:cxnSp>
        <p:nvCxnSpPr>
          <p:cNvPr id="15" name="Straight Arrow Connector 14"/>
          <p:cNvCxnSpPr/>
          <p:nvPr/>
        </p:nvCxnSpPr>
        <p:spPr>
          <a:xfrm>
            <a:off x="1471181" y="1945618"/>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779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Catalyst: </a:t>
            </a:r>
            <a:r>
              <a:rPr lang="en-US" dirty="0" err="1" smtClean="0"/>
              <a:t>SparkStrategies.scala</a:t>
            </a:r>
            <a:endParaRPr lang="en-US" dirty="0"/>
          </a:p>
        </p:txBody>
      </p:sp>
      <p:sp>
        <p:nvSpPr>
          <p:cNvPr id="11" name="TextBox 10"/>
          <p:cNvSpPr txBox="1"/>
          <p:nvPr/>
        </p:nvSpPr>
        <p:spPr>
          <a:xfrm>
            <a:off x="1771135" y="769967"/>
            <a:ext cx="5692346" cy="553998"/>
          </a:xfrm>
          <a:prstGeom prst="rect">
            <a:avLst/>
          </a:prstGeom>
          <a:noFill/>
        </p:spPr>
        <p:txBody>
          <a:bodyPr wrap="square" rtlCol="0">
            <a:spAutoFit/>
          </a:bodyPr>
          <a:lstStyle/>
          <a:p>
            <a:r>
              <a:rPr lang="en-US" sz="1000" dirty="0">
                <a:latin typeface="Source Sans Pro Light" panose="020B0403030403020204" pitchFamily="34" charset="0"/>
                <a:hlinkClick r:id="rId3"/>
              </a:rPr>
              <a:t>https://</a:t>
            </a:r>
            <a:r>
              <a:rPr lang="en-US" sz="1000" dirty="0" smtClean="0">
                <a:latin typeface="Source Sans Pro Light" panose="020B0403030403020204" pitchFamily="34" charset="0"/>
                <a:hlinkClick r:id="rId3"/>
              </a:rPr>
              <a:t>github.com/apache/spark/blob/fedbfc7074dd6d38dc5301d66d1ca097bc2a21e0/sql/core/src/main/scala/org/apache/spark/sql/execution/SparkStrategies.scala</a:t>
            </a:r>
            <a:endParaRPr lang="en-US" sz="1000" dirty="0" smtClean="0">
              <a:latin typeface="Source Sans Pro Light" panose="020B0403030403020204" pitchFamily="34" charset="0"/>
            </a:endParaRPr>
          </a:p>
          <a:p>
            <a:endParaRPr lang="en-US" sz="1000" dirty="0">
              <a:latin typeface="Source Sans Pro Light" panose="020B0403030403020204" pitchFamily="34" charset="0"/>
            </a:endParaRPr>
          </a:p>
        </p:txBody>
      </p:sp>
      <p:sp>
        <p:nvSpPr>
          <p:cNvPr id="13" name="TextBox 12"/>
          <p:cNvSpPr txBox="1"/>
          <p:nvPr/>
        </p:nvSpPr>
        <p:spPr>
          <a:xfrm>
            <a:off x="5947718" y="1952367"/>
            <a:ext cx="1977081" cy="338554"/>
          </a:xfrm>
          <a:prstGeom prst="rect">
            <a:avLst/>
          </a:prstGeom>
          <a:noFill/>
        </p:spPr>
        <p:txBody>
          <a:bodyPr wrap="square" rtlCol="0">
            <a:spAutoFit/>
          </a:bodyPr>
          <a:lstStyle/>
          <a:p>
            <a:r>
              <a:rPr lang="en-US" sz="1600" dirty="0" smtClean="0"/>
              <a:t>&lt; 400 lines of code</a:t>
            </a:r>
            <a:endParaRPr lang="en-US" sz="1600" dirty="0"/>
          </a:p>
        </p:txBody>
      </p:sp>
      <p:pic>
        <p:nvPicPr>
          <p:cNvPr id="4" name="Picture 3"/>
          <p:cNvPicPr>
            <a:picLocks noChangeAspect="1"/>
          </p:cNvPicPr>
          <p:nvPr/>
        </p:nvPicPr>
        <p:blipFill>
          <a:blip r:embed="rId4"/>
          <a:stretch>
            <a:fillRect/>
          </a:stretch>
        </p:blipFill>
        <p:spPr>
          <a:xfrm>
            <a:off x="1465316" y="1323965"/>
            <a:ext cx="4285714" cy="2990476"/>
          </a:xfrm>
          <a:prstGeom prst="rect">
            <a:avLst/>
          </a:prstGeom>
        </p:spPr>
      </p:pic>
    </p:spTree>
    <p:extLst>
      <p:ext uri="{BB962C8B-B14F-4D97-AF65-F5344CB8AC3E}">
        <p14:creationId xmlns:p14="http://schemas.microsoft.com/office/powerpoint/2010/main" val="1649902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3670" y="205979"/>
            <a:ext cx="8973917" cy="857250"/>
          </a:xfrm>
          <a:prstGeom prst="rect">
            <a:avLst/>
          </a:prstGeom>
        </p:spPr>
        <p:txBody>
          <a:bodyP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sz="3400" dirty="0" smtClean="0"/>
              <a:t>Catalyst: Code Generation</a:t>
            </a:r>
            <a:endParaRPr lang="en-US" sz="3400" dirty="0"/>
          </a:p>
        </p:txBody>
      </p:sp>
      <p:sp>
        <p:nvSpPr>
          <p:cNvPr id="9"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77</a:t>
            </a:fld>
            <a:endParaRPr lang="en-US" sz="1100" dirty="0">
              <a:solidFill>
                <a:srgbClr val="000000"/>
              </a:solidFill>
              <a:latin typeface="Source Sans Pro Light"/>
              <a:cs typeface="Source Sans Pro Light"/>
            </a:endParaRPr>
          </a:p>
        </p:txBody>
      </p:sp>
      <p:sp>
        <p:nvSpPr>
          <p:cNvPr id="2" name="TextBox 1"/>
          <p:cNvSpPr txBox="1"/>
          <p:nvPr/>
        </p:nvSpPr>
        <p:spPr>
          <a:xfrm>
            <a:off x="3113902" y="1084066"/>
            <a:ext cx="55523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latin typeface="Source Sans Pro Light" panose="020B0403030403020204" pitchFamily="34" charset="0"/>
              </a:rPr>
              <a:t>Generates Java bytecode to run on each machine</a:t>
            </a:r>
          </a:p>
          <a:p>
            <a:pPr marL="285750" indent="-285750">
              <a:buFont typeface="Arial" panose="020B0604020202020204" pitchFamily="34" charset="0"/>
              <a:buChar char="•"/>
            </a:pPr>
            <a:endParaRPr lang="en-US" sz="1400" i="1" dirty="0">
              <a:latin typeface="Source Sans Pro Light" panose="020B0403030403020204" pitchFamily="34" charset="0"/>
            </a:endParaRPr>
          </a:p>
          <a:p>
            <a:pPr marL="285750" indent="-285750">
              <a:buFont typeface="Arial" panose="020B0604020202020204" pitchFamily="34" charset="0"/>
              <a:buChar char="•"/>
            </a:pPr>
            <a:r>
              <a:rPr lang="en-US" sz="1400" dirty="0" smtClean="0">
                <a:latin typeface="Source Sans Pro Light" panose="020B0403030403020204" pitchFamily="34" charset="0"/>
              </a:rPr>
              <a:t>Catalyst relies on </a:t>
            </a:r>
            <a:r>
              <a:rPr lang="en-US" sz="1400" dirty="0" err="1" smtClean="0">
                <a:latin typeface="Source Sans Pro Light" panose="020B0403030403020204" pitchFamily="34" charset="0"/>
              </a:rPr>
              <a:t>janino</a:t>
            </a:r>
            <a:r>
              <a:rPr lang="en-US" sz="1400" dirty="0" smtClean="0">
                <a:latin typeface="Source Sans Pro Light" panose="020B0403030403020204" pitchFamily="34" charset="0"/>
              </a:rPr>
              <a:t> to make code generation simple</a:t>
            </a:r>
          </a:p>
          <a:p>
            <a:pPr marL="742950" lvl="1" indent="-285750">
              <a:buFont typeface="Arial" panose="020B0604020202020204" pitchFamily="34" charset="0"/>
              <a:buChar char="•"/>
            </a:pPr>
            <a:r>
              <a:rPr lang="en-US" sz="1400" dirty="0" smtClean="0">
                <a:latin typeface="Source Sans Pro Light" panose="020B0403030403020204" pitchFamily="34" charset="0"/>
              </a:rPr>
              <a:t>(FYI - It used to be </a:t>
            </a:r>
            <a:r>
              <a:rPr lang="en-US" sz="1400" dirty="0" err="1" smtClean="0">
                <a:latin typeface="Source Sans Pro Light" panose="020B0403030403020204" pitchFamily="34" charset="0"/>
              </a:rPr>
              <a:t>quasiquotes</a:t>
            </a:r>
            <a:r>
              <a:rPr lang="en-US" sz="1400" dirty="0" smtClean="0">
                <a:latin typeface="Source Sans Pro Light" panose="020B0403030403020204" pitchFamily="34" charset="0"/>
              </a:rPr>
              <a:t>, but now is </a:t>
            </a:r>
            <a:r>
              <a:rPr lang="en-US" sz="1400" dirty="0" err="1" smtClean="0">
                <a:latin typeface="Source Sans Pro Light" panose="020B0403030403020204" pitchFamily="34" charset="0"/>
              </a:rPr>
              <a:t>janino</a:t>
            </a:r>
            <a:r>
              <a:rPr lang="en-US" sz="1400" dirty="0" smtClean="0">
                <a:latin typeface="Source Sans Pro Light" panose="020B0403030403020204" pitchFamily="34" charset="0"/>
              </a:rPr>
              <a:t>)</a:t>
            </a:r>
          </a:p>
        </p:txBody>
      </p:sp>
      <p:sp>
        <p:nvSpPr>
          <p:cNvPr id="16" name="Rectangle 15"/>
          <p:cNvSpPr/>
          <p:nvPr/>
        </p:nvSpPr>
        <p:spPr>
          <a:xfrm>
            <a:off x="1756855" y="1632983"/>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300" dirty="0" smtClean="0">
                <a:latin typeface="Source Sans Pro Light"/>
                <a:cs typeface="Source Sans Pro"/>
              </a:rPr>
              <a:t>RDDs</a:t>
            </a:r>
            <a:endParaRPr lang="en-US" sz="1300" dirty="0">
              <a:latin typeface="Source Sans Pro Light"/>
              <a:cs typeface="Source Sans Pro"/>
            </a:endParaRPr>
          </a:p>
        </p:txBody>
      </p:sp>
      <p:sp>
        <p:nvSpPr>
          <p:cNvPr id="17" name="Rounded Rectangle 16"/>
          <p:cNvSpPr/>
          <p:nvPr/>
        </p:nvSpPr>
        <p:spPr>
          <a:xfrm>
            <a:off x="468615" y="160255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smtClean="0">
                <a:latin typeface="Source Sans Pro Light"/>
                <a:cs typeface="Source Sans Pro"/>
              </a:rPr>
              <a:t>Selected Physical Plan</a:t>
            </a:r>
            <a:endParaRPr lang="en-US" sz="1300" dirty="0">
              <a:latin typeface="Source Sans Pro Light"/>
              <a:cs typeface="Source Sans Pro"/>
            </a:endParaRPr>
          </a:p>
        </p:txBody>
      </p:sp>
      <p:cxnSp>
        <p:nvCxnSpPr>
          <p:cNvPr id="18" name="Straight Arrow Connector 17"/>
          <p:cNvCxnSpPr>
            <a:stCxn id="17" idx="3"/>
            <a:endCxn id="16" idx="1"/>
          </p:cNvCxnSpPr>
          <p:nvPr/>
        </p:nvCxnSpPr>
        <p:spPr>
          <a:xfrm>
            <a:off x="1483290" y="1908562"/>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106052" y="930178"/>
            <a:ext cx="1023358" cy="523220"/>
          </a:xfrm>
          <a:prstGeom prst="rect">
            <a:avLst/>
          </a:prstGeom>
          <a:noFill/>
        </p:spPr>
        <p:txBody>
          <a:bodyPr wrap="none" rtlCol="0">
            <a:spAutoFit/>
          </a:bodyPr>
          <a:lstStyle/>
          <a:p>
            <a:pPr algn="ctr"/>
            <a:r>
              <a:rPr lang="en-US" sz="1400" dirty="0" smtClean="0">
                <a:latin typeface="Source Sans Pro" panose="020B0503030403020204" pitchFamily="34" charset="0"/>
                <a:cs typeface="Source Sans Pro"/>
              </a:rPr>
              <a:t>Code</a:t>
            </a:r>
          </a:p>
          <a:p>
            <a:pPr algn="ctr"/>
            <a:r>
              <a:rPr lang="en-US" sz="1400" dirty="0" smtClean="0">
                <a:latin typeface="Source Sans Pro" panose="020B0503030403020204" pitchFamily="34" charset="0"/>
                <a:cs typeface="Source Sans Pro"/>
              </a:rPr>
              <a:t>Generation</a:t>
            </a:r>
            <a:endParaRPr lang="en-US" sz="1400" dirty="0">
              <a:latin typeface="Source Sans Pro" panose="020B0503030403020204" pitchFamily="34" charset="0"/>
              <a:cs typeface="Source Sans Pro"/>
            </a:endParaRPr>
          </a:p>
        </p:txBody>
      </p:sp>
      <p:pic>
        <p:nvPicPr>
          <p:cNvPr id="3" name="Picture 2"/>
          <p:cNvPicPr>
            <a:picLocks noChangeAspect="1"/>
          </p:cNvPicPr>
          <p:nvPr/>
        </p:nvPicPr>
        <p:blipFill>
          <a:blip r:embed="rId3"/>
          <a:stretch>
            <a:fillRect/>
          </a:stretch>
        </p:blipFill>
        <p:spPr>
          <a:xfrm>
            <a:off x="1483290" y="3638393"/>
            <a:ext cx="5809828" cy="1027486"/>
          </a:xfrm>
          <a:prstGeom prst="rect">
            <a:avLst/>
          </a:prstGeom>
        </p:spPr>
      </p:pic>
      <p:sp>
        <p:nvSpPr>
          <p:cNvPr id="4" name="TextBox 3"/>
          <p:cNvSpPr txBox="1"/>
          <p:nvPr/>
        </p:nvSpPr>
        <p:spPr>
          <a:xfrm>
            <a:off x="1206611" y="3040294"/>
            <a:ext cx="5960307" cy="646331"/>
          </a:xfrm>
          <a:prstGeom prst="rect">
            <a:avLst/>
          </a:prstGeom>
          <a:noFill/>
        </p:spPr>
        <p:txBody>
          <a:bodyPr wrap="square" rtlCol="0">
            <a:spAutoFit/>
          </a:bodyPr>
          <a:lstStyle/>
          <a:p>
            <a:r>
              <a:rPr lang="en-US" dirty="0" smtClean="0">
                <a:latin typeface="Source Sans Pro Light" panose="020B0403030403020204" pitchFamily="34" charset="0"/>
              </a:rPr>
              <a:t>This code gen function converts an expression</a:t>
            </a:r>
          </a:p>
          <a:p>
            <a:r>
              <a:rPr lang="en-US" dirty="0" smtClean="0">
                <a:latin typeface="Source Sans Pro Light" panose="020B0403030403020204" pitchFamily="34" charset="0"/>
              </a:rPr>
              <a:t>                                                        like </a:t>
            </a:r>
            <a:r>
              <a:rPr lang="en-US" sz="1600" dirty="0" smtClean="0">
                <a:solidFill>
                  <a:schemeClr val="accent2"/>
                </a:solidFill>
                <a:latin typeface="Anonymous Pro" panose="02060609030202000504" pitchFamily="49" charset="0"/>
                <a:ea typeface="Anonymous Pro" panose="02060609030202000504" pitchFamily="49" charset="0"/>
              </a:rPr>
              <a:t>(</a:t>
            </a:r>
            <a:r>
              <a:rPr lang="en-US" sz="1600" dirty="0" err="1" smtClean="0">
                <a:solidFill>
                  <a:schemeClr val="accent2"/>
                </a:solidFill>
                <a:latin typeface="Anonymous Pro" panose="02060609030202000504" pitchFamily="49" charset="0"/>
                <a:ea typeface="Anonymous Pro" panose="02060609030202000504" pitchFamily="49" charset="0"/>
              </a:rPr>
              <a:t>x+y</a:t>
            </a:r>
            <a:r>
              <a:rPr lang="en-US" sz="1600" dirty="0" smtClean="0">
                <a:solidFill>
                  <a:schemeClr val="accent2"/>
                </a:solidFill>
                <a:latin typeface="Anonymous Pro" panose="02060609030202000504" pitchFamily="49" charset="0"/>
                <a:ea typeface="Anonymous Pro" panose="02060609030202000504" pitchFamily="49" charset="0"/>
              </a:rPr>
              <a:t>) + 1 </a:t>
            </a:r>
            <a:r>
              <a:rPr lang="en-US" dirty="0" smtClean="0">
                <a:latin typeface="Source Sans Pro Light" panose="020B0403030403020204" pitchFamily="34" charset="0"/>
              </a:rPr>
              <a:t>to a Scala AST:</a:t>
            </a:r>
            <a:endParaRPr lang="en-US" dirty="0">
              <a:latin typeface="Source Sans Pro Light" panose="020B0403030403020204" pitchFamily="34" charset="0"/>
            </a:endParaRPr>
          </a:p>
        </p:txBody>
      </p:sp>
    </p:spTree>
    <p:extLst>
      <p:ext uri="{BB962C8B-B14F-4D97-AF65-F5344CB8AC3E}">
        <p14:creationId xmlns:p14="http://schemas.microsoft.com/office/powerpoint/2010/main" val="4113787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04143" y="203048"/>
            <a:ext cx="8254428" cy="501388"/>
          </a:xfrm>
          <a:prstGeom prst="rect">
            <a:avLst/>
          </a:prstGeom>
        </p:spPr>
        <p:txBody>
          <a:bodyPr>
            <a:normAutofit fontScale="90000" lnSpcReduction="10000"/>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r>
              <a:rPr lang="en-US" dirty="0" smtClean="0"/>
              <a:t>Catalyst: </a:t>
            </a:r>
            <a:r>
              <a:rPr lang="en-US" dirty="0" err="1" smtClean="0"/>
              <a:t>CodeGenerator.scala</a:t>
            </a:r>
            <a:endParaRPr lang="en-US" dirty="0"/>
          </a:p>
        </p:txBody>
      </p:sp>
      <p:sp>
        <p:nvSpPr>
          <p:cNvPr id="11" name="TextBox 10"/>
          <p:cNvSpPr txBox="1"/>
          <p:nvPr/>
        </p:nvSpPr>
        <p:spPr>
          <a:xfrm>
            <a:off x="1771135" y="769967"/>
            <a:ext cx="5692346" cy="553998"/>
          </a:xfrm>
          <a:prstGeom prst="rect">
            <a:avLst/>
          </a:prstGeom>
          <a:noFill/>
        </p:spPr>
        <p:txBody>
          <a:bodyPr wrap="square" rtlCol="0">
            <a:spAutoFit/>
          </a:bodyPr>
          <a:lstStyle/>
          <a:p>
            <a:r>
              <a:rPr lang="en-US" sz="1000" dirty="0">
                <a:latin typeface="Source Sans Pro Light" panose="020B0403030403020204" pitchFamily="34" charset="0"/>
                <a:hlinkClick r:id="rId3"/>
              </a:rPr>
              <a:t>https://</a:t>
            </a:r>
            <a:r>
              <a:rPr lang="en-US" sz="1000" dirty="0" smtClean="0">
                <a:latin typeface="Source Sans Pro Light" panose="020B0403030403020204" pitchFamily="34" charset="0"/>
                <a:hlinkClick r:id="rId3"/>
              </a:rPr>
              <a:t>github.com/apache/spark/blob/fedbfc7074dd6d38dc5301d66d1ca097bc2a21e0/sql/catalyst/src/main/scala/org/apache/spark/sql/catalyst/expressions/codegen/CodeGenerator.scala</a:t>
            </a:r>
            <a:endParaRPr lang="en-US" sz="1000" dirty="0" smtClean="0">
              <a:latin typeface="Source Sans Pro Light" panose="020B0403030403020204" pitchFamily="34" charset="0"/>
            </a:endParaRPr>
          </a:p>
          <a:p>
            <a:endParaRPr lang="en-US" sz="1000" dirty="0">
              <a:latin typeface="Source Sans Pro Light" panose="020B0403030403020204" pitchFamily="34" charset="0"/>
            </a:endParaRPr>
          </a:p>
        </p:txBody>
      </p:sp>
      <p:sp>
        <p:nvSpPr>
          <p:cNvPr id="13" name="TextBox 12"/>
          <p:cNvSpPr txBox="1"/>
          <p:nvPr/>
        </p:nvSpPr>
        <p:spPr>
          <a:xfrm>
            <a:off x="5947718" y="1952367"/>
            <a:ext cx="1977081" cy="338554"/>
          </a:xfrm>
          <a:prstGeom prst="rect">
            <a:avLst/>
          </a:prstGeom>
          <a:noFill/>
        </p:spPr>
        <p:txBody>
          <a:bodyPr wrap="square" rtlCol="0">
            <a:spAutoFit/>
          </a:bodyPr>
          <a:lstStyle/>
          <a:p>
            <a:r>
              <a:rPr lang="en-US" sz="1600" dirty="0" smtClean="0"/>
              <a:t>&lt; 700 lines of code</a:t>
            </a:r>
            <a:endParaRPr lang="en-US" sz="1600" dirty="0"/>
          </a:p>
        </p:txBody>
      </p:sp>
      <p:pic>
        <p:nvPicPr>
          <p:cNvPr id="2" name="Picture 1"/>
          <p:cNvPicPr>
            <a:picLocks noChangeAspect="1"/>
          </p:cNvPicPr>
          <p:nvPr/>
        </p:nvPicPr>
        <p:blipFill>
          <a:blip r:embed="rId4"/>
          <a:stretch>
            <a:fillRect/>
          </a:stretch>
        </p:blipFill>
        <p:spPr>
          <a:xfrm>
            <a:off x="1498267" y="1209361"/>
            <a:ext cx="4285714" cy="3219048"/>
          </a:xfrm>
          <a:prstGeom prst="rect">
            <a:avLst/>
          </a:prstGeom>
        </p:spPr>
      </p:pic>
    </p:spTree>
    <p:extLst>
      <p:ext uri="{BB962C8B-B14F-4D97-AF65-F5344CB8AC3E}">
        <p14:creationId xmlns:p14="http://schemas.microsoft.com/office/powerpoint/2010/main" val="220710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Seamlessly Integrated</a:t>
            </a:r>
            <a:endParaRPr lang="en-US" dirty="0"/>
          </a:p>
        </p:txBody>
      </p:sp>
      <p:sp>
        <p:nvSpPr>
          <p:cNvPr id="3" name="Content Placeholder 2"/>
          <p:cNvSpPr>
            <a:spLocks noGrp="1"/>
          </p:cNvSpPr>
          <p:nvPr>
            <p:ph idx="1"/>
          </p:nvPr>
        </p:nvSpPr>
        <p:spPr>
          <a:xfrm>
            <a:off x="1016001" y="1200151"/>
            <a:ext cx="7172476" cy="1287320"/>
          </a:xfrm>
        </p:spPr>
        <p:txBody>
          <a:bodyPr/>
          <a:lstStyle/>
          <a:p>
            <a:pPr marL="0" indent="0" algn="ctr">
              <a:buNone/>
            </a:pPr>
            <a:r>
              <a:rPr lang="en-US" dirty="0" smtClean="0"/>
              <a:t>Intermix </a:t>
            </a:r>
            <a:r>
              <a:rPr lang="en-US" dirty="0" err="1" smtClean="0"/>
              <a:t>DataFrame</a:t>
            </a:r>
            <a:r>
              <a:rPr lang="en-US" dirty="0" smtClean="0"/>
              <a:t> operations with </a:t>
            </a:r>
          </a:p>
          <a:p>
            <a:pPr marL="0" indent="0" algn="ctr">
              <a:buNone/>
            </a:pPr>
            <a:r>
              <a:rPr lang="en-US" dirty="0"/>
              <a:t>c</a:t>
            </a:r>
            <a:r>
              <a:rPr lang="en-US" dirty="0" smtClean="0"/>
              <a:t>ustom Python, Java, R, or </a:t>
            </a:r>
            <a:r>
              <a:rPr lang="en-US" dirty="0" err="1" smtClean="0"/>
              <a:t>Scala</a:t>
            </a:r>
            <a:r>
              <a:rPr lang="en-US" dirty="0" smtClean="0"/>
              <a:t> code</a:t>
            </a:r>
            <a:endParaRPr lang="en-US" dirty="0"/>
          </a:p>
        </p:txBody>
      </p:sp>
      <p:sp>
        <p:nvSpPr>
          <p:cNvPr id="6" name="Rectangle 5"/>
          <p:cNvSpPr/>
          <p:nvPr/>
        </p:nvSpPr>
        <p:spPr>
          <a:xfrm>
            <a:off x="543005" y="2509370"/>
            <a:ext cx="7053232" cy="2031325"/>
          </a:xfrm>
          <a:prstGeom prst="rect">
            <a:avLst/>
          </a:prstGeom>
        </p:spPr>
        <p:txBody>
          <a:bodyPr wrap="square">
            <a:spAutoFit/>
          </a:bodyPr>
          <a:lstStyle/>
          <a:p>
            <a:r>
              <a:rPr lang="en-US" dirty="0" err="1" smtClean="0">
                <a:solidFill>
                  <a:srgbClr val="000000"/>
                </a:solidFill>
                <a:latin typeface="Consolas"/>
              </a:rPr>
              <a:t>zipToCity</a:t>
            </a:r>
            <a:r>
              <a:rPr lang="en-US" dirty="0" smtClean="0">
                <a:solidFill>
                  <a:srgbClr val="000000"/>
                </a:solidFill>
                <a:latin typeface="Consolas"/>
              </a:rPr>
              <a:t> = </a:t>
            </a:r>
            <a:r>
              <a:rPr lang="en-US" dirty="0" err="1" smtClean="0">
                <a:solidFill>
                  <a:srgbClr val="000000"/>
                </a:solidFill>
                <a:latin typeface="Consolas"/>
              </a:rPr>
              <a:t>udf</a:t>
            </a:r>
            <a:r>
              <a:rPr lang="en-US" dirty="0" smtClean="0">
                <a:solidFill>
                  <a:srgbClr val="000000"/>
                </a:solidFill>
                <a:latin typeface="Consolas"/>
              </a:rPr>
              <a:t>(</a:t>
            </a:r>
            <a:r>
              <a:rPr lang="en-US" dirty="0">
                <a:solidFill>
                  <a:srgbClr val="A71D5D"/>
                </a:solidFill>
                <a:latin typeface="Consolas"/>
              </a:rPr>
              <a:t>lambda</a:t>
            </a:r>
            <a:r>
              <a:rPr lang="en-US" dirty="0" smtClean="0">
                <a:solidFill>
                  <a:srgbClr val="000000"/>
                </a:solidFill>
                <a:latin typeface="Consolas"/>
              </a:rPr>
              <a:t> </a:t>
            </a:r>
            <a:r>
              <a:rPr lang="en-US" dirty="0" err="1" smtClean="0">
                <a:solidFill>
                  <a:srgbClr val="000000"/>
                </a:solidFill>
                <a:latin typeface="Consolas"/>
              </a:rPr>
              <a:t>zipCode</a:t>
            </a:r>
            <a:r>
              <a:rPr lang="en-US" dirty="0" smtClean="0">
                <a:solidFill>
                  <a:srgbClr val="000000"/>
                </a:solidFill>
                <a:latin typeface="Consolas"/>
              </a:rPr>
              <a:t>: </a:t>
            </a:r>
            <a:r>
              <a:rPr lang="en-US" dirty="0">
                <a:solidFill>
                  <a:srgbClr val="183691"/>
                </a:solidFill>
                <a:latin typeface="Consolas"/>
              </a:rPr>
              <a:t>&lt;custom logic here&gt;</a:t>
            </a:r>
            <a:r>
              <a:rPr lang="en-US" dirty="0" smtClean="0">
                <a:solidFill>
                  <a:srgbClr val="000000"/>
                </a:solidFill>
                <a:latin typeface="Consolas"/>
              </a:rPr>
              <a:t>)</a:t>
            </a:r>
          </a:p>
          <a:p>
            <a:endParaRPr lang="en-US" dirty="0">
              <a:solidFill>
                <a:srgbClr val="A71D5D"/>
              </a:solidFill>
              <a:latin typeface="Consolas"/>
            </a:endParaRPr>
          </a:p>
          <a:p>
            <a:r>
              <a:rPr lang="en-US" dirty="0" err="1" smtClean="0">
                <a:solidFill>
                  <a:srgbClr val="A71D5D"/>
                </a:solidFill>
                <a:latin typeface="Consolas"/>
              </a:rPr>
              <a:t>def</a:t>
            </a:r>
            <a:r>
              <a:rPr lang="en-US" dirty="0" smtClean="0">
                <a:solidFill>
                  <a:srgbClr val="333333"/>
                </a:solidFill>
                <a:latin typeface="Consolas"/>
              </a:rPr>
              <a:t> </a:t>
            </a:r>
            <a:r>
              <a:rPr lang="en-US" dirty="0" err="1" smtClean="0">
                <a:solidFill>
                  <a:srgbClr val="795DA3"/>
                </a:solidFill>
                <a:latin typeface="Consolas"/>
              </a:rPr>
              <a:t>add_demographics</a:t>
            </a:r>
            <a:r>
              <a:rPr lang="en-US" dirty="0" smtClean="0">
                <a:solidFill>
                  <a:srgbClr val="333333"/>
                </a:solidFill>
                <a:latin typeface="Consolas"/>
              </a:rPr>
              <a:t>(events):</a:t>
            </a:r>
          </a:p>
          <a:p>
            <a:r>
              <a:rPr lang="en-US" dirty="0" smtClean="0">
                <a:solidFill>
                  <a:srgbClr val="333333"/>
                </a:solidFill>
                <a:latin typeface="Consolas"/>
              </a:rPr>
              <a:t>   </a:t>
            </a:r>
            <a:r>
              <a:rPr lang="en-US" dirty="0">
                <a:solidFill>
                  <a:srgbClr val="333333"/>
                </a:solidFill>
                <a:latin typeface="Consolas"/>
              </a:rPr>
              <a:t>u </a:t>
            </a:r>
            <a:r>
              <a:rPr lang="en-US" dirty="0">
                <a:solidFill>
                  <a:srgbClr val="A71D5D"/>
                </a:solidFill>
                <a:latin typeface="Consolas"/>
              </a:rPr>
              <a:t>=</a:t>
            </a:r>
            <a:r>
              <a:rPr lang="en-US" dirty="0">
                <a:solidFill>
                  <a:srgbClr val="333333"/>
                </a:solidFill>
                <a:latin typeface="Consolas"/>
              </a:rPr>
              <a:t> </a:t>
            </a:r>
            <a:r>
              <a:rPr lang="en-US" dirty="0" err="1" smtClean="0">
                <a:solidFill>
                  <a:srgbClr val="333333"/>
                </a:solidFill>
                <a:latin typeface="Consolas"/>
              </a:rPr>
              <a:t>sqlCtx.table</a:t>
            </a:r>
            <a:r>
              <a:rPr lang="en-US" dirty="0">
                <a:solidFill>
                  <a:srgbClr val="333333"/>
                </a:solidFill>
                <a:latin typeface="Consolas"/>
              </a:rPr>
              <a:t>(</a:t>
            </a:r>
            <a:r>
              <a:rPr lang="en-US" dirty="0">
                <a:solidFill>
                  <a:srgbClr val="183691"/>
                </a:solidFill>
                <a:latin typeface="Consolas"/>
              </a:rPr>
              <a:t>"</a:t>
            </a:r>
            <a:r>
              <a:rPr lang="en-US" dirty="0" smtClean="0">
                <a:solidFill>
                  <a:srgbClr val="183691"/>
                </a:solidFill>
                <a:latin typeface="Consolas"/>
              </a:rPr>
              <a:t>users")</a:t>
            </a:r>
          </a:p>
          <a:p>
            <a:r>
              <a:rPr lang="en-US" dirty="0" smtClean="0">
                <a:solidFill>
                  <a:srgbClr val="333333"/>
                </a:solidFill>
                <a:latin typeface="Consolas"/>
              </a:rPr>
              <a:t>   events \</a:t>
            </a:r>
          </a:p>
          <a:p>
            <a:r>
              <a:rPr lang="en-US" dirty="0" smtClean="0">
                <a:solidFill>
                  <a:srgbClr val="333333"/>
                </a:solidFill>
                <a:latin typeface="Consolas"/>
              </a:rPr>
              <a:t>     .join</a:t>
            </a:r>
            <a:r>
              <a:rPr lang="en-US" dirty="0">
                <a:solidFill>
                  <a:srgbClr val="333333"/>
                </a:solidFill>
                <a:latin typeface="Consolas"/>
              </a:rPr>
              <a:t>(u, </a:t>
            </a:r>
            <a:r>
              <a:rPr lang="en-US" dirty="0" err="1" smtClean="0">
                <a:solidFill>
                  <a:srgbClr val="008000"/>
                </a:solidFill>
                <a:latin typeface="Consolas"/>
              </a:rPr>
              <a:t>events.user_id</a:t>
            </a:r>
            <a:r>
              <a:rPr lang="en-US" dirty="0" smtClean="0">
                <a:solidFill>
                  <a:srgbClr val="333333"/>
                </a:solidFill>
                <a:latin typeface="Consolas"/>
              </a:rPr>
              <a:t> </a:t>
            </a:r>
            <a:r>
              <a:rPr lang="en-US" dirty="0">
                <a:solidFill>
                  <a:srgbClr val="A71D5D"/>
                </a:solidFill>
                <a:latin typeface="Consolas"/>
              </a:rPr>
              <a:t>==</a:t>
            </a:r>
            <a:r>
              <a:rPr lang="en-US" dirty="0">
                <a:solidFill>
                  <a:srgbClr val="333333"/>
                </a:solidFill>
                <a:latin typeface="Consolas"/>
              </a:rPr>
              <a:t> </a:t>
            </a:r>
            <a:r>
              <a:rPr lang="en-US" dirty="0" err="1">
                <a:solidFill>
                  <a:srgbClr val="333333"/>
                </a:solidFill>
                <a:latin typeface="Consolas"/>
              </a:rPr>
              <a:t>u.user_id</a:t>
            </a:r>
            <a:r>
              <a:rPr lang="en-US" dirty="0" smtClean="0">
                <a:solidFill>
                  <a:srgbClr val="333333"/>
                </a:solidFill>
                <a:latin typeface="Consolas"/>
              </a:rPr>
              <a:t>) \     </a:t>
            </a:r>
          </a:p>
          <a:p>
            <a:r>
              <a:rPr lang="en-US" dirty="0">
                <a:solidFill>
                  <a:srgbClr val="333333"/>
                </a:solidFill>
                <a:latin typeface="Consolas"/>
              </a:rPr>
              <a:t> </a:t>
            </a:r>
            <a:r>
              <a:rPr lang="en-US" dirty="0" smtClean="0">
                <a:solidFill>
                  <a:srgbClr val="333333"/>
                </a:solidFill>
                <a:latin typeface="Consolas"/>
              </a:rPr>
              <a:t>    .</a:t>
            </a:r>
            <a:r>
              <a:rPr lang="en-US" dirty="0" err="1" smtClean="0">
                <a:solidFill>
                  <a:srgbClr val="333333"/>
                </a:solidFill>
                <a:latin typeface="Consolas"/>
              </a:rPr>
              <a:t>withColumn</a:t>
            </a:r>
            <a:r>
              <a:rPr lang="en-US" dirty="0" smtClean="0">
                <a:solidFill>
                  <a:srgbClr val="333333"/>
                </a:solidFill>
                <a:latin typeface="Consolas"/>
              </a:rPr>
              <a:t>(</a:t>
            </a:r>
            <a:r>
              <a:rPr lang="en-US" dirty="0">
                <a:solidFill>
                  <a:srgbClr val="183691"/>
                </a:solidFill>
                <a:latin typeface="Consolas"/>
              </a:rPr>
              <a:t>"city"</a:t>
            </a:r>
            <a:r>
              <a:rPr lang="en-US" dirty="0" smtClean="0">
                <a:solidFill>
                  <a:srgbClr val="183691"/>
                </a:solidFill>
                <a:latin typeface="Consolas"/>
              </a:rPr>
              <a:t>, </a:t>
            </a:r>
            <a:r>
              <a:rPr lang="en-US" dirty="0" err="1" smtClean="0">
                <a:solidFill>
                  <a:srgbClr val="333333"/>
                </a:solidFill>
                <a:latin typeface="Consolas"/>
              </a:rPr>
              <a:t>zipToCity</a:t>
            </a:r>
            <a:r>
              <a:rPr lang="en-US" dirty="0" smtClean="0">
                <a:solidFill>
                  <a:srgbClr val="333333"/>
                </a:solidFill>
                <a:latin typeface="Consolas"/>
              </a:rPr>
              <a:t>(</a:t>
            </a:r>
            <a:r>
              <a:rPr lang="en-US" dirty="0" err="1" smtClean="0">
                <a:solidFill>
                  <a:srgbClr val="333333"/>
                </a:solidFill>
                <a:latin typeface="Consolas"/>
              </a:rPr>
              <a:t>df.zip</a:t>
            </a:r>
            <a:r>
              <a:rPr lang="en-US" dirty="0" smtClean="0">
                <a:solidFill>
                  <a:srgbClr val="333333"/>
                </a:solidFill>
                <a:latin typeface="Consolas"/>
              </a:rPr>
              <a:t>))</a:t>
            </a:r>
            <a:endParaRPr lang="en-US" dirty="0">
              <a:solidFill>
                <a:srgbClr val="969896"/>
              </a:solidFill>
              <a:latin typeface="Consolas"/>
            </a:endParaRPr>
          </a:p>
        </p:txBody>
      </p:sp>
      <p:sp>
        <p:nvSpPr>
          <p:cNvPr id="10" name="TextBox 9"/>
          <p:cNvSpPr txBox="1"/>
          <p:nvPr/>
        </p:nvSpPr>
        <p:spPr>
          <a:xfrm>
            <a:off x="6843670" y="3194434"/>
            <a:ext cx="1996654" cy="1569660"/>
          </a:xfrm>
          <a:prstGeom prst="rect">
            <a:avLst/>
          </a:prstGeom>
          <a:noFill/>
        </p:spPr>
        <p:txBody>
          <a:bodyPr wrap="square" rtlCol="0">
            <a:spAutoFit/>
          </a:bodyPr>
          <a:lstStyle/>
          <a:p>
            <a:pPr algn="ctr"/>
            <a:r>
              <a:rPr lang="en-US" sz="2400" dirty="0" smtClean="0">
                <a:latin typeface="Source Sans Pro"/>
                <a:cs typeface="Source Sans Pro"/>
              </a:rPr>
              <a:t>Augments any </a:t>
            </a:r>
            <a:r>
              <a:rPr lang="en-US" sz="2400" dirty="0" err="1" smtClean="0">
                <a:latin typeface="Source Sans Pro"/>
                <a:cs typeface="Source Sans Pro"/>
              </a:rPr>
              <a:t>DataFrame</a:t>
            </a:r>
            <a:r>
              <a:rPr lang="en-US" sz="2400" dirty="0" smtClean="0">
                <a:latin typeface="Source Sans Pro"/>
                <a:cs typeface="Source Sans Pro"/>
              </a:rPr>
              <a:t> that contains </a:t>
            </a:r>
            <a:r>
              <a:rPr lang="en-US" sz="2400" dirty="0" err="1" smtClean="0">
                <a:solidFill>
                  <a:srgbClr val="008000"/>
                </a:solidFill>
                <a:latin typeface="Consolas"/>
                <a:cs typeface="Consolas"/>
              </a:rPr>
              <a:t>user_id</a:t>
            </a:r>
            <a:endParaRPr lang="en-US" sz="2400" dirty="0">
              <a:solidFill>
                <a:srgbClr val="008000"/>
              </a:solidFill>
              <a:latin typeface="Consolas"/>
              <a:cs typeface="Consolas"/>
            </a:endParaRPr>
          </a:p>
        </p:txBody>
      </p:sp>
      <p:sp>
        <p:nvSpPr>
          <p:cNvPr id="11" name="Right Brace 10"/>
          <p:cNvSpPr/>
          <p:nvPr/>
        </p:nvSpPr>
        <p:spPr>
          <a:xfrm>
            <a:off x="6317282" y="3063516"/>
            <a:ext cx="384898" cy="1477179"/>
          </a:xfrm>
          <a:prstGeom prst="rightBrace">
            <a:avLst>
              <a:gd name="adj1" fmla="val 45748"/>
              <a:gd name="adj2" fmla="val 50000"/>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8"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79</a:t>
            </a:fld>
            <a:endParaRPr lang="en-US" sz="1100" dirty="0">
              <a:solidFill>
                <a:srgbClr val="000000"/>
              </a:solidFill>
              <a:latin typeface="Source Sans Pro Light"/>
              <a:cs typeface="Source Sans Pro Light"/>
            </a:endParaRPr>
          </a:p>
        </p:txBody>
      </p:sp>
    </p:spTree>
    <p:extLst>
      <p:ext uri="{BB962C8B-B14F-4D97-AF65-F5344CB8AC3E}">
        <p14:creationId xmlns:p14="http://schemas.microsoft.com/office/powerpoint/2010/main" val="2506513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69863" y="206663"/>
            <a:ext cx="8850312" cy="480131"/>
          </a:xfrm>
        </p:spPr>
        <p:txBody>
          <a:bodyPr>
            <a:normAutofit fontScale="90000"/>
          </a:bodyPr>
          <a:lstStyle/>
          <a:p>
            <a:r>
              <a:rPr lang="en-US" dirty="0" smtClean="0"/>
              <a:t>Spark – 100% open source and mature</a:t>
            </a:r>
            <a:endParaRPr lang="en-US" dirty="0"/>
          </a:p>
        </p:txBody>
      </p:sp>
      <p:sp>
        <p:nvSpPr>
          <p:cNvPr id="11" name="Rectangle 10"/>
          <p:cNvSpPr/>
          <p:nvPr/>
        </p:nvSpPr>
        <p:spPr>
          <a:xfrm>
            <a:off x="169863" y="675166"/>
            <a:ext cx="8850312" cy="369332"/>
          </a:xfrm>
          <a:prstGeom prst="rect">
            <a:avLst/>
          </a:prstGeom>
        </p:spPr>
        <p:txBody>
          <a:bodyPr wrap="square">
            <a:spAutoFit/>
          </a:bodyPr>
          <a:lstStyle/>
          <a:p>
            <a:r>
              <a:rPr lang="en-US" dirty="0">
                <a:solidFill>
                  <a:schemeClr val="accent5"/>
                </a:solidFill>
                <a:latin typeface="Source Sans Pro Light"/>
                <a:cs typeface="Source Sans Pro Light"/>
              </a:rPr>
              <a:t>Used in production by over 500 organizations. From fortune 100 to small innovators</a:t>
            </a:r>
          </a:p>
        </p:txBody>
      </p:sp>
      <p:grpSp>
        <p:nvGrpSpPr>
          <p:cNvPr id="12" name="Group 11"/>
          <p:cNvGrpSpPr/>
          <p:nvPr/>
        </p:nvGrpSpPr>
        <p:grpSpPr>
          <a:xfrm>
            <a:off x="661906" y="1368650"/>
            <a:ext cx="7820188" cy="3309602"/>
            <a:chOff x="339484" y="1372196"/>
            <a:chExt cx="7820188" cy="3309602"/>
          </a:xfrm>
        </p:grpSpPr>
        <p:grpSp>
          <p:nvGrpSpPr>
            <p:cNvPr id="13" name="Group 12"/>
            <p:cNvGrpSpPr/>
            <p:nvPr/>
          </p:nvGrpSpPr>
          <p:grpSpPr>
            <a:xfrm>
              <a:off x="377478" y="2717590"/>
              <a:ext cx="7505533" cy="568256"/>
              <a:chOff x="377478" y="2717590"/>
              <a:chExt cx="7505533" cy="568256"/>
            </a:xfrm>
          </p:grpSpPr>
          <p:pic>
            <p:nvPicPr>
              <p:cNvPr id="39" name="Picture 11" descr="adobe-systems-incorporated.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318163" y="2717590"/>
                <a:ext cx="564848" cy="568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39" descr="Screen Shot 2014-05-21 at 12.55.0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5278" y="2910975"/>
                <a:ext cx="1220062" cy="181487"/>
              </a:xfrm>
              <a:prstGeom prst="rect">
                <a:avLst/>
              </a:prstGeom>
            </p:spPr>
          </p:pic>
          <p:pic>
            <p:nvPicPr>
              <p:cNvPr id="41" name="Picture 40" descr="Screen Shot 2014-05-21 at 1.01.17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36261" y="2918780"/>
                <a:ext cx="1088468" cy="165877"/>
              </a:xfrm>
              <a:prstGeom prst="rect">
                <a:avLst/>
              </a:prstGeom>
            </p:spPr>
          </p:pic>
          <p:pic>
            <p:nvPicPr>
              <p:cNvPr id="42" name="Picture 41" descr="redhat-logo1.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5889" y="2851865"/>
                <a:ext cx="951724" cy="299706"/>
              </a:xfrm>
              <a:prstGeom prst="rect">
                <a:avLst/>
              </a:prstGeom>
            </p:spPr>
          </p:pic>
          <p:pic>
            <p:nvPicPr>
              <p:cNvPr id="43" name="Picture 42" descr="800px-Cisco_logo.svg.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7478" y="2803560"/>
                <a:ext cx="718234" cy="396317"/>
              </a:xfrm>
              <a:prstGeom prst="rect">
                <a:avLst/>
              </a:prstGeom>
            </p:spPr>
          </p:pic>
        </p:grpSp>
        <p:grpSp>
          <p:nvGrpSpPr>
            <p:cNvPr id="14" name="Group 13"/>
            <p:cNvGrpSpPr/>
            <p:nvPr/>
          </p:nvGrpSpPr>
          <p:grpSpPr>
            <a:xfrm>
              <a:off x="377675" y="1372196"/>
              <a:ext cx="7557361" cy="575551"/>
              <a:chOff x="377675" y="1372196"/>
              <a:chExt cx="7557361" cy="575551"/>
            </a:xfrm>
          </p:grpSpPr>
          <p:pic>
            <p:nvPicPr>
              <p:cNvPr id="33" name="Picture 32" descr="Intel-logo.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7318162" y="1372196"/>
                <a:ext cx="616874" cy="575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33"/>
              <p:cNvPicPr>
                <a:picLocks noChangeAspect="1"/>
              </p:cNvPicPr>
              <p:nvPr/>
            </p:nvPicPr>
            <p:blipFill>
              <a:blip r:embed="rId8"/>
              <a:stretch>
                <a:fillRect/>
              </a:stretch>
            </p:blipFill>
            <p:spPr>
              <a:xfrm>
                <a:off x="5042951" y="1530777"/>
                <a:ext cx="619769" cy="258389"/>
              </a:xfrm>
              <a:prstGeom prst="rect">
                <a:avLst/>
              </a:prstGeom>
            </p:spPr>
          </p:pic>
          <p:pic>
            <p:nvPicPr>
              <p:cNvPr id="35" name="Picture 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20351" y="1450588"/>
                <a:ext cx="1251268" cy="418767"/>
              </a:xfrm>
              <a:prstGeom prst="rect">
                <a:avLst/>
              </a:prstGeom>
            </p:spPr>
          </p:pic>
          <p:pic>
            <p:nvPicPr>
              <p:cNvPr id="36" name="Picture 35" descr="Screen Shot 2014-05-21 at 12.52.32 AM.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7675" y="1524836"/>
                <a:ext cx="977477" cy="270270"/>
              </a:xfrm>
              <a:prstGeom prst="rect">
                <a:avLst/>
              </a:prstGeom>
            </p:spPr>
          </p:pic>
          <p:pic>
            <p:nvPicPr>
              <p:cNvPr id="37" name="Picture 36" descr="EBay_logo.svg-2.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36818" y="1514833"/>
                <a:ext cx="740934" cy="290276"/>
              </a:xfrm>
              <a:prstGeom prst="rect">
                <a:avLst/>
              </a:prstGeom>
            </p:spPr>
          </p:pic>
          <p:pic>
            <p:nvPicPr>
              <p:cNvPr id="38" name="Picture 37" descr="2000px-Goldman_Sachs.svg.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27919" y="1402447"/>
                <a:ext cx="525043" cy="515049"/>
              </a:xfrm>
              <a:prstGeom prst="rect">
                <a:avLst/>
              </a:prstGeom>
            </p:spPr>
          </p:pic>
        </p:grpSp>
        <p:grpSp>
          <p:nvGrpSpPr>
            <p:cNvPr id="15" name="Group 14"/>
            <p:cNvGrpSpPr/>
            <p:nvPr/>
          </p:nvGrpSpPr>
          <p:grpSpPr>
            <a:xfrm>
              <a:off x="404314" y="1755393"/>
              <a:ext cx="7755358" cy="1142676"/>
              <a:chOff x="404314" y="1755393"/>
              <a:chExt cx="7755358" cy="1142676"/>
            </a:xfrm>
          </p:grpSpPr>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4314" y="2173159"/>
                <a:ext cx="808239" cy="307144"/>
              </a:xfrm>
              <a:prstGeom prst="rect">
                <a:avLst/>
              </a:prstGeom>
            </p:spPr>
          </p:pic>
          <p:pic>
            <p:nvPicPr>
              <p:cNvPr id="29" name="Picture 28"/>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83028" y="1755393"/>
                <a:ext cx="1096327" cy="1142676"/>
              </a:xfrm>
              <a:prstGeom prst="rect">
                <a:avLst/>
              </a:prstGeom>
            </p:spPr>
          </p:pic>
          <p:pic>
            <p:nvPicPr>
              <p:cNvPr id="30" name="Picture 29" descr="Screen Shot 2014-05-21 at 1.01.47 AM.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088823" y="2159696"/>
                <a:ext cx="1070849" cy="334070"/>
              </a:xfrm>
              <a:prstGeom prst="rect">
                <a:avLst/>
              </a:prstGeom>
            </p:spPr>
          </p:pic>
          <p:pic>
            <p:nvPicPr>
              <p:cNvPr id="31" name="Picture 3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87914" y="2180343"/>
                <a:ext cx="685648" cy="292777"/>
              </a:xfrm>
              <a:prstGeom prst="rect">
                <a:avLst/>
              </a:prstGeom>
            </p:spPr>
          </p:pic>
          <p:pic>
            <p:nvPicPr>
              <p:cNvPr id="32" name="Picture 31" descr="Screen Shot 2015-04-25 at 11.26.12 PM.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022019" y="2126107"/>
                <a:ext cx="856429" cy="401249"/>
              </a:xfrm>
              <a:prstGeom prst="rect">
                <a:avLst/>
              </a:prstGeom>
            </p:spPr>
          </p:pic>
        </p:grpSp>
        <p:grpSp>
          <p:nvGrpSpPr>
            <p:cNvPr id="16" name="Group 15"/>
            <p:cNvGrpSpPr/>
            <p:nvPr/>
          </p:nvGrpSpPr>
          <p:grpSpPr>
            <a:xfrm>
              <a:off x="339484" y="4039056"/>
              <a:ext cx="7672535" cy="642742"/>
              <a:chOff x="339484" y="4039056"/>
              <a:chExt cx="7672535" cy="642742"/>
            </a:xfrm>
          </p:grpSpPr>
          <p:pic>
            <p:nvPicPr>
              <p:cNvPr id="23" name="Picture 2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501944" y="4195068"/>
                <a:ext cx="891951" cy="330719"/>
              </a:xfrm>
              <a:prstGeom prst="rect">
                <a:avLst/>
              </a:prstGeom>
            </p:spPr>
          </p:pic>
          <p:pic>
            <p:nvPicPr>
              <p:cNvPr id="24" name="Picture 2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665765" y="4272275"/>
                <a:ext cx="980326" cy="176305"/>
              </a:xfrm>
              <a:prstGeom prst="rect">
                <a:avLst/>
              </a:prstGeom>
            </p:spPr>
          </p:pic>
          <p:pic>
            <p:nvPicPr>
              <p:cNvPr id="25" name="Picture 24" descr="MapR-Logo-Red-Background-White-Text-1-e1397672284951.jpg"/>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39484" y="4221458"/>
                <a:ext cx="846624" cy="277939"/>
              </a:xfrm>
              <a:prstGeom prst="rect">
                <a:avLst/>
              </a:prstGeom>
            </p:spPr>
          </p:pic>
          <p:pic>
            <p:nvPicPr>
              <p:cNvPr id="26" name="Picture 25" descr="novartis.jpe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249748" y="4074575"/>
                <a:ext cx="762271" cy="571704"/>
              </a:xfrm>
              <a:prstGeom prst="rect">
                <a:avLst/>
              </a:prstGeom>
            </p:spPr>
          </p:pic>
          <p:pic>
            <p:nvPicPr>
              <p:cNvPr id="27" name="Picture 26"/>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041961" y="4039056"/>
                <a:ext cx="767951" cy="642742"/>
              </a:xfrm>
              <a:prstGeom prst="rect">
                <a:avLst/>
              </a:prstGeom>
            </p:spPr>
          </p:pic>
        </p:grpSp>
        <p:grpSp>
          <p:nvGrpSpPr>
            <p:cNvPr id="17" name="Group 16"/>
            <p:cNvGrpSpPr/>
            <p:nvPr/>
          </p:nvGrpSpPr>
          <p:grpSpPr>
            <a:xfrm>
              <a:off x="373328" y="3259742"/>
              <a:ext cx="7736660" cy="793543"/>
              <a:chOff x="373328" y="3259742"/>
              <a:chExt cx="7736660" cy="793543"/>
            </a:xfrm>
          </p:grpSpPr>
          <p:pic>
            <p:nvPicPr>
              <p:cNvPr id="18" name="Picture 17"/>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447645" y="3369984"/>
                <a:ext cx="919669" cy="573058"/>
              </a:xfrm>
              <a:prstGeom prst="rect">
                <a:avLst/>
              </a:prstGeom>
            </p:spPr>
          </p:pic>
          <p:pic>
            <p:nvPicPr>
              <p:cNvPr id="19" name="Picture 18" descr="CorporateLogotype_HB1.jpg"/>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7088823" y="3559794"/>
                <a:ext cx="1021165" cy="193438"/>
              </a:xfrm>
              <a:prstGeom prst="rect">
                <a:avLst/>
              </a:prstGeom>
            </p:spPr>
          </p:pic>
          <p:pic>
            <p:nvPicPr>
              <p:cNvPr id="20" name="Picture 19" descr="datastax_logo-1-e1397672680788.png"/>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373328" y="3537939"/>
                <a:ext cx="1171552" cy="237149"/>
              </a:xfrm>
              <a:prstGeom prst="rect">
                <a:avLst/>
              </a:prstGeom>
            </p:spPr>
          </p:pic>
          <p:pic>
            <p:nvPicPr>
              <p:cNvPr id="21" name="Picture 20"/>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3932595" y="3259742"/>
                <a:ext cx="793543" cy="793543"/>
              </a:xfrm>
              <a:prstGeom prst="rect">
                <a:avLst/>
              </a:prstGeom>
            </p:spPr>
          </p:pic>
          <p:pic>
            <p:nvPicPr>
              <p:cNvPr id="22" name="Picture 21"/>
              <p:cNvPicPr>
                <a:picLocks noChangeAspect="1"/>
              </p:cNvPicPr>
              <p:nvPr/>
            </p:nvPicPr>
            <p:blipFill rotWithShape="1">
              <a:blip r:embed="rId27" cstate="screen">
                <a:extLst>
                  <a:ext uri="{28A0092B-C50C-407E-A947-70E740481C1C}">
                    <a14:useLocalDpi xmlns:a14="http://schemas.microsoft.com/office/drawing/2010/main"/>
                  </a:ext>
                </a:extLst>
              </a:blip>
              <a:srcRect/>
              <a:stretch/>
            </p:blipFill>
            <p:spPr>
              <a:xfrm>
                <a:off x="2266387" y="3580288"/>
                <a:ext cx="944701" cy="152450"/>
              </a:xfrm>
              <a:prstGeom prst="rect">
                <a:avLst/>
              </a:prstGeom>
            </p:spPr>
          </p:pic>
        </p:grpSp>
      </p:grpSp>
    </p:spTree>
    <p:extLst>
      <p:ext uri="{BB962C8B-B14F-4D97-AF65-F5344CB8AC3E}">
        <p14:creationId xmlns:p14="http://schemas.microsoft.com/office/powerpoint/2010/main" val="40128841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 Entire Pipelines</a:t>
            </a:r>
            <a:endParaRPr lang="en-US" dirty="0"/>
          </a:p>
        </p:txBody>
      </p:sp>
      <p:sp>
        <p:nvSpPr>
          <p:cNvPr id="3" name="Content Placeholder 2"/>
          <p:cNvSpPr>
            <a:spLocks noGrp="1"/>
          </p:cNvSpPr>
          <p:nvPr>
            <p:ph idx="1"/>
          </p:nvPr>
        </p:nvSpPr>
        <p:spPr/>
        <p:txBody>
          <a:bodyPr/>
          <a:lstStyle/>
          <a:p>
            <a:pPr marL="0" indent="0" algn="ctr">
              <a:buNone/>
            </a:pPr>
            <a:r>
              <a:rPr lang="en-US" dirty="0" smtClean="0">
                <a:cs typeface="Source Sans Pro Light"/>
              </a:rPr>
              <a:t>Optimization happens as late as possible, therefore Spark SQL can optimize </a:t>
            </a:r>
            <a:r>
              <a:rPr lang="en-US" i="1" dirty="0" smtClean="0">
                <a:cs typeface="Source Sans Pro Light"/>
              </a:rPr>
              <a:t>even across functions.</a:t>
            </a:r>
          </a:p>
          <a:p>
            <a:endParaRPr lang="en-US" i="1" dirty="0">
              <a:cs typeface="Source Sans Pro Light"/>
            </a:endParaRPr>
          </a:p>
          <a:p>
            <a:endParaRPr lang="en-US" dirty="0"/>
          </a:p>
        </p:txBody>
      </p:sp>
      <p:sp>
        <p:nvSpPr>
          <p:cNvPr id="5" name="Slide Number Placeholder 4"/>
          <p:cNvSpPr>
            <a:spLocks noGrp="1"/>
          </p:cNvSpPr>
          <p:nvPr>
            <p:ph type="sldNum" sz="quarter" idx="4294967295"/>
          </p:nvPr>
        </p:nvSpPr>
        <p:spPr>
          <a:xfrm>
            <a:off x="8460619" y="4785636"/>
            <a:ext cx="558806" cy="273844"/>
          </a:xfrm>
          <a:prstGeom prst="rect">
            <a:avLst/>
          </a:prstGeom>
        </p:spPr>
        <p:txBody>
          <a:bodyPr/>
          <a:lstStyle/>
          <a:p>
            <a:pPr algn="r"/>
            <a:fld id="{40D15546-3768-674C-81B9-C40A1A080E88}" type="slidenum">
              <a:rPr lang="en-US" sz="1100" smtClean="0">
                <a:solidFill>
                  <a:srgbClr val="000000"/>
                </a:solidFill>
                <a:latin typeface="Source Sans Pro Light"/>
                <a:cs typeface="Source Sans Pro Light"/>
              </a:rPr>
              <a:pPr algn="r"/>
              <a:t>80</a:t>
            </a:fld>
            <a:endParaRPr lang="en-US" sz="1100" dirty="0">
              <a:solidFill>
                <a:srgbClr val="000000"/>
              </a:solidFill>
              <a:latin typeface="Source Sans Pro Light"/>
              <a:cs typeface="Source Sans Pro Light"/>
            </a:endParaRPr>
          </a:p>
        </p:txBody>
      </p:sp>
      <p:sp>
        <p:nvSpPr>
          <p:cNvPr id="6" name="Rectangle 5"/>
          <p:cNvSpPr/>
          <p:nvPr/>
        </p:nvSpPr>
        <p:spPr>
          <a:xfrm>
            <a:off x="512588" y="2638586"/>
            <a:ext cx="8025496" cy="1754327"/>
          </a:xfrm>
          <a:prstGeom prst="rect">
            <a:avLst/>
          </a:prstGeom>
        </p:spPr>
        <p:txBody>
          <a:bodyPr wrap="square">
            <a:spAutoFit/>
          </a:bodyPr>
          <a:lstStyle/>
          <a:p>
            <a:pPr lvl="0"/>
            <a:r>
              <a:rPr lang="en-US" dirty="0" smtClean="0">
                <a:solidFill>
                  <a:srgbClr val="333333"/>
                </a:solidFill>
                <a:latin typeface="Consolas"/>
                <a:cs typeface="Consolas"/>
              </a:rPr>
              <a:t>events </a:t>
            </a:r>
            <a:r>
              <a:rPr lang="en-US" dirty="0" smtClean="0">
                <a:solidFill>
                  <a:srgbClr val="A71D5D"/>
                </a:solidFill>
                <a:latin typeface="Consolas"/>
                <a:cs typeface="Consolas"/>
              </a:rPr>
              <a:t>=</a:t>
            </a:r>
            <a:r>
              <a:rPr lang="en-US" dirty="0" smtClean="0">
                <a:solidFill>
                  <a:srgbClr val="333333"/>
                </a:solidFill>
                <a:latin typeface="Consolas"/>
                <a:cs typeface="Consolas"/>
              </a:rPr>
              <a:t> </a:t>
            </a:r>
            <a:r>
              <a:rPr lang="en-US" dirty="0" err="1" smtClean="0">
                <a:solidFill>
                  <a:srgbClr val="795DA3"/>
                </a:solidFill>
                <a:latin typeface="Consolas"/>
                <a:cs typeface="Consolas"/>
              </a:rPr>
              <a:t>add_demographics</a:t>
            </a:r>
            <a:r>
              <a:rPr lang="en-US" dirty="0" smtClean="0">
                <a:solidFill>
                  <a:srgbClr val="333333"/>
                </a:solidFill>
                <a:latin typeface="Consolas"/>
                <a:cs typeface="Consolas"/>
              </a:rPr>
              <a:t>(</a:t>
            </a:r>
            <a:r>
              <a:rPr lang="en-US" dirty="0" err="1" smtClean="0">
                <a:solidFill>
                  <a:srgbClr val="333333"/>
                </a:solidFill>
                <a:latin typeface="Consolas"/>
                <a:cs typeface="Consolas"/>
              </a:rPr>
              <a:t>sqlCtx.load</a:t>
            </a:r>
            <a:r>
              <a:rPr lang="en-US" dirty="0" smtClean="0">
                <a:solidFill>
                  <a:srgbClr val="333333"/>
                </a:solidFill>
                <a:latin typeface="Consolas"/>
                <a:cs typeface="Consolas"/>
              </a:rPr>
              <a:t>(</a:t>
            </a:r>
            <a:r>
              <a:rPr lang="en-US" dirty="0" smtClean="0">
                <a:solidFill>
                  <a:srgbClr val="183691"/>
                </a:solidFill>
                <a:latin typeface="Consolas"/>
                <a:cs typeface="Consolas"/>
              </a:rPr>
              <a:t>"/data/events"</a:t>
            </a:r>
            <a:r>
              <a:rPr lang="en-US" dirty="0" smtClean="0">
                <a:solidFill>
                  <a:prstClr val="black"/>
                </a:solidFill>
                <a:latin typeface="Consolas"/>
                <a:cs typeface="Consolas"/>
              </a:rPr>
              <a:t>, </a:t>
            </a:r>
            <a:r>
              <a:rPr lang="en-US" dirty="0" smtClean="0">
                <a:solidFill>
                  <a:srgbClr val="183691"/>
                </a:solidFill>
                <a:latin typeface="Consolas"/>
                <a:cs typeface="Consolas"/>
              </a:rPr>
              <a:t>"</a:t>
            </a:r>
            <a:r>
              <a:rPr lang="en-US" dirty="0" err="1" smtClean="0">
                <a:solidFill>
                  <a:srgbClr val="183691"/>
                </a:solidFill>
                <a:latin typeface="Consolas"/>
                <a:cs typeface="Consolas"/>
              </a:rPr>
              <a:t>json</a:t>
            </a:r>
            <a:r>
              <a:rPr lang="en-US" dirty="0" smtClean="0">
                <a:solidFill>
                  <a:srgbClr val="183691"/>
                </a:solidFill>
                <a:latin typeface="Consolas"/>
                <a:cs typeface="Consolas"/>
              </a:rPr>
              <a:t>"</a:t>
            </a:r>
            <a:r>
              <a:rPr lang="en-US" dirty="0" smtClean="0">
                <a:solidFill>
                  <a:prstClr val="black"/>
                </a:solidFill>
                <a:latin typeface="Consolas"/>
                <a:cs typeface="Consolas"/>
              </a:rPr>
              <a:t>))</a:t>
            </a:r>
          </a:p>
          <a:p>
            <a:pPr lvl="0"/>
            <a:r>
              <a:rPr lang="en-US" dirty="0" smtClean="0">
                <a:solidFill>
                  <a:prstClr val="black"/>
                </a:solidFill>
                <a:latin typeface="Consolas"/>
                <a:cs typeface="Consolas"/>
              </a:rPr>
              <a:t> </a:t>
            </a:r>
            <a:endParaRPr lang="en-US" dirty="0" smtClean="0">
              <a:solidFill>
                <a:srgbClr val="333333"/>
              </a:solidFill>
              <a:latin typeface="Consolas"/>
              <a:cs typeface="Consolas"/>
            </a:endParaRPr>
          </a:p>
          <a:p>
            <a:pPr lvl="0"/>
            <a:r>
              <a:rPr lang="en-US" dirty="0" err="1">
                <a:solidFill>
                  <a:srgbClr val="333333"/>
                </a:solidFill>
                <a:latin typeface="Consolas"/>
              </a:rPr>
              <a:t>training_data</a:t>
            </a:r>
            <a:r>
              <a:rPr lang="en-US" dirty="0">
                <a:solidFill>
                  <a:srgbClr val="333333"/>
                </a:solidFill>
                <a:latin typeface="Consolas"/>
              </a:rPr>
              <a:t> </a:t>
            </a:r>
            <a:r>
              <a:rPr lang="en-US" dirty="0">
                <a:solidFill>
                  <a:srgbClr val="A71D5D"/>
                </a:solidFill>
                <a:latin typeface="Consolas"/>
              </a:rPr>
              <a:t>=</a:t>
            </a:r>
            <a:r>
              <a:rPr lang="en-US" dirty="0">
                <a:solidFill>
                  <a:srgbClr val="333333"/>
                </a:solidFill>
                <a:latin typeface="Consolas"/>
              </a:rPr>
              <a:t> </a:t>
            </a:r>
            <a:r>
              <a:rPr lang="en-US" dirty="0" smtClean="0">
                <a:solidFill>
                  <a:srgbClr val="333333"/>
                </a:solidFill>
                <a:latin typeface="Consolas"/>
              </a:rPr>
              <a:t>events \</a:t>
            </a:r>
          </a:p>
          <a:p>
            <a:pPr lvl="0"/>
            <a:r>
              <a:rPr lang="en-US" dirty="0">
                <a:solidFill>
                  <a:srgbClr val="333333"/>
                </a:solidFill>
                <a:latin typeface="Consolas"/>
              </a:rPr>
              <a:t> </a:t>
            </a:r>
            <a:r>
              <a:rPr lang="en-US" dirty="0" smtClean="0">
                <a:solidFill>
                  <a:srgbClr val="333333"/>
                </a:solidFill>
                <a:latin typeface="Consolas"/>
              </a:rPr>
              <a:t> .</a:t>
            </a:r>
            <a:r>
              <a:rPr lang="en-US" dirty="0">
                <a:solidFill>
                  <a:srgbClr val="333333"/>
                </a:solidFill>
                <a:latin typeface="Consolas"/>
              </a:rPr>
              <a:t>where(</a:t>
            </a:r>
            <a:r>
              <a:rPr lang="en-US" dirty="0" err="1">
                <a:solidFill>
                  <a:srgbClr val="333333"/>
                </a:solidFill>
                <a:latin typeface="Consolas"/>
              </a:rPr>
              <a:t>events.city</a:t>
            </a:r>
            <a:r>
              <a:rPr lang="en-US" dirty="0">
                <a:solidFill>
                  <a:srgbClr val="333333"/>
                </a:solidFill>
                <a:latin typeface="Consolas"/>
              </a:rPr>
              <a:t> </a:t>
            </a:r>
            <a:r>
              <a:rPr lang="en-US" dirty="0">
                <a:solidFill>
                  <a:srgbClr val="A71D5D"/>
                </a:solidFill>
                <a:latin typeface="Consolas"/>
              </a:rPr>
              <a:t>==</a:t>
            </a:r>
            <a:r>
              <a:rPr lang="en-US" dirty="0">
                <a:solidFill>
                  <a:srgbClr val="333333"/>
                </a:solidFill>
                <a:latin typeface="Consolas"/>
              </a:rPr>
              <a:t> </a:t>
            </a:r>
            <a:r>
              <a:rPr lang="en-US" dirty="0" smtClean="0">
                <a:solidFill>
                  <a:srgbClr val="183691"/>
                </a:solidFill>
                <a:latin typeface="Consolas"/>
              </a:rPr>
              <a:t>"San Francisco"</a:t>
            </a:r>
            <a:r>
              <a:rPr lang="en-US" dirty="0" smtClean="0">
                <a:solidFill>
                  <a:prstClr val="black"/>
                </a:solidFill>
                <a:latin typeface="Consolas"/>
                <a:cs typeface="Consolas"/>
              </a:rPr>
              <a:t>) \</a:t>
            </a:r>
          </a:p>
          <a:p>
            <a:pPr lvl="0"/>
            <a:r>
              <a:rPr lang="en-US" dirty="0">
                <a:solidFill>
                  <a:prstClr val="black"/>
                </a:solidFill>
                <a:latin typeface="Consolas"/>
                <a:cs typeface="Consolas"/>
              </a:rPr>
              <a:t> </a:t>
            </a:r>
            <a:r>
              <a:rPr lang="en-US" dirty="0" smtClean="0">
                <a:solidFill>
                  <a:prstClr val="black"/>
                </a:solidFill>
                <a:latin typeface="Consolas"/>
                <a:cs typeface="Consolas"/>
              </a:rPr>
              <a:t> .</a:t>
            </a:r>
            <a:r>
              <a:rPr lang="en-US" dirty="0">
                <a:solidFill>
                  <a:prstClr val="black"/>
                </a:solidFill>
                <a:latin typeface="Consolas"/>
                <a:cs typeface="Consolas"/>
              </a:rPr>
              <a:t>select(</a:t>
            </a:r>
            <a:r>
              <a:rPr lang="en-US" dirty="0" err="1">
                <a:solidFill>
                  <a:srgbClr val="333333"/>
                </a:solidFill>
                <a:latin typeface="Consolas"/>
              </a:rPr>
              <a:t>events.timestamp</a:t>
            </a:r>
            <a:r>
              <a:rPr lang="en-US" dirty="0" smtClean="0">
                <a:solidFill>
                  <a:srgbClr val="333333"/>
                </a:solidFill>
                <a:latin typeface="Consolas"/>
              </a:rPr>
              <a:t>) \</a:t>
            </a:r>
          </a:p>
          <a:p>
            <a:pPr lvl="0"/>
            <a:r>
              <a:rPr lang="en-US" dirty="0">
                <a:solidFill>
                  <a:srgbClr val="333333"/>
                </a:solidFill>
                <a:latin typeface="Consolas"/>
                <a:cs typeface="Consolas"/>
              </a:rPr>
              <a:t> </a:t>
            </a:r>
            <a:r>
              <a:rPr lang="en-US" dirty="0" smtClean="0">
                <a:solidFill>
                  <a:srgbClr val="333333"/>
                </a:solidFill>
                <a:latin typeface="Consolas"/>
                <a:cs typeface="Consolas"/>
              </a:rPr>
              <a:t> </a:t>
            </a:r>
            <a:r>
              <a:rPr lang="en-US" dirty="0" smtClean="0">
                <a:solidFill>
                  <a:prstClr val="black"/>
                </a:solidFill>
                <a:latin typeface="Consolas"/>
                <a:cs typeface="Consolas"/>
              </a:rPr>
              <a:t>.</a:t>
            </a:r>
            <a:r>
              <a:rPr lang="en-US" dirty="0">
                <a:solidFill>
                  <a:prstClr val="black"/>
                </a:solidFill>
                <a:latin typeface="Consolas"/>
                <a:cs typeface="Consolas"/>
              </a:rPr>
              <a:t>collect() </a:t>
            </a:r>
            <a:endParaRPr lang="da-DK" dirty="0">
              <a:solidFill>
                <a:prstClr val="black"/>
              </a:solidFill>
              <a:latin typeface="Consolas"/>
              <a:cs typeface="Consolas"/>
            </a:endParaRPr>
          </a:p>
        </p:txBody>
      </p:sp>
    </p:spTree>
    <p:extLst>
      <p:ext uri="{BB962C8B-B14F-4D97-AF65-F5344CB8AC3E}">
        <p14:creationId xmlns:p14="http://schemas.microsoft.com/office/powerpoint/2010/main" val="37970886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D15546-3768-674C-81B9-C40A1A080E88}" type="slidenum">
              <a:rPr lang="en-US" smtClean="0"/>
              <a:pPr/>
              <a:t>81</a:t>
            </a:fld>
            <a:endParaRPr lang="en-US" dirty="0"/>
          </a:p>
        </p:txBody>
      </p:sp>
      <p:sp>
        <p:nvSpPr>
          <p:cNvPr id="5" name="Rectangle 4"/>
          <p:cNvSpPr/>
          <p:nvPr/>
        </p:nvSpPr>
        <p:spPr>
          <a:xfrm>
            <a:off x="512588" y="160008"/>
            <a:ext cx="6694460" cy="1200329"/>
          </a:xfrm>
          <a:prstGeom prst="rect">
            <a:avLst/>
          </a:prstGeom>
        </p:spPr>
        <p:txBody>
          <a:bodyPr wrap="square">
            <a:spAutoFit/>
          </a:bodyPr>
          <a:lstStyle/>
          <a:p>
            <a:r>
              <a:rPr lang="en-US" sz="1200" dirty="0" err="1">
                <a:solidFill>
                  <a:srgbClr val="A71D5D"/>
                </a:solidFill>
                <a:latin typeface="Consolas"/>
              </a:rPr>
              <a:t>def</a:t>
            </a:r>
            <a:r>
              <a:rPr lang="en-US" sz="1200" dirty="0">
                <a:solidFill>
                  <a:srgbClr val="333333"/>
                </a:solidFill>
                <a:latin typeface="Consolas"/>
              </a:rPr>
              <a:t> </a:t>
            </a:r>
            <a:r>
              <a:rPr lang="en-US" sz="1200" dirty="0" err="1">
                <a:solidFill>
                  <a:srgbClr val="795DA3"/>
                </a:solidFill>
                <a:latin typeface="Consolas"/>
              </a:rPr>
              <a:t>add_demographics</a:t>
            </a:r>
            <a:r>
              <a:rPr lang="en-US" sz="1200" dirty="0">
                <a:solidFill>
                  <a:srgbClr val="333333"/>
                </a:solidFill>
                <a:latin typeface="Consolas"/>
              </a:rPr>
              <a:t>(events):</a:t>
            </a:r>
          </a:p>
          <a:p>
            <a:r>
              <a:rPr lang="en-US" sz="1200" dirty="0">
                <a:solidFill>
                  <a:srgbClr val="333333"/>
                </a:solidFill>
                <a:latin typeface="Consolas"/>
              </a:rPr>
              <a:t>   u </a:t>
            </a:r>
            <a:r>
              <a:rPr lang="en-US" sz="1200" dirty="0">
                <a:solidFill>
                  <a:srgbClr val="A71D5D"/>
                </a:solidFill>
                <a:latin typeface="Consolas"/>
              </a:rPr>
              <a:t>=</a:t>
            </a:r>
            <a:r>
              <a:rPr lang="en-US" sz="1200" dirty="0">
                <a:solidFill>
                  <a:srgbClr val="333333"/>
                </a:solidFill>
                <a:latin typeface="Consolas"/>
              </a:rPr>
              <a:t> </a:t>
            </a:r>
            <a:r>
              <a:rPr lang="en-US" sz="1200" dirty="0" err="1" smtClean="0">
                <a:solidFill>
                  <a:srgbClr val="333333"/>
                </a:solidFill>
                <a:latin typeface="Consolas"/>
              </a:rPr>
              <a:t>sqlCtx.table</a:t>
            </a:r>
            <a:r>
              <a:rPr lang="en-US" sz="1200" dirty="0">
                <a:solidFill>
                  <a:srgbClr val="333333"/>
                </a:solidFill>
                <a:latin typeface="Consolas"/>
              </a:rPr>
              <a:t>(</a:t>
            </a:r>
            <a:r>
              <a:rPr lang="en-US" sz="1200" dirty="0">
                <a:solidFill>
                  <a:srgbClr val="183691"/>
                </a:solidFill>
                <a:latin typeface="Consolas"/>
              </a:rPr>
              <a:t>"</a:t>
            </a:r>
            <a:r>
              <a:rPr lang="en-US" sz="1200" dirty="0" smtClean="0">
                <a:solidFill>
                  <a:srgbClr val="183691"/>
                </a:solidFill>
                <a:latin typeface="Consolas"/>
              </a:rPr>
              <a:t>users"</a:t>
            </a:r>
            <a:r>
              <a:rPr lang="en-US" sz="1200" dirty="0">
                <a:solidFill>
                  <a:srgbClr val="333333"/>
                </a:solidFill>
                <a:latin typeface="Consolas"/>
              </a:rPr>
              <a:t>)</a:t>
            </a:r>
            <a:r>
              <a:rPr lang="en-US" sz="1200" dirty="0" smtClean="0">
                <a:solidFill>
                  <a:srgbClr val="183691"/>
                </a:solidFill>
                <a:latin typeface="Consolas"/>
              </a:rPr>
              <a:t>                     </a:t>
            </a:r>
            <a:r>
              <a:rPr lang="en-US" sz="1200" dirty="0">
                <a:solidFill>
                  <a:srgbClr val="969896"/>
                </a:solidFill>
                <a:latin typeface="Consolas"/>
              </a:rPr>
              <a:t># Load Hive table</a:t>
            </a:r>
          </a:p>
          <a:p>
            <a:r>
              <a:rPr lang="en-US" sz="1200" dirty="0">
                <a:solidFill>
                  <a:srgbClr val="333333"/>
                </a:solidFill>
                <a:latin typeface="Consolas"/>
              </a:rPr>
              <a:t>   events \</a:t>
            </a:r>
          </a:p>
          <a:p>
            <a:r>
              <a:rPr lang="en-US" sz="1200" dirty="0">
                <a:solidFill>
                  <a:srgbClr val="333333"/>
                </a:solidFill>
                <a:latin typeface="Consolas"/>
              </a:rPr>
              <a:t>     .join(u, </a:t>
            </a:r>
            <a:r>
              <a:rPr lang="en-US" sz="1200" dirty="0" err="1" smtClean="0">
                <a:solidFill>
                  <a:srgbClr val="333333"/>
                </a:solidFill>
                <a:latin typeface="Consolas"/>
              </a:rPr>
              <a:t>events.user_id</a:t>
            </a:r>
            <a:r>
              <a:rPr lang="en-US" sz="1200" dirty="0" smtClean="0">
                <a:solidFill>
                  <a:srgbClr val="333333"/>
                </a:solidFill>
                <a:latin typeface="Consolas"/>
              </a:rPr>
              <a:t> </a:t>
            </a:r>
            <a:r>
              <a:rPr lang="en-US" sz="1200" dirty="0">
                <a:solidFill>
                  <a:srgbClr val="A71D5D"/>
                </a:solidFill>
                <a:latin typeface="Consolas"/>
              </a:rPr>
              <a:t>==</a:t>
            </a:r>
            <a:r>
              <a:rPr lang="en-US" sz="1200" dirty="0">
                <a:solidFill>
                  <a:srgbClr val="333333"/>
                </a:solidFill>
                <a:latin typeface="Consolas"/>
              </a:rPr>
              <a:t> </a:t>
            </a:r>
            <a:r>
              <a:rPr lang="en-US" sz="1200" dirty="0" err="1">
                <a:solidFill>
                  <a:srgbClr val="333333"/>
                </a:solidFill>
                <a:latin typeface="Consolas"/>
              </a:rPr>
              <a:t>u.user_id</a:t>
            </a:r>
            <a:r>
              <a:rPr lang="en-US" sz="1200" dirty="0">
                <a:solidFill>
                  <a:srgbClr val="333333"/>
                </a:solidFill>
                <a:latin typeface="Consolas"/>
              </a:rPr>
              <a:t>) \     </a:t>
            </a:r>
            <a:r>
              <a:rPr lang="en-US" sz="1200" dirty="0">
                <a:solidFill>
                  <a:srgbClr val="969896"/>
                </a:solidFill>
                <a:latin typeface="Consolas"/>
              </a:rPr>
              <a:t># Join on </a:t>
            </a:r>
            <a:r>
              <a:rPr lang="en-US" sz="1200" dirty="0" err="1">
                <a:solidFill>
                  <a:srgbClr val="969896"/>
                </a:solidFill>
                <a:latin typeface="Consolas"/>
              </a:rPr>
              <a:t>user_id</a:t>
            </a:r>
            <a:r>
              <a:rPr lang="en-US" sz="1200" dirty="0">
                <a:solidFill>
                  <a:srgbClr val="333333"/>
                </a:solidFill>
                <a:latin typeface="Consolas"/>
              </a:rPr>
              <a:t>     </a:t>
            </a:r>
          </a:p>
          <a:p>
            <a:r>
              <a:rPr lang="en-US" sz="1200" dirty="0">
                <a:solidFill>
                  <a:srgbClr val="333333"/>
                </a:solidFill>
                <a:latin typeface="Consolas"/>
              </a:rPr>
              <a:t>     .</a:t>
            </a:r>
            <a:r>
              <a:rPr lang="en-US" sz="1200" dirty="0" err="1">
                <a:solidFill>
                  <a:srgbClr val="333333"/>
                </a:solidFill>
                <a:latin typeface="Consolas"/>
              </a:rPr>
              <a:t>withColumn</a:t>
            </a:r>
            <a:r>
              <a:rPr lang="en-US" sz="1200" dirty="0">
                <a:solidFill>
                  <a:srgbClr val="333333"/>
                </a:solidFill>
                <a:latin typeface="Consolas"/>
              </a:rPr>
              <a:t>(</a:t>
            </a:r>
            <a:r>
              <a:rPr lang="en-US" sz="1200" dirty="0">
                <a:solidFill>
                  <a:srgbClr val="183691"/>
                </a:solidFill>
                <a:latin typeface="Consolas"/>
              </a:rPr>
              <a:t>"city", </a:t>
            </a:r>
            <a:r>
              <a:rPr lang="en-US" sz="1200" dirty="0" err="1">
                <a:solidFill>
                  <a:srgbClr val="333333"/>
                </a:solidFill>
                <a:latin typeface="Consolas"/>
              </a:rPr>
              <a:t>zipToCity</a:t>
            </a:r>
            <a:r>
              <a:rPr lang="en-US" sz="1200" dirty="0">
                <a:solidFill>
                  <a:srgbClr val="333333"/>
                </a:solidFill>
                <a:latin typeface="Consolas"/>
              </a:rPr>
              <a:t>(</a:t>
            </a:r>
            <a:r>
              <a:rPr lang="en-US" sz="1200" dirty="0" err="1">
                <a:solidFill>
                  <a:srgbClr val="333333"/>
                </a:solidFill>
                <a:latin typeface="Consolas"/>
              </a:rPr>
              <a:t>df.zip</a:t>
            </a:r>
            <a:r>
              <a:rPr lang="en-US" sz="1200" dirty="0">
                <a:solidFill>
                  <a:srgbClr val="333333"/>
                </a:solidFill>
                <a:latin typeface="Consolas"/>
              </a:rPr>
              <a:t>)) </a:t>
            </a:r>
            <a:r>
              <a:rPr lang="en-US" sz="1200" dirty="0" smtClean="0">
                <a:solidFill>
                  <a:srgbClr val="333333"/>
                </a:solidFill>
                <a:latin typeface="Consolas"/>
              </a:rPr>
              <a:t>     </a:t>
            </a:r>
            <a:r>
              <a:rPr lang="en-US" sz="1200" dirty="0">
                <a:solidFill>
                  <a:srgbClr val="969896"/>
                </a:solidFill>
                <a:latin typeface="Consolas"/>
              </a:rPr>
              <a:t># Run </a:t>
            </a:r>
            <a:r>
              <a:rPr lang="en-US" sz="1200" dirty="0" err="1">
                <a:solidFill>
                  <a:srgbClr val="969896"/>
                </a:solidFill>
                <a:latin typeface="Consolas"/>
              </a:rPr>
              <a:t>udf</a:t>
            </a:r>
            <a:r>
              <a:rPr lang="en-US" sz="1200" dirty="0">
                <a:solidFill>
                  <a:srgbClr val="969896"/>
                </a:solidFill>
                <a:latin typeface="Consolas"/>
              </a:rPr>
              <a:t> to add city column</a:t>
            </a:r>
          </a:p>
          <a:p>
            <a:endParaRPr lang="en-US" sz="1200" dirty="0">
              <a:solidFill>
                <a:srgbClr val="969896"/>
              </a:solidFill>
              <a:latin typeface="Consolas"/>
            </a:endParaRPr>
          </a:p>
        </p:txBody>
      </p:sp>
      <p:sp>
        <p:nvSpPr>
          <p:cNvPr id="3" name="Rectangle 2"/>
          <p:cNvSpPr/>
          <p:nvPr/>
        </p:nvSpPr>
        <p:spPr>
          <a:xfrm>
            <a:off x="512588" y="1129504"/>
            <a:ext cx="8236020" cy="461665"/>
          </a:xfrm>
          <a:prstGeom prst="rect">
            <a:avLst/>
          </a:prstGeom>
        </p:spPr>
        <p:txBody>
          <a:bodyPr wrap="square">
            <a:spAutoFit/>
          </a:bodyPr>
          <a:lstStyle/>
          <a:p>
            <a:pPr lvl="0"/>
            <a:r>
              <a:rPr lang="en-US" sz="1200" dirty="0" smtClean="0">
                <a:solidFill>
                  <a:srgbClr val="333333"/>
                </a:solidFill>
                <a:latin typeface="Consolas"/>
                <a:cs typeface="Consolas"/>
              </a:rPr>
              <a:t>events </a:t>
            </a:r>
            <a:r>
              <a:rPr lang="en-US" sz="1200" dirty="0" smtClean="0">
                <a:solidFill>
                  <a:srgbClr val="A71D5D"/>
                </a:solidFill>
                <a:latin typeface="Consolas"/>
                <a:cs typeface="Consolas"/>
              </a:rPr>
              <a:t>=</a:t>
            </a:r>
            <a:r>
              <a:rPr lang="en-US" sz="1200" dirty="0" smtClean="0">
                <a:solidFill>
                  <a:srgbClr val="333333"/>
                </a:solidFill>
                <a:latin typeface="Consolas"/>
                <a:cs typeface="Consolas"/>
              </a:rPr>
              <a:t> </a:t>
            </a:r>
            <a:r>
              <a:rPr lang="en-US" sz="1200" dirty="0" err="1" smtClean="0">
                <a:solidFill>
                  <a:srgbClr val="795DA3"/>
                </a:solidFill>
                <a:latin typeface="Consolas"/>
                <a:cs typeface="Consolas"/>
              </a:rPr>
              <a:t>add_demographics</a:t>
            </a:r>
            <a:r>
              <a:rPr lang="en-US" sz="1200" dirty="0" smtClean="0">
                <a:solidFill>
                  <a:srgbClr val="333333"/>
                </a:solidFill>
                <a:latin typeface="Consolas"/>
                <a:cs typeface="Consolas"/>
              </a:rPr>
              <a:t>(</a:t>
            </a:r>
            <a:r>
              <a:rPr lang="en-US" sz="1200" dirty="0" err="1" smtClean="0">
                <a:solidFill>
                  <a:srgbClr val="333333"/>
                </a:solidFill>
                <a:latin typeface="Consolas"/>
                <a:cs typeface="Consolas"/>
              </a:rPr>
              <a:t>sqlCtx.load</a:t>
            </a:r>
            <a:r>
              <a:rPr lang="en-US" sz="1200" dirty="0" smtClean="0">
                <a:solidFill>
                  <a:srgbClr val="333333"/>
                </a:solidFill>
                <a:latin typeface="Consolas"/>
                <a:cs typeface="Consolas"/>
              </a:rPr>
              <a:t>(</a:t>
            </a:r>
            <a:r>
              <a:rPr lang="en-US" sz="1200" dirty="0" smtClean="0">
                <a:solidFill>
                  <a:srgbClr val="183691"/>
                </a:solidFill>
                <a:latin typeface="Consolas"/>
                <a:cs typeface="Consolas"/>
              </a:rPr>
              <a:t>"/data/events"</a:t>
            </a:r>
            <a:r>
              <a:rPr lang="en-US" sz="1200" dirty="0" smtClean="0">
                <a:solidFill>
                  <a:prstClr val="black"/>
                </a:solidFill>
                <a:latin typeface="Consolas"/>
                <a:cs typeface="Consolas"/>
              </a:rPr>
              <a:t>, </a:t>
            </a:r>
            <a:r>
              <a:rPr lang="en-US" sz="1200" dirty="0" smtClean="0">
                <a:solidFill>
                  <a:srgbClr val="183691"/>
                </a:solidFill>
                <a:latin typeface="Consolas"/>
                <a:cs typeface="Consolas"/>
              </a:rPr>
              <a:t>"</a:t>
            </a:r>
            <a:r>
              <a:rPr lang="en-US" sz="1200" dirty="0" err="1" smtClean="0">
                <a:solidFill>
                  <a:srgbClr val="183691"/>
                </a:solidFill>
                <a:latin typeface="Consolas"/>
                <a:cs typeface="Consolas"/>
              </a:rPr>
              <a:t>json</a:t>
            </a:r>
            <a:r>
              <a:rPr lang="en-US" sz="1200" dirty="0" smtClean="0">
                <a:solidFill>
                  <a:srgbClr val="183691"/>
                </a:solidFill>
                <a:latin typeface="Consolas"/>
                <a:cs typeface="Consolas"/>
              </a:rPr>
              <a:t>"</a:t>
            </a:r>
            <a:r>
              <a:rPr lang="en-US" sz="1200" dirty="0" smtClean="0">
                <a:solidFill>
                  <a:prstClr val="black"/>
                </a:solidFill>
                <a:latin typeface="Consolas"/>
                <a:cs typeface="Consolas"/>
              </a:rPr>
              <a:t>)) </a:t>
            </a:r>
            <a:endParaRPr lang="en-US" sz="1200" dirty="0" smtClean="0">
              <a:solidFill>
                <a:srgbClr val="333333"/>
              </a:solidFill>
              <a:latin typeface="Consolas"/>
              <a:cs typeface="Consolas"/>
            </a:endParaRPr>
          </a:p>
          <a:p>
            <a:pPr lvl="0"/>
            <a:r>
              <a:rPr lang="en-US" sz="1200" dirty="0" err="1">
                <a:solidFill>
                  <a:srgbClr val="333333"/>
                </a:solidFill>
                <a:latin typeface="Consolas"/>
              </a:rPr>
              <a:t>training_data</a:t>
            </a:r>
            <a:r>
              <a:rPr lang="en-US" sz="1200" dirty="0">
                <a:solidFill>
                  <a:srgbClr val="333333"/>
                </a:solidFill>
                <a:latin typeface="Consolas"/>
              </a:rPr>
              <a:t> </a:t>
            </a:r>
            <a:r>
              <a:rPr lang="en-US" sz="1200" dirty="0">
                <a:solidFill>
                  <a:srgbClr val="A71D5D"/>
                </a:solidFill>
                <a:latin typeface="Consolas"/>
              </a:rPr>
              <a:t>=</a:t>
            </a:r>
            <a:r>
              <a:rPr lang="en-US" sz="1200" dirty="0">
                <a:solidFill>
                  <a:srgbClr val="333333"/>
                </a:solidFill>
                <a:latin typeface="Consolas"/>
              </a:rPr>
              <a:t> </a:t>
            </a:r>
            <a:r>
              <a:rPr lang="en-US" sz="1200" dirty="0" err="1">
                <a:solidFill>
                  <a:srgbClr val="333333"/>
                </a:solidFill>
                <a:latin typeface="Consolas"/>
              </a:rPr>
              <a:t>events.where</a:t>
            </a:r>
            <a:r>
              <a:rPr lang="en-US" sz="1200" dirty="0">
                <a:solidFill>
                  <a:srgbClr val="333333"/>
                </a:solidFill>
                <a:latin typeface="Consolas"/>
              </a:rPr>
              <a:t>(</a:t>
            </a:r>
            <a:r>
              <a:rPr lang="en-US" sz="1200" dirty="0" err="1">
                <a:solidFill>
                  <a:srgbClr val="333333"/>
                </a:solidFill>
                <a:latin typeface="Consolas"/>
              </a:rPr>
              <a:t>events.city</a:t>
            </a:r>
            <a:r>
              <a:rPr lang="en-US" sz="1200" dirty="0">
                <a:solidFill>
                  <a:srgbClr val="333333"/>
                </a:solidFill>
                <a:latin typeface="Consolas"/>
              </a:rPr>
              <a:t> </a:t>
            </a:r>
            <a:r>
              <a:rPr lang="en-US" sz="1200" dirty="0">
                <a:solidFill>
                  <a:srgbClr val="A71D5D"/>
                </a:solidFill>
                <a:latin typeface="Consolas"/>
              </a:rPr>
              <a:t>==</a:t>
            </a:r>
            <a:r>
              <a:rPr lang="en-US" sz="1200" dirty="0">
                <a:solidFill>
                  <a:srgbClr val="333333"/>
                </a:solidFill>
                <a:latin typeface="Consolas"/>
              </a:rPr>
              <a:t> </a:t>
            </a:r>
            <a:r>
              <a:rPr lang="en-US" sz="1200" dirty="0" smtClean="0">
                <a:solidFill>
                  <a:srgbClr val="183691"/>
                </a:solidFill>
                <a:latin typeface="Consolas"/>
              </a:rPr>
              <a:t>"San Francisco"</a:t>
            </a:r>
            <a:r>
              <a:rPr lang="en-US" sz="1200" dirty="0">
                <a:solidFill>
                  <a:prstClr val="black"/>
                </a:solidFill>
                <a:latin typeface="Consolas"/>
                <a:cs typeface="Consolas"/>
              </a:rPr>
              <a:t>).select(</a:t>
            </a:r>
            <a:r>
              <a:rPr lang="en-US" sz="1200" dirty="0" err="1">
                <a:solidFill>
                  <a:srgbClr val="333333"/>
                </a:solidFill>
                <a:latin typeface="Consolas"/>
              </a:rPr>
              <a:t>events.timestamp</a:t>
            </a:r>
            <a:r>
              <a:rPr lang="en-US" sz="1200" dirty="0">
                <a:solidFill>
                  <a:srgbClr val="333333"/>
                </a:solidFill>
                <a:latin typeface="Consolas"/>
              </a:rPr>
              <a:t>)</a:t>
            </a:r>
            <a:r>
              <a:rPr lang="en-US" sz="1200" dirty="0">
                <a:solidFill>
                  <a:prstClr val="black"/>
                </a:solidFill>
                <a:latin typeface="Consolas"/>
                <a:cs typeface="Consolas"/>
              </a:rPr>
              <a:t>.collect() </a:t>
            </a:r>
            <a:endParaRPr lang="da-DK" sz="1200" dirty="0">
              <a:solidFill>
                <a:prstClr val="black"/>
              </a:solidFill>
              <a:latin typeface="Consolas"/>
              <a:cs typeface="Consolas"/>
            </a:endParaRPr>
          </a:p>
        </p:txBody>
      </p:sp>
      <p:sp>
        <p:nvSpPr>
          <p:cNvPr id="47" name="TextBox 46"/>
          <p:cNvSpPr txBox="1"/>
          <p:nvPr/>
        </p:nvSpPr>
        <p:spPr>
          <a:xfrm>
            <a:off x="1043563" y="1857246"/>
            <a:ext cx="1314128" cy="369332"/>
          </a:xfrm>
          <a:prstGeom prst="rect">
            <a:avLst/>
          </a:prstGeom>
          <a:noFill/>
        </p:spPr>
        <p:txBody>
          <a:bodyPr wrap="none" rtlCol="0">
            <a:spAutoFit/>
          </a:bodyPr>
          <a:lstStyle/>
          <a:p>
            <a:r>
              <a:rPr lang="en-US" dirty="0" smtClean="0">
                <a:latin typeface="Source Sans Pro Light"/>
                <a:cs typeface="Source Sans Pro Light"/>
              </a:rPr>
              <a:t>Logical Plan</a:t>
            </a:r>
            <a:endParaRPr lang="en-US" dirty="0">
              <a:latin typeface="Source Sans Pro Light"/>
              <a:cs typeface="Source Sans Pro Light"/>
            </a:endParaRPr>
          </a:p>
        </p:txBody>
      </p:sp>
      <p:sp>
        <p:nvSpPr>
          <p:cNvPr id="50" name="Rounded Rectangle 49"/>
          <p:cNvSpPr/>
          <p:nvPr/>
        </p:nvSpPr>
        <p:spPr>
          <a:xfrm>
            <a:off x="1180655" y="2385053"/>
            <a:ext cx="1014675" cy="532438"/>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smtClean="0">
                <a:latin typeface="Source Sans Pro Light"/>
                <a:cs typeface="Source Sans Pro Light"/>
              </a:rPr>
              <a:t>filter</a:t>
            </a:r>
            <a:endParaRPr lang="en-US" sz="1300" dirty="0">
              <a:latin typeface="Source Sans Pro Light"/>
              <a:cs typeface="Source Sans Pro Light"/>
            </a:endParaRPr>
          </a:p>
        </p:txBody>
      </p:sp>
      <p:cxnSp>
        <p:nvCxnSpPr>
          <p:cNvPr id="51" name="Straight Connector 50"/>
          <p:cNvCxnSpPr>
            <a:stCxn id="54" idx="0"/>
          </p:cNvCxnSpPr>
          <p:nvPr/>
        </p:nvCxnSpPr>
        <p:spPr>
          <a:xfrm flipV="1">
            <a:off x="991991" y="3853234"/>
            <a:ext cx="696002" cy="359845"/>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cxnSp>
        <p:nvCxnSpPr>
          <p:cNvPr id="52" name="Straight Connector 51"/>
          <p:cNvCxnSpPr>
            <a:endCxn id="50" idx="2"/>
          </p:cNvCxnSpPr>
          <p:nvPr/>
        </p:nvCxnSpPr>
        <p:spPr>
          <a:xfrm flipV="1">
            <a:off x="1684715" y="2917491"/>
            <a:ext cx="3278" cy="365213"/>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53" name="Rounded Rectangle 52"/>
          <p:cNvSpPr/>
          <p:nvPr/>
        </p:nvSpPr>
        <p:spPr>
          <a:xfrm>
            <a:off x="1180655" y="3280698"/>
            <a:ext cx="1014675" cy="532438"/>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smtClean="0">
                <a:latin typeface="Source Sans Pro Light"/>
                <a:cs typeface="Source Sans Pro Light"/>
              </a:rPr>
              <a:t>join</a:t>
            </a:r>
            <a:endParaRPr lang="en-US" sz="1300" dirty="0">
              <a:latin typeface="Source Sans Pro Light"/>
              <a:cs typeface="Source Sans Pro Light"/>
            </a:endParaRPr>
          </a:p>
        </p:txBody>
      </p:sp>
      <p:sp>
        <p:nvSpPr>
          <p:cNvPr id="54" name="Rounded Rectangle 53"/>
          <p:cNvSpPr/>
          <p:nvPr/>
        </p:nvSpPr>
        <p:spPr>
          <a:xfrm>
            <a:off x="484653" y="4213079"/>
            <a:ext cx="1014675" cy="532438"/>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smtClean="0">
                <a:latin typeface="Source Sans Pro Light"/>
                <a:cs typeface="Source Sans Pro Light"/>
              </a:rPr>
              <a:t>events file</a:t>
            </a:r>
            <a:endParaRPr lang="en-US" sz="1300" dirty="0">
              <a:latin typeface="Source Sans Pro Light"/>
              <a:cs typeface="Source Sans Pro Light"/>
            </a:endParaRPr>
          </a:p>
        </p:txBody>
      </p:sp>
      <p:cxnSp>
        <p:nvCxnSpPr>
          <p:cNvPr id="55" name="Straight Connector 54"/>
          <p:cNvCxnSpPr>
            <a:stCxn id="56" idx="0"/>
          </p:cNvCxnSpPr>
          <p:nvPr/>
        </p:nvCxnSpPr>
        <p:spPr>
          <a:xfrm flipH="1" flipV="1">
            <a:off x="1728721" y="3853234"/>
            <a:ext cx="653222" cy="359845"/>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56" name="Rounded Rectangle 55"/>
          <p:cNvSpPr/>
          <p:nvPr/>
        </p:nvSpPr>
        <p:spPr>
          <a:xfrm>
            <a:off x="1874605" y="4213079"/>
            <a:ext cx="1014675" cy="532438"/>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smtClean="0">
                <a:latin typeface="Source Sans Pro Light"/>
                <a:cs typeface="Source Sans Pro Light"/>
              </a:rPr>
              <a:t>users table</a:t>
            </a:r>
            <a:endParaRPr lang="en-US" sz="1300" dirty="0">
              <a:latin typeface="Source Sans Pro Light"/>
              <a:cs typeface="Source Sans Pro Light"/>
            </a:endParaRPr>
          </a:p>
        </p:txBody>
      </p:sp>
      <p:sp>
        <p:nvSpPr>
          <p:cNvPr id="57" name="TextBox 56"/>
          <p:cNvSpPr txBox="1"/>
          <p:nvPr/>
        </p:nvSpPr>
        <p:spPr>
          <a:xfrm>
            <a:off x="2195330" y="3400141"/>
            <a:ext cx="1207563" cy="307777"/>
          </a:xfrm>
          <a:prstGeom prst="rect">
            <a:avLst/>
          </a:prstGeom>
          <a:noFill/>
        </p:spPr>
        <p:txBody>
          <a:bodyPr wrap="square" rtlCol="0">
            <a:spAutoFit/>
          </a:bodyPr>
          <a:lstStyle/>
          <a:p>
            <a:r>
              <a:rPr lang="en-US" sz="1400" dirty="0" smtClean="0">
                <a:solidFill>
                  <a:schemeClr val="accent4"/>
                </a:solidFill>
                <a:latin typeface="Source Sans Pro"/>
                <a:cs typeface="Source Sans Pro"/>
              </a:rPr>
              <a:t>expensive</a:t>
            </a:r>
            <a:endParaRPr lang="en-US" sz="1400" dirty="0">
              <a:solidFill>
                <a:schemeClr val="accent4"/>
              </a:solidFill>
              <a:latin typeface="Source Sans Pro"/>
              <a:cs typeface="Source Sans Pro"/>
            </a:endParaRPr>
          </a:p>
        </p:txBody>
      </p:sp>
      <p:sp>
        <p:nvSpPr>
          <p:cNvPr id="67" name="TextBox 66"/>
          <p:cNvSpPr txBox="1"/>
          <p:nvPr/>
        </p:nvSpPr>
        <p:spPr>
          <a:xfrm>
            <a:off x="5086005" y="2355971"/>
            <a:ext cx="1403526" cy="523220"/>
          </a:xfrm>
          <a:prstGeom prst="rect">
            <a:avLst/>
          </a:prstGeom>
          <a:noFill/>
        </p:spPr>
        <p:txBody>
          <a:bodyPr wrap="square" rtlCol="0">
            <a:spAutoFit/>
          </a:bodyPr>
          <a:lstStyle/>
          <a:p>
            <a:pPr algn="ctr"/>
            <a:r>
              <a:rPr lang="en-US" sz="1400" dirty="0" smtClean="0">
                <a:solidFill>
                  <a:schemeClr val="accent3">
                    <a:lumMod val="75000"/>
                  </a:schemeClr>
                </a:solidFill>
                <a:latin typeface="Source Sans Pro"/>
                <a:cs typeface="Source Sans Pro"/>
              </a:rPr>
              <a:t>only join relevent users</a:t>
            </a:r>
            <a:endParaRPr lang="en-US" sz="1400" dirty="0">
              <a:solidFill>
                <a:schemeClr val="accent3">
                  <a:lumMod val="75000"/>
                </a:schemeClr>
              </a:solidFill>
              <a:latin typeface="Source Sans Pro"/>
              <a:cs typeface="Source Sans Pro"/>
            </a:endParaRPr>
          </a:p>
        </p:txBody>
      </p:sp>
      <p:grpSp>
        <p:nvGrpSpPr>
          <p:cNvPr id="68" name="Group 67"/>
          <p:cNvGrpSpPr/>
          <p:nvPr/>
        </p:nvGrpSpPr>
        <p:grpSpPr>
          <a:xfrm>
            <a:off x="3375328" y="1835788"/>
            <a:ext cx="2404627" cy="2888272"/>
            <a:chOff x="5081161" y="1897364"/>
            <a:chExt cx="2404627" cy="2888272"/>
          </a:xfrm>
        </p:grpSpPr>
        <p:sp>
          <p:nvSpPr>
            <p:cNvPr id="69" name="TextBox 68"/>
            <p:cNvSpPr txBox="1"/>
            <p:nvPr/>
          </p:nvSpPr>
          <p:spPr>
            <a:xfrm>
              <a:off x="5606959" y="1897364"/>
              <a:ext cx="1418002" cy="369332"/>
            </a:xfrm>
            <a:prstGeom prst="rect">
              <a:avLst/>
            </a:prstGeom>
            <a:noFill/>
          </p:spPr>
          <p:txBody>
            <a:bodyPr wrap="none" rtlCol="0">
              <a:spAutoFit/>
            </a:bodyPr>
            <a:lstStyle/>
            <a:p>
              <a:r>
                <a:rPr lang="en-US" dirty="0" smtClean="0">
                  <a:latin typeface="Source Sans Pro Light"/>
                  <a:cs typeface="Source Sans Pro Light"/>
                </a:rPr>
                <a:t>Physical Plan</a:t>
              </a:r>
              <a:endParaRPr lang="en-US" dirty="0">
                <a:latin typeface="Source Sans Pro Light"/>
                <a:cs typeface="Source Sans Pro Light"/>
              </a:endParaRPr>
            </a:p>
          </p:txBody>
        </p:sp>
        <p:cxnSp>
          <p:nvCxnSpPr>
            <p:cNvPr id="70" name="Straight Connector 69"/>
            <p:cNvCxnSpPr/>
            <p:nvPr/>
          </p:nvCxnSpPr>
          <p:spPr>
            <a:xfrm flipV="1">
              <a:off x="5570675" y="2979067"/>
              <a:ext cx="696673" cy="362562"/>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71" name="Rounded Rectangle 70"/>
            <p:cNvSpPr/>
            <p:nvPr/>
          </p:nvSpPr>
          <p:spPr>
            <a:xfrm>
              <a:off x="5777163" y="2410960"/>
              <a:ext cx="1014675" cy="531460"/>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smtClean="0">
                  <a:latin typeface="Source Sans Pro Light"/>
                  <a:cs typeface="Source Sans Pro Light"/>
                </a:rPr>
                <a:t>join</a:t>
              </a:r>
              <a:endParaRPr lang="en-US" sz="1300" dirty="0">
                <a:latin typeface="Source Sans Pro Light"/>
                <a:cs typeface="Source Sans Pro Light"/>
              </a:endParaRPr>
            </a:p>
          </p:txBody>
        </p:sp>
        <p:sp>
          <p:nvSpPr>
            <p:cNvPr id="72" name="Rounded Rectangle 71"/>
            <p:cNvSpPr/>
            <p:nvPr/>
          </p:nvSpPr>
          <p:spPr>
            <a:xfrm>
              <a:off x="5081161" y="3341629"/>
              <a:ext cx="1014675" cy="531460"/>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smtClean="0">
                  <a:latin typeface="Source Sans Pro Light"/>
                  <a:cs typeface="Source Sans Pro Light"/>
                </a:rPr>
                <a:t>scan</a:t>
              </a:r>
            </a:p>
            <a:p>
              <a:pPr algn="ctr"/>
              <a:r>
                <a:rPr lang="en-US" sz="1300" dirty="0" smtClean="0">
                  <a:latin typeface="Source Sans Pro Light"/>
                  <a:cs typeface="Source Sans Pro Light"/>
                </a:rPr>
                <a:t>(events)</a:t>
              </a:r>
              <a:endParaRPr lang="en-US" sz="1300" dirty="0">
                <a:latin typeface="Source Sans Pro Light"/>
                <a:cs typeface="Source Sans Pro Light"/>
              </a:endParaRPr>
            </a:p>
          </p:txBody>
        </p:sp>
        <p:cxnSp>
          <p:nvCxnSpPr>
            <p:cNvPr id="73" name="Straight Connector 72"/>
            <p:cNvCxnSpPr/>
            <p:nvPr/>
          </p:nvCxnSpPr>
          <p:spPr>
            <a:xfrm flipH="1" flipV="1">
              <a:off x="6307452" y="2979067"/>
              <a:ext cx="703280" cy="362562"/>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74" name="Rounded Rectangle 73"/>
            <p:cNvSpPr/>
            <p:nvPr/>
          </p:nvSpPr>
          <p:spPr>
            <a:xfrm>
              <a:off x="6471113" y="3341629"/>
              <a:ext cx="1014675" cy="531460"/>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smtClean="0">
                  <a:latin typeface="Source Sans Pro Light"/>
                  <a:cs typeface="Source Sans Pro Light"/>
                </a:rPr>
                <a:t>filter</a:t>
              </a:r>
              <a:endParaRPr lang="en-US" sz="1300" dirty="0">
                <a:latin typeface="Source Sans Pro Light"/>
                <a:cs typeface="Source Sans Pro Light"/>
              </a:endParaRPr>
            </a:p>
          </p:txBody>
        </p:sp>
        <p:cxnSp>
          <p:nvCxnSpPr>
            <p:cNvPr id="75" name="Straight Connector 74"/>
            <p:cNvCxnSpPr>
              <a:stCxn id="76" idx="0"/>
              <a:endCxn id="74" idx="2"/>
            </p:cNvCxnSpPr>
            <p:nvPr/>
          </p:nvCxnSpPr>
          <p:spPr>
            <a:xfrm flipV="1">
              <a:off x="6978451" y="3873089"/>
              <a:ext cx="0" cy="381087"/>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76" name="Rounded Rectangle 75"/>
            <p:cNvSpPr/>
            <p:nvPr/>
          </p:nvSpPr>
          <p:spPr>
            <a:xfrm>
              <a:off x="6471113" y="4254176"/>
              <a:ext cx="1014675" cy="531460"/>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smtClean="0">
                  <a:latin typeface="Source Sans Pro Light"/>
                  <a:cs typeface="Source Sans Pro Light"/>
                </a:rPr>
                <a:t>scan</a:t>
              </a:r>
            </a:p>
            <a:p>
              <a:pPr algn="ctr"/>
              <a:r>
                <a:rPr lang="en-US" sz="1300" dirty="0" smtClean="0">
                  <a:latin typeface="Source Sans Pro Light"/>
                  <a:cs typeface="Source Sans Pro Light"/>
                </a:rPr>
                <a:t>(users)</a:t>
              </a:r>
              <a:endParaRPr lang="en-US" sz="1300" dirty="0">
                <a:latin typeface="Source Sans Pro Light"/>
                <a:cs typeface="Source Sans Pro Light"/>
              </a:endParaRPr>
            </a:p>
          </p:txBody>
        </p:sp>
      </p:grpSp>
      <p:sp>
        <p:nvSpPr>
          <p:cNvPr id="26" name="Slide Number Placeholder 4"/>
          <p:cNvSpPr txBox="1">
            <a:spLocks/>
          </p:cNvSpPr>
          <p:nvPr/>
        </p:nvSpPr>
        <p:spPr>
          <a:xfrm>
            <a:off x="8460619" y="4785636"/>
            <a:ext cx="558806" cy="273844"/>
          </a:xfrm>
          <a:prstGeom prst="rect">
            <a:avLst/>
          </a:prstGeom>
        </p:spPr>
        <p:txBody>
          <a:bodyPr vert="horz" lIns="91440" tIns="45720" rIns="91440" bIns="45720" rtlCol="0" anchor="ctr"/>
          <a:lstStyle>
            <a:defPPr>
              <a:defRPr lang="en-US"/>
            </a:defPPr>
            <a:lvl1pPr algn="r" defTabSz="457200" rtl="0" fontAlgn="auto">
              <a:spcBef>
                <a:spcPts val="0"/>
              </a:spcBef>
              <a:spcAft>
                <a:spcPts val="0"/>
              </a:spcAft>
              <a:defRPr sz="1200" kern="1200" smtClean="0">
                <a:solidFill>
                  <a:schemeClr val="bg1"/>
                </a:solidFill>
                <a:latin typeface="Source Sans Pro Light"/>
                <a:ea typeface="+mn-ea"/>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fld id="{40D15546-3768-674C-81B9-C40A1A080E88}" type="slidenum">
              <a:rPr lang="en-US" sz="1100" smtClean="0">
                <a:solidFill>
                  <a:srgbClr val="000000"/>
                </a:solidFill>
                <a:cs typeface="Source Sans Pro Light"/>
              </a:rPr>
              <a:pPr/>
              <a:t>81</a:t>
            </a:fld>
            <a:endParaRPr lang="en-US" sz="1100" dirty="0">
              <a:solidFill>
                <a:srgbClr val="000000"/>
              </a:solidFill>
              <a:cs typeface="Source Sans Pro Light"/>
            </a:endParaRPr>
          </a:p>
        </p:txBody>
      </p:sp>
      <p:sp>
        <p:nvSpPr>
          <p:cNvPr id="27" name="Rectangle 26"/>
          <p:cNvSpPr/>
          <p:nvPr/>
        </p:nvSpPr>
        <p:spPr>
          <a:xfrm>
            <a:off x="484154" y="178962"/>
            <a:ext cx="45719" cy="96232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4154" y="1210984"/>
            <a:ext cx="45719" cy="363535"/>
          </a:xfrm>
          <a:prstGeom prst="rect">
            <a:avLst/>
          </a:prstGeom>
          <a:solidFill>
            <a:srgbClr val="EC541B"/>
          </a:solidFill>
          <a:ln>
            <a:solidFill>
              <a:srgbClr val="EC54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5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D15546-3768-674C-81B9-C40A1A080E88}" type="slidenum">
              <a:rPr lang="en-US" smtClean="0"/>
              <a:pPr/>
              <a:t>82</a:t>
            </a:fld>
            <a:endParaRPr lang="en-US" dirty="0"/>
          </a:p>
        </p:txBody>
      </p:sp>
      <p:sp>
        <p:nvSpPr>
          <p:cNvPr id="5" name="Rectangle 4"/>
          <p:cNvSpPr/>
          <p:nvPr/>
        </p:nvSpPr>
        <p:spPr>
          <a:xfrm>
            <a:off x="512587" y="160008"/>
            <a:ext cx="8226223" cy="1231106"/>
          </a:xfrm>
          <a:prstGeom prst="rect">
            <a:avLst/>
          </a:prstGeom>
        </p:spPr>
        <p:txBody>
          <a:bodyPr wrap="square">
            <a:spAutoFit/>
          </a:bodyPr>
          <a:lstStyle/>
          <a:p>
            <a:r>
              <a:rPr lang="en-US" sz="1200" dirty="0" err="1">
                <a:solidFill>
                  <a:srgbClr val="A71D5D"/>
                </a:solidFill>
                <a:latin typeface="Consolas"/>
              </a:rPr>
              <a:t>def</a:t>
            </a:r>
            <a:r>
              <a:rPr lang="en-US" sz="1200" dirty="0">
                <a:solidFill>
                  <a:srgbClr val="333333"/>
                </a:solidFill>
                <a:latin typeface="Consolas"/>
              </a:rPr>
              <a:t> </a:t>
            </a:r>
            <a:r>
              <a:rPr lang="en-US" sz="1200" dirty="0" err="1" smtClean="0">
                <a:solidFill>
                  <a:srgbClr val="795DA3"/>
                </a:solidFill>
                <a:latin typeface="Consolas"/>
              </a:rPr>
              <a:t>add_demographics</a:t>
            </a:r>
            <a:r>
              <a:rPr lang="en-US" sz="1200" dirty="0" smtClean="0">
                <a:solidFill>
                  <a:srgbClr val="333333"/>
                </a:solidFill>
                <a:latin typeface="Consolas"/>
              </a:rPr>
              <a:t>(events):</a:t>
            </a:r>
          </a:p>
          <a:p>
            <a:r>
              <a:rPr lang="en-US" sz="1200" dirty="0" smtClean="0">
                <a:solidFill>
                  <a:srgbClr val="333333"/>
                </a:solidFill>
                <a:latin typeface="Consolas"/>
              </a:rPr>
              <a:t>   </a:t>
            </a:r>
            <a:r>
              <a:rPr lang="en-US" sz="1200" dirty="0">
                <a:solidFill>
                  <a:srgbClr val="333333"/>
                </a:solidFill>
                <a:latin typeface="Consolas"/>
              </a:rPr>
              <a:t>u </a:t>
            </a:r>
            <a:r>
              <a:rPr lang="en-US" sz="1200" dirty="0">
                <a:solidFill>
                  <a:srgbClr val="A71D5D"/>
                </a:solidFill>
                <a:latin typeface="Consolas"/>
              </a:rPr>
              <a:t>=</a:t>
            </a:r>
            <a:r>
              <a:rPr lang="en-US" sz="1200" dirty="0">
                <a:solidFill>
                  <a:srgbClr val="333333"/>
                </a:solidFill>
                <a:latin typeface="Consolas"/>
              </a:rPr>
              <a:t> </a:t>
            </a:r>
            <a:r>
              <a:rPr lang="en-US" sz="1200" dirty="0" err="1" smtClean="0">
                <a:solidFill>
                  <a:srgbClr val="333333"/>
                </a:solidFill>
                <a:latin typeface="Consolas"/>
              </a:rPr>
              <a:t>sqlCtx.table</a:t>
            </a:r>
            <a:r>
              <a:rPr lang="en-US" sz="1200" dirty="0">
                <a:solidFill>
                  <a:srgbClr val="333333"/>
                </a:solidFill>
                <a:latin typeface="Consolas"/>
              </a:rPr>
              <a:t>(</a:t>
            </a:r>
            <a:r>
              <a:rPr lang="en-US" sz="1200" dirty="0">
                <a:solidFill>
                  <a:srgbClr val="183691"/>
                </a:solidFill>
                <a:latin typeface="Consolas"/>
              </a:rPr>
              <a:t>"</a:t>
            </a:r>
            <a:r>
              <a:rPr lang="en-US" sz="1200" dirty="0" smtClean="0">
                <a:solidFill>
                  <a:srgbClr val="183691"/>
                </a:solidFill>
                <a:latin typeface="Consolas"/>
              </a:rPr>
              <a:t>users")                     </a:t>
            </a:r>
            <a:r>
              <a:rPr lang="en-US" sz="1200" dirty="0" smtClean="0">
                <a:solidFill>
                  <a:srgbClr val="969896"/>
                </a:solidFill>
                <a:latin typeface="Consolas"/>
              </a:rPr>
              <a:t># </a:t>
            </a:r>
            <a:r>
              <a:rPr lang="en-US" sz="1200" dirty="0">
                <a:solidFill>
                  <a:srgbClr val="969896"/>
                </a:solidFill>
                <a:latin typeface="Consolas"/>
              </a:rPr>
              <a:t>Load </a:t>
            </a:r>
            <a:r>
              <a:rPr lang="en-US" sz="1200" b="1" dirty="0">
                <a:solidFill>
                  <a:srgbClr val="969896"/>
                </a:solidFill>
                <a:latin typeface="Consolas"/>
              </a:rPr>
              <a:t>p</a:t>
            </a:r>
            <a:r>
              <a:rPr lang="en-US" sz="1200" b="1" dirty="0" smtClean="0">
                <a:solidFill>
                  <a:srgbClr val="969896"/>
                </a:solidFill>
                <a:latin typeface="Consolas"/>
              </a:rPr>
              <a:t>artitioned</a:t>
            </a:r>
            <a:r>
              <a:rPr lang="en-US" sz="1200" dirty="0" smtClean="0">
                <a:solidFill>
                  <a:srgbClr val="969896"/>
                </a:solidFill>
                <a:latin typeface="Consolas"/>
              </a:rPr>
              <a:t> Hive table</a:t>
            </a:r>
            <a:endParaRPr lang="en-US" sz="1200" dirty="0">
              <a:solidFill>
                <a:srgbClr val="969896"/>
              </a:solidFill>
              <a:latin typeface="Consolas"/>
            </a:endParaRPr>
          </a:p>
          <a:p>
            <a:r>
              <a:rPr lang="en-US" sz="1200" dirty="0" smtClean="0">
                <a:solidFill>
                  <a:srgbClr val="333333"/>
                </a:solidFill>
                <a:latin typeface="Consolas"/>
              </a:rPr>
              <a:t>   events \</a:t>
            </a:r>
          </a:p>
          <a:p>
            <a:r>
              <a:rPr lang="en-US" sz="1200" dirty="0">
                <a:solidFill>
                  <a:srgbClr val="333333"/>
                </a:solidFill>
                <a:latin typeface="Consolas"/>
              </a:rPr>
              <a:t> </a:t>
            </a:r>
            <a:r>
              <a:rPr lang="en-US" sz="1200" dirty="0" smtClean="0">
                <a:solidFill>
                  <a:srgbClr val="333333"/>
                </a:solidFill>
                <a:latin typeface="Consolas"/>
              </a:rPr>
              <a:t>    .join</a:t>
            </a:r>
            <a:r>
              <a:rPr lang="en-US" sz="1200" dirty="0">
                <a:solidFill>
                  <a:srgbClr val="333333"/>
                </a:solidFill>
                <a:latin typeface="Consolas"/>
              </a:rPr>
              <a:t>(u, </a:t>
            </a:r>
            <a:r>
              <a:rPr lang="en-US" sz="1200" dirty="0" err="1" smtClean="0">
                <a:solidFill>
                  <a:srgbClr val="333333"/>
                </a:solidFill>
                <a:latin typeface="Consolas"/>
              </a:rPr>
              <a:t>events.user_id</a:t>
            </a:r>
            <a:r>
              <a:rPr lang="en-US" sz="1200" dirty="0" smtClean="0">
                <a:solidFill>
                  <a:srgbClr val="333333"/>
                </a:solidFill>
                <a:latin typeface="Consolas"/>
              </a:rPr>
              <a:t> </a:t>
            </a:r>
            <a:r>
              <a:rPr lang="en-US" sz="1200" dirty="0">
                <a:solidFill>
                  <a:srgbClr val="A71D5D"/>
                </a:solidFill>
                <a:latin typeface="Consolas"/>
              </a:rPr>
              <a:t>==</a:t>
            </a:r>
            <a:r>
              <a:rPr lang="en-US" sz="1200" dirty="0">
                <a:solidFill>
                  <a:srgbClr val="333333"/>
                </a:solidFill>
                <a:latin typeface="Consolas"/>
              </a:rPr>
              <a:t> </a:t>
            </a:r>
            <a:r>
              <a:rPr lang="en-US" sz="1200" dirty="0" err="1">
                <a:solidFill>
                  <a:srgbClr val="333333"/>
                </a:solidFill>
                <a:latin typeface="Consolas"/>
              </a:rPr>
              <a:t>u.user_id</a:t>
            </a:r>
            <a:r>
              <a:rPr lang="en-US" sz="1200" dirty="0" smtClean="0">
                <a:solidFill>
                  <a:srgbClr val="333333"/>
                </a:solidFill>
                <a:latin typeface="Consolas"/>
              </a:rPr>
              <a:t>) \     </a:t>
            </a:r>
            <a:r>
              <a:rPr lang="en-US" sz="1200" dirty="0" smtClean="0">
                <a:solidFill>
                  <a:srgbClr val="969896"/>
                </a:solidFill>
                <a:latin typeface="Consolas"/>
              </a:rPr>
              <a:t># Join on </a:t>
            </a:r>
            <a:r>
              <a:rPr lang="en-US" sz="1200" dirty="0" err="1" smtClean="0">
                <a:solidFill>
                  <a:srgbClr val="969896"/>
                </a:solidFill>
                <a:latin typeface="Consolas"/>
              </a:rPr>
              <a:t>user_id</a:t>
            </a:r>
            <a:r>
              <a:rPr lang="en-US" sz="1200" dirty="0" smtClean="0">
                <a:solidFill>
                  <a:srgbClr val="333333"/>
                </a:solidFill>
                <a:latin typeface="Consolas"/>
              </a:rPr>
              <a:t>     </a:t>
            </a:r>
          </a:p>
          <a:p>
            <a:r>
              <a:rPr lang="en-US" sz="1200" dirty="0">
                <a:solidFill>
                  <a:srgbClr val="333333"/>
                </a:solidFill>
                <a:latin typeface="Consolas"/>
              </a:rPr>
              <a:t> </a:t>
            </a:r>
            <a:r>
              <a:rPr lang="en-US" sz="1200" dirty="0" smtClean="0">
                <a:solidFill>
                  <a:srgbClr val="333333"/>
                </a:solidFill>
                <a:latin typeface="Consolas"/>
              </a:rPr>
              <a:t>    .</a:t>
            </a:r>
            <a:r>
              <a:rPr lang="en-US" sz="1200" dirty="0" err="1" smtClean="0">
                <a:solidFill>
                  <a:srgbClr val="333333"/>
                </a:solidFill>
                <a:latin typeface="Consolas"/>
              </a:rPr>
              <a:t>withColumn</a:t>
            </a:r>
            <a:r>
              <a:rPr lang="en-US" sz="1200" dirty="0" smtClean="0">
                <a:solidFill>
                  <a:srgbClr val="333333"/>
                </a:solidFill>
                <a:latin typeface="Consolas"/>
              </a:rPr>
              <a:t>(</a:t>
            </a:r>
            <a:r>
              <a:rPr lang="en-US" sz="1200" dirty="0">
                <a:solidFill>
                  <a:srgbClr val="183691"/>
                </a:solidFill>
                <a:latin typeface="Consolas"/>
              </a:rPr>
              <a:t>"city"</a:t>
            </a:r>
            <a:r>
              <a:rPr lang="en-US" sz="1200" dirty="0" smtClean="0">
                <a:solidFill>
                  <a:srgbClr val="183691"/>
                </a:solidFill>
                <a:latin typeface="Consolas"/>
              </a:rPr>
              <a:t>, </a:t>
            </a:r>
            <a:r>
              <a:rPr lang="en-US" sz="1200" dirty="0" err="1" smtClean="0">
                <a:solidFill>
                  <a:srgbClr val="333333"/>
                </a:solidFill>
                <a:latin typeface="Consolas"/>
              </a:rPr>
              <a:t>zipToCity</a:t>
            </a:r>
            <a:r>
              <a:rPr lang="en-US" sz="1200" dirty="0" smtClean="0">
                <a:solidFill>
                  <a:srgbClr val="333333"/>
                </a:solidFill>
                <a:latin typeface="Consolas"/>
              </a:rPr>
              <a:t>(</a:t>
            </a:r>
            <a:r>
              <a:rPr lang="en-US" sz="1200" dirty="0" err="1" smtClean="0">
                <a:solidFill>
                  <a:srgbClr val="333333"/>
                </a:solidFill>
                <a:latin typeface="Consolas"/>
              </a:rPr>
              <a:t>df.zip</a:t>
            </a:r>
            <a:r>
              <a:rPr lang="en-US" sz="1200" dirty="0" smtClean="0">
                <a:solidFill>
                  <a:srgbClr val="333333"/>
                </a:solidFill>
                <a:latin typeface="Consolas"/>
              </a:rPr>
              <a:t>))      </a:t>
            </a:r>
            <a:r>
              <a:rPr lang="en-US" sz="1200" dirty="0" smtClean="0">
                <a:solidFill>
                  <a:srgbClr val="969896"/>
                </a:solidFill>
                <a:latin typeface="Consolas"/>
              </a:rPr>
              <a:t># </a:t>
            </a:r>
            <a:r>
              <a:rPr lang="en-US" sz="1200" dirty="0">
                <a:solidFill>
                  <a:srgbClr val="969896"/>
                </a:solidFill>
                <a:latin typeface="Consolas"/>
              </a:rPr>
              <a:t>Run </a:t>
            </a:r>
            <a:r>
              <a:rPr lang="en-US" sz="1200" dirty="0" err="1">
                <a:solidFill>
                  <a:srgbClr val="969896"/>
                </a:solidFill>
                <a:latin typeface="Consolas"/>
              </a:rPr>
              <a:t>udf</a:t>
            </a:r>
            <a:r>
              <a:rPr lang="en-US" sz="1200" dirty="0">
                <a:solidFill>
                  <a:srgbClr val="969896"/>
                </a:solidFill>
                <a:latin typeface="Consolas"/>
              </a:rPr>
              <a:t> to add city column</a:t>
            </a:r>
          </a:p>
          <a:p>
            <a:endParaRPr lang="en-US" sz="1200" dirty="0">
              <a:solidFill>
                <a:srgbClr val="969896"/>
              </a:solidFill>
              <a:latin typeface="Consolas"/>
            </a:endParaRPr>
          </a:p>
        </p:txBody>
      </p:sp>
      <p:sp>
        <p:nvSpPr>
          <p:cNvPr id="28" name="TextBox 27"/>
          <p:cNvSpPr txBox="1"/>
          <p:nvPr/>
        </p:nvSpPr>
        <p:spPr>
          <a:xfrm>
            <a:off x="5967294" y="1738416"/>
            <a:ext cx="3091518" cy="800219"/>
          </a:xfrm>
          <a:prstGeom prst="rect">
            <a:avLst/>
          </a:prstGeom>
          <a:noFill/>
        </p:spPr>
        <p:txBody>
          <a:bodyPr wrap="square" rtlCol="0">
            <a:spAutoFit/>
          </a:bodyPr>
          <a:lstStyle/>
          <a:p>
            <a:pPr algn="ctr"/>
            <a:r>
              <a:rPr lang="en-US" dirty="0" smtClean="0">
                <a:latin typeface="Source Sans Pro Light"/>
                <a:cs typeface="Source Sans Pro Light"/>
              </a:rPr>
              <a:t>Optimized Physical Plan</a:t>
            </a:r>
          </a:p>
          <a:p>
            <a:pPr algn="ctr"/>
            <a:r>
              <a:rPr lang="en-US" sz="1400" dirty="0" smtClean="0">
                <a:latin typeface="Source Sans Pro Light"/>
                <a:cs typeface="Source Sans Pro Light"/>
              </a:rPr>
              <a:t>with Predicate Pushdown</a:t>
            </a:r>
            <a:r>
              <a:rPr lang="en-US" sz="1400" dirty="0">
                <a:latin typeface="Source Sans Pro Light"/>
                <a:cs typeface="Source Sans Pro Light"/>
              </a:rPr>
              <a:t> </a:t>
            </a:r>
            <a:r>
              <a:rPr lang="en-US" sz="1400" dirty="0" smtClean="0">
                <a:latin typeface="Source Sans Pro Light"/>
                <a:cs typeface="Source Sans Pro Light"/>
              </a:rPr>
              <a:t/>
            </a:r>
            <a:br>
              <a:rPr lang="en-US" sz="1400" dirty="0" smtClean="0">
                <a:latin typeface="Source Sans Pro Light"/>
                <a:cs typeface="Source Sans Pro Light"/>
              </a:rPr>
            </a:br>
            <a:r>
              <a:rPr lang="en-US" sz="1400" dirty="0" smtClean="0">
                <a:latin typeface="Source Sans Pro Light"/>
                <a:cs typeface="Source Sans Pro Light"/>
              </a:rPr>
              <a:t>and Column Pruning</a:t>
            </a:r>
            <a:endParaRPr lang="en-US" sz="1400" dirty="0">
              <a:latin typeface="Source Sans Pro Light"/>
              <a:cs typeface="Source Sans Pro Light"/>
            </a:endParaRPr>
          </a:p>
        </p:txBody>
      </p:sp>
      <p:cxnSp>
        <p:nvCxnSpPr>
          <p:cNvPr id="31" name="Straight Connector 30"/>
          <p:cNvCxnSpPr>
            <a:stCxn id="33" idx="0"/>
          </p:cNvCxnSpPr>
          <p:nvPr/>
        </p:nvCxnSpPr>
        <p:spPr>
          <a:xfrm flipV="1">
            <a:off x="6771427" y="3324281"/>
            <a:ext cx="701520" cy="426515"/>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32" name="Rounded Rectangle 31"/>
          <p:cNvSpPr/>
          <p:nvPr/>
        </p:nvSpPr>
        <p:spPr>
          <a:xfrm>
            <a:off x="6960091" y="2679080"/>
            <a:ext cx="1014675" cy="612005"/>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smtClean="0">
                <a:latin typeface="Source Sans Pro Light"/>
                <a:cs typeface="Source Sans Pro Light"/>
              </a:rPr>
              <a:t>join</a:t>
            </a:r>
            <a:endParaRPr lang="en-US" sz="1300" dirty="0">
              <a:latin typeface="Source Sans Pro Light"/>
              <a:cs typeface="Source Sans Pro Light"/>
            </a:endParaRPr>
          </a:p>
        </p:txBody>
      </p:sp>
      <p:sp>
        <p:nvSpPr>
          <p:cNvPr id="33" name="Rounded Rectangle 32"/>
          <p:cNvSpPr/>
          <p:nvPr/>
        </p:nvSpPr>
        <p:spPr>
          <a:xfrm>
            <a:off x="6264089" y="3750796"/>
            <a:ext cx="1014675" cy="612005"/>
          </a:xfrm>
          <a:prstGeom prst="roundRect">
            <a:avLst/>
          </a:prstGeom>
          <a:ln w="38100" cmpd="sng">
            <a:gradFill flip="none" rotWithShape="1">
              <a:gsLst>
                <a:gs pos="0">
                  <a:schemeClr val="accent1"/>
                </a:gs>
                <a:gs pos="100000">
                  <a:schemeClr val="accent2"/>
                </a:gs>
              </a:gsLst>
              <a:lin ang="0" scaled="1"/>
              <a:tileRect/>
            </a:grad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ts val="1260"/>
              </a:lnSpc>
            </a:pPr>
            <a:r>
              <a:rPr lang="en-US" sz="1300" b="1" i="1" dirty="0">
                <a:latin typeface="Source Sans Pro Light"/>
                <a:cs typeface="Source Sans Pro Light"/>
              </a:rPr>
              <a:t>optimized </a:t>
            </a:r>
          </a:p>
          <a:p>
            <a:pPr algn="ctr">
              <a:lnSpc>
                <a:spcPts val="1260"/>
              </a:lnSpc>
            </a:pPr>
            <a:r>
              <a:rPr lang="en-US" sz="1300" dirty="0">
                <a:latin typeface="Source Sans Pro Light"/>
                <a:cs typeface="Source Sans Pro Light"/>
              </a:rPr>
              <a:t>scan</a:t>
            </a:r>
          </a:p>
          <a:p>
            <a:pPr algn="ctr">
              <a:lnSpc>
                <a:spcPts val="1260"/>
              </a:lnSpc>
            </a:pPr>
            <a:r>
              <a:rPr lang="en-US" sz="1300" dirty="0">
                <a:latin typeface="Source Sans Pro Light"/>
                <a:cs typeface="Source Sans Pro Light"/>
              </a:rPr>
              <a:t>(events)</a:t>
            </a:r>
          </a:p>
        </p:txBody>
      </p:sp>
      <p:cxnSp>
        <p:nvCxnSpPr>
          <p:cNvPr id="34" name="Straight Connector 33"/>
          <p:cNvCxnSpPr>
            <a:stCxn id="35" idx="0"/>
          </p:cNvCxnSpPr>
          <p:nvPr/>
        </p:nvCxnSpPr>
        <p:spPr>
          <a:xfrm flipH="1" flipV="1">
            <a:off x="7513053" y="3324281"/>
            <a:ext cx="648326" cy="426515"/>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35" name="Rounded Rectangle 34"/>
          <p:cNvSpPr/>
          <p:nvPr/>
        </p:nvSpPr>
        <p:spPr>
          <a:xfrm>
            <a:off x="7654041" y="3750796"/>
            <a:ext cx="1014675" cy="612005"/>
          </a:xfrm>
          <a:prstGeom prst="roundRect">
            <a:avLst/>
          </a:prstGeom>
          <a:ln w="38100" cmpd="sng">
            <a:gradFill flip="none" rotWithShape="1">
              <a:gsLst>
                <a:gs pos="0">
                  <a:schemeClr val="accent1"/>
                </a:gs>
                <a:gs pos="100000">
                  <a:schemeClr val="accent2"/>
                </a:gs>
              </a:gsLst>
              <a:lin ang="0" scaled="1"/>
              <a:tileRect/>
            </a:grad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lnSpc>
                <a:spcPts val="1260"/>
              </a:lnSpc>
            </a:pPr>
            <a:r>
              <a:rPr lang="en-US" sz="1300" b="1" i="1" dirty="0" smtClean="0">
                <a:latin typeface="Source Sans Pro Light"/>
                <a:cs typeface="Source Sans Pro Light"/>
              </a:rPr>
              <a:t>optimized</a:t>
            </a:r>
            <a:r>
              <a:rPr lang="en-US" sz="1300" dirty="0">
                <a:latin typeface="Source Sans Pro Light"/>
                <a:cs typeface="Source Sans Pro Light"/>
              </a:rPr>
              <a:t/>
            </a:r>
            <a:br>
              <a:rPr lang="en-US" sz="1300" dirty="0">
                <a:latin typeface="Source Sans Pro Light"/>
                <a:cs typeface="Source Sans Pro Light"/>
              </a:rPr>
            </a:br>
            <a:r>
              <a:rPr lang="en-US" sz="1300" dirty="0" smtClean="0">
                <a:latin typeface="Source Sans Pro Light"/>
                <a:cs typeface="Source Sans Pro Light"/>
              </a:rPr>
              <a:t>scan</a:t>
            </a:r>
          </a:p>
          <a:p>
            <a:pPr algn="ctr">
              <a:lnSpc>
                <a:spcPts val="1260"/>
              </a:lnSpc>
            </a:pPr>
            <a:r>
              <a:rPr lang="en-US" sz="1300" dirty="0" smtClean="0">
                <a:latin typeface="Source Sans Pro Light"/>
                <a:cs typeface="Source Sans Pro Light"/>
              </a:rPr>
              <a:t>(users)</a:t>
            </a:r>
            <a:endParaRPr lang="en-US" sz="1300" dirty="0">
              <a:latin typeface="Source Sans Pro Light"/>
              <a:cs typeface="Source Sans Pro Light"/>
            </a:endParaRPr>
          </a:p>
        </p:txBody>
      </p:sp>
      <p:sp>
        <p:nvSpPr>
          <p:cNvPr id="2" name="Rectangle 1"/>
          <p:cNvSpPr/>
          <p:nvPr/>
        </p:nvSpPr>
        <p:spPr>
          <a:xfrm>
            <a:off x="484154" y="178962"/>
            <a:ext cx="45719" cy="96232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12587" y="1129461"/>
            <a:ext cx="8300361" cy="461665"/>
          </a:xfrm>
          <a:prstGeom prst="rect">
            <a:avLst/>
          </a:prstGeom>
        </p:spPr>
        <p:txBody>
          <a:bodyPr wrap="square">
            <a:spAutoFit/>
          </a:bodyPr>
          <a:lstStyle/>
          <a:p>
            <a:pPr lvl="0"/>
            <a:r>
              <a:rPr lang="en-US" sz="1200" dirty="0" smtClean="0">
                <a:solidFill>
                  <a:srgbClr val="333333"/>
                </a:solidFill>
                <a:latin typeface="Consolas"/>
                <a:cs typeface="Consolas"/>
              </a:rPr>
              <a:t>events </a:t>
            </a:r>
            <a:r>
              <a:rPr lang="en-US" sz="1200" dirty="0">
                <a:solidFill>
                  <a:srgbClr val="A71D5D"/>
                </a:solidFill>
                <a:latin typeface="Consolas"/>
                <a:cs typeface="Consolas"/>
              </a:rPr>
              <a:t>=</a:t>
            </a:r>
            <a:r>
              <a:rPr lang="en-US" sz="1200" dirty="0">
                <a:solidFill>
                  <a:srgbClr val="333333"/>
                </a:solidFill>
                <a:latin typeface="Consolas"/>
                <a:cs typeface="Consolas"/>
              </a:rPr>
              <a:t> </a:t>
            </a:r>
            <a:r>
              <a:rPr lang="en-US" sz="1200" dirty="0" err="1">
                <a:solidFill>
                  <a:srgbClr val="795DA3"/>
                </a:solidFill>
                <a:latin typeface="Consolas"/>
                <a:cs typeface="Consolas"/>
              </a:rPr>
              <a:t>add_demographics</a:t>
            </a:r>
            <a:r>
              <a:rPr lang="en-US" sz="1200" dirty="0">
                <a:solidFill>
                  <a:srgbClr val="333333"/>
                </a:solidFill>
                <a:latin typeface="Consolas"/>
                <a:cs typeface="Consolas"/>
              </a:rPr>
              <a:t>(</a:t>
            </a:r>
            <a:r>
              <a:rPr lang="en-US" sz="1200" dirty="0" err="1">
                <a:solidFill>
                  <a:srgbClr val="333333"/>
                </a:solidFill>
                <a:latin typeface="Consolas"/>
                <a:cs typeface="Consolas"/>
              </a:rPr>
              <a:t>sqlCtx.load</a:t>
            </a:r>
            <a:r>
              <a:rPr lang="en-US" sz="1200" dirty="0">
                <a:solidFill>
                  <a:srgbClr val="333333"/>
                </a:solidFill>
                <a:latin typeface="Consolas"/>
                <a:cs typeface="Consolas"/>
              </a:rPr>
              <a:t>(</a:t>
            </a:r>
            <a:r>
              <a:rPr lang="en-US" sz="1200" dirty="0">
                <a:solidFill>
                  <a:srgbClr val="183691"/>
                </a:solidFill>
                <a:latin typeface="Consolas"/>
                <a:cs typeface="Consolas"/>
              </a:rPr>
              <a:t>"/data/events"</a:t>
            </a:r>
            <a:r>
              <a:rPr lang="en-US" sz="1200" dirty="0">
                <a:solidFill>
                  <a:prstClr val="black"/>
                </a:solidFill>
                <a:latin typeface="Consolas"/>
                <a:cs typeface="Consolas"/>
              </a:rPr>
              <a:t>, </a:t>
            </a:r>
            <a:r>
              <a:rPr lang="en-US" sz="1200" b="1" dirty="0" smtClean="0">
                <a:solidFill>
                  <a:srgbClr val="183691"/>
                </a:solidFill>
                <a:latin typeface="Consolas"/>
                <a:cs typeface="Consolas"/>
              </a:rPr>
              <a:t>"parquet"</a:t>
            </a:r>
            <a:r>
              <a:rPr lang="en-US" sz="1200" dirty="0">
                <a:solidFill>
                  <a:prstClr val="black"/>
                </a:solidFill>
                <a:latin typeface="Consolas"/>
                <a:cs typeface="Consolas"/>
              </a:rPr>
              <a:t>)) </a:t>
            </a:r>
            <a:endParaRPr lang="en-US" sz="1200" dirty="0">
              <a:solidFill>
                <a:srgbClr val="333333"/>
              </a:solidFill>
              <a:latin typeface="Consolas"/>
              <a:cs typeface="Consolas"/>
            </a:endParaRPr>
          </a:p>
          <a:p>
            <a:pPr lvl="0"/>
            <a:r>
              <a:rPr lang="en-US" sz="1200" dirty="0" err="1" smtClean="0">
                <a:solidFill>
                  <a:srgbClr val="333333"/>
                </a:solidFill>
                <a:latin typeface="Consolas"/>
              </a:rPr>
              <a:t>training_data</a:t>
            </a:r>
            <a:r>
              <a:rPr lang="en-US" sz="1200" dirty="0" smtClean="0">
                <a:solidFill>
                  <a:srgbClr val="333333"/>
                </a:solidFill>
                <a:latin typeface="Consolas"/>
              </a:rPr>
              <a:t> </a:t>
            </a:r>
            <a:r>
              <a:rPr lang="en-US" sz="1200" dirty="0">
                <a:solidFill>
                  <a:srgbClr val="A71D5D"/>
                </a:solidFill>
                <a:latin typeface="Consolas"/>
              </a:rPr>
              <a:t>=</a:t>
            </a:r>
            <a:r>
              <a:rPr lang="en-US" sz="1200" dirty="0" smtClean="0">
                <a:solidFill>
                  <a:srgbClr val="333333"/>
                </a:solidFill>
                <a:latin typeface="Consolas"/>
              </a:rPr>
              <a:t> </a:t>
            </a:r>
            <a:r>
              <a:rPr lang="en-US" sz="1200" dirty="0" err="1" smtClean="0">
                <a:solidFill>
                  <a:srgbClr val="333333"/>
                </a:solidFill>
                <a:latin typeface="Consolas"/>
              </a:rPr>
              <a:t>events.where</a:t>
            </a:r>
            <a:r>
              <a:rPr lang="en-US" sz="1200" dirty="0" smtClean="0">
                <a:solidFill>
                  <a:srgbClr val="333333"/>
                </a:solidFill>
                <a:latin typeface="Consolas"/>
              </a:rPr>
              <a:t>(</a:t>
            </a:r>
            <a:r>
              <a:rPr lang="en-US" sz="1200" dirty="0" err="1" smtClean="0">
                <a:solidFill>
                  <a:srgbClr val="333333"/>
                </a:solidFill>
                <a:latin typeface="Consolas"/>
              </a:rPr>
              <a:t>events.city</a:t>
            </a:r>
            <a:r>
              <a:rPr lang="en-US" sz="1200" dirty="0" smtClean="0">
                <a:solidFill>
                  <a:srgbClr val="333333"/>
                </a:solidFill>
                <a:latin typeface="Consolas"/>
              </a:rPr>
              <a:t> </a:t>
            </a:r>
            <a:r>
              <a:rPr lang="en-US" sz="1200" dirty="0">
                <a:solidFill>
                  <a:srgbClr val="A71D5D"/>
                </a:solidFill>
                <a:latin typeface="Consolas"/>
              </a:rPr>
              <a:t>==</a:t>
            </a:r>
            <a:r>
              <a:rPr lang="en-US" sz="1200" dirty="0">
                <a:solidFill>
                  <a:srgbClr val="333333"/>
                </a:solidFill>
                <a:latin typeface="Consolas"/>
              </a:rPr>
              <a:t> </a:t>
            </a:r>
            <a:r>
              <a:rPr lang="en-US" sz="1200" dirty="0" smtClean="0">
                <a:solidFill>
                  <a:srgbClr val="183691"/>
                </a:solidFill>
                <a:latin typeface="Consolas"/>
              </a:rPr>
              <a:t>"San Francisco"</a:t>
            </a:r>
            <a:r>
              <a:rPr lang="en-US" sz="1200" dirty="0" smtClean="0">
                <a:solidFill>
                  <a:prstClr val="black"/>
                </a:solidFill>
                <a:latin typeface="Consolas"/>
                <a:cs typeface="Consolas"/>
              </a:rPr>
              <a:t>).select(</a:t>
            </a:r>
            <a:r>
              <a:rPr lang="en-US" sz="1200" dirty="0" err="1" smtClean="0">
                <a:solidFill>
                  <a:srgbClr val="333333"/>
                </a:solidFill>
                <a:latin typeface="Consolas"/>
              </a:rPr>
              <a:t>events.timestamp</a:t>
            </a:r>
            <a:r>
              <a:rPr lang="en-US" sz="1200" dirty="0" smtClean="0">
                <a:solidFill>
                  <a:srgbClr val="333333"/>
                </a:solidFill>
                <a:latin typeface="Consolas"/>
              </a:rPr>
              <a:t>)</a:t>
            </a:r>
            <a:r>
              <a:rPr lang="en-US" sz="1200" dirty="0" smtClean="0">
                <a:solidFill>
                  <a:prstClr val="black"/>
                </a:solidFill>
                <a:latin typeface="Consolas"/>
                <a:cs typeface="Consolas"/>
              </a:rPr>
              <a:t>.collect</a:t>
            </a:r>
            <a:r>
              <a:rPr lang="en-US" sz="1200" dirty="0">
                <a:solidFill>
                  <a:prstClr val="black"/>
                </a:solidFill>
                <a:latin typeface="Consolas"/>
                <a:cs typeface="Consolas"/>
              </a:rPr>
              <a:t>() </a:t>
            </a:r>
            <a:endParaRPr lang="da-DK" sz="1200" dirty="0">
              <a:solidFill>
                <a:prstClr val="black"/>
              </a:solidFill>
              <a:latin typeface="Consolas"/>
              <a:cs typeface="Consolas"/>
            </a:endParaRPr>
          </a:p>
        </p:txBody>
      </p:sp>
      <p:sp>
        <p:nvSpPr>
          <p:cNvPr id="37" name="Rectangle 36"/>
          <p:cNvSpPr/>
          <p:nvPr/>
        </p:nvSpPr>
        <p:spPr>
          <a:xfrm>
            <a:off x="484154" y="1210984"/>
            <a:ext cx="45719" cy="363535"/>
          </a:xfrm>
          <a:prstGeom prst="rect">
            <a:avLst/>
          </a:prstGeom>
          <a:solidFill>
            <a:srgbClr val="EC541B"/>
          </a:solidFill>
          <a:ln>
            <a:solidFill>
              <a:srgbClr val="EC541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7243640" y="1239415"/>
            <a:ext cx="352006" cy="0"/>
          </a:xfrm>
          <a:prstGeom prst="straightConnector1">
            <a:avLst/>
          </a:prstGeom>
          <a:ln>
            <a:solidFill>
              <a:schemeClr val="accent4">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7243640" y="491524"/>
            <a:ext cx="352006" cy="0"/>
          </a:xfrm>
          <a:prstGeom prst="straightConnector1">
            <a:avLst/>
          </a:prstGeom>
          <a:ln>
            <a:solidFill>
              <a:schemeClr val="accent4">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484653" y="1857246"/>
            <a:ext cx="2404627" cy="2888271"/>
            <a:chOff x="1376004" y="1918822"/>
            <a:chExt cx="2404627" cy="2888271"/>
          </a:xfrm>
        </p:grpSpPr>
        <p:sp>
          <p:nvSpPr>
            <p:cNvPr id="47" name="TextBox 46"/>
            <p:cNvSpPr txBox="1"/>
            <p:nvPr/>
          </p:nvSpPr>
          <p:spPr>
            <a:xfrm>
              <a:off x="1934914" y="1918822"/>
              <a:ext cx="1314128" cy="369332"/>
            </a:xfrm>
            <a:prstGeom prst="rect">
              <a:avLst/>
            </a:prstGeom>
            <a:noFill/>
          </p:spPr>
          <p:txBody>
            <a:bodyPr wrap="none" rtlCol="0">
              <a:spAutoFit/>
            </a:bodyPr>
            <a:lstStyle/>
            <a:p>
              <a:r>
                <a:rPr lang="en-US" dirty="0" smtClean="0">
                  <a:latin typeface="Source Sans Pro Light"/>
                  <a:cs typeface="Source Sans Pro Light"/>
                </a:rPr>
                <a:t>Logical Plan</a:t>
              </a:r>
              <a:endParaRPr lang="en-US" dirty="0">
                <a:latin typeface="Source Sans Pro Light"/>
                <a:cs typeface="Source Sans Pro Light"/>
              </a:endParaRPr>
            </a:p>
          </p:txBody>
        </p:sp>
        <p:sp>
          <p:nvSpPr>
            <p:cNvPr id="50" name="Rounded Rectangle 49"/>
            <p:cNvSpPr/>
            <p:nvPr/>
          </p:nvSpPr>
          <p:spPr>
            <a:xfrm>
              <a:off x="2072006" y="2446629"/>
              <a:ext cx="1014675" cy="532438"/>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smtClean="0">
                  <a:latin typeface="Source Sans Pro Light"/>
                  <a:cs typeface="Source Sans Pro Light"/>
                </a:rPr>
                <a:t>filter</a:t>
              </a:r>
              <a:endParaRPr lang="en-US" sz="1300" dirty="0">
                <a:latin typeface="Source Sans Pro Light"/>
                <a:cs typeface="Source Sans Pro Light"/>
              </a:endParaRPr>
            </a:p>
          </p:txBody>
        </p:sp>
        <p:cxnSp>
          <p:nvCxnSpPr>
            <p:cNvPr id="51" name="Straight Connector 50"/>
            <p:cNvCxnSpPr>
              <a:stCxn id="54" idx="0"/>
            </p:cNvCxnSpPr>
            <p:nvPr/>
          </p:nvCxnSpPr>
          <p:spPr>
            <a:xfrm flipV="1">
              <a:off x="1883342" y="3914810"/>
              <a:ext cx="696002" cy="359845"/>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cxnSp>
          <p:nvCxnSpPr>
            <p:cNvPr id="52" name="Straight Connector 51"/>
            <p:cNvCxnSpPr>
              <a:endCxn id="50" idx="2"/>
            </p:cNvCxnSpPr>
            <p:nvPr/>
          </p:nvCxnSpPr>
          <p:spPr>
            <a:xfrm flipV="1">
              <a:off x="2576066" y="2979067"/>
              <a:ext cx="3278" cy="365213"/>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53" name="Rounded Rectangle 52"/>
            <p:cNvSpPr/>
            <p:nvPr/>
          </p:nvSpPr>
          <p:spPr>
            <a:xfrm>
              <a:off x="2072006" y="3342274"/>
              <a:ext cx="1014675" cy="532438"/>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smtClean="0">
                  <a:latin typeface="Source Sans Pro Light"/>
                  <a:cs typeface="Source Sans Pro Light"/>
                </a:rPr>
                <a:t>join</a:t>
              </a:r>
              <a:endParaRPr lang="en-US" sz="1300" dirty="0">
                <a:latin typeface="Source Sans Pro Light"/>
                <a:cs typeface="Source Sans Pro Light"/>
              </a:endParaRPr>
            </a:p>
          </p:txBody>
        </p:sp>
        <p:sp>
          <p:nvSpPr>
            <p:cNvPr id="54" name="Rounded Rectangle 53"/>
            <p:cNvSpPr/>
            <p:nvPr/>
          </p:nvSpPr>
          <p:spPr>
            <a:xfrm>
              <a:off x="1376004" y="4274655"/>
              <a:ext cx="1014675" cy="532438"/>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smtClean="0">
                  <a:latin typeface="Source Sans Pro Light"/>
                  <a:cs typeface="Source Sans Pro Light"/>
                </a:rPr>
                <a:t>events file</a:t>
              </a:r>
              <a:endParaRPr lang="en-US" sz="1300" dirty="0">
                <a:latin typeface="Source Sans Pro Light"/>
                <a:cs typeface="Source Sans Pro Light"/>
              </a:endParaRPr>
            </a:p>
          </p:txBody>
        </p:sp>
        <p:cxnSp>
          <p:nvCxnSpPr>
            <p:cNvPr id="55" name="Straight Connector 54"/>
            <p:cNvCxnSpPr>
              <a:stCxn id="56" idx="0"/>
            </p:cNvCxnSpPr>
            <p:nvPr/>
          </p:nvCxnSpPr>
          <p:spPr>
            <a:xfrm flipH="1" flipV="1">
              <a:off x="2620072" y="3914810"/>
              <a:ext cx="653222" cy="359845"/>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56" name="Rounded Rectangle 55"/>
            <p:cNvSpPr/>
            <p:nvPr/>
          </p:nvSpPr>
          <p:spPr>
            <a:xfrm>
              <a:off x="2765956" y="4274655"/>
              <a:ext cx="1014675" cy="532438"/>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smtClean="0">
                  <a:latin typeface="Source Sans Pro Light"/>
                  <a:cs typeface="Source Sans Pro Light"/>
                </a:rPr>
                <a:t>users table</a:t>
              </a:r>
              <a:endParaRPr lang="en-US" sz="1300" dirty="0">
                <a:latin typeface="Source Sans Pro Light"/>
                <a:cs typeface="Source Sans Pro Light"/>
              </a:endParaRPr>
            </a:p>
          </p:txBody>
        </p:sp>
      </p:grpSp>
      <p:grpSp>
        <p:nvGrpSpPr>
          <p:cNvPr id="58" name="Group 57"/>
          <p:cNvGrpSpPr/>
          <p:nvPr/>
        </p:nvGrpSpPr>
        <p:grpSpPr>
          <a:xfrm>
            <a:off x="3375328" y="1835788"/>
            <a:ext cx="2404627" cy="2888272"/>
            <a:chOff x="5081161" y="1897364"/>
            <a:chExt cx="2404627" cy="2888272"/>
          </a:xfrm>
        </p:grpSpPr>
        <p:sp>
          <p:nvSpPr>
            <p:cNvPr id="59" name="TextBox 58"/>
            <p:cNvSpPr txBox="1"/>
            <p:nvPr/>
          </p:nvSpPr>
          <p:spPr>
            <a:xfrm>
              <a:off x="5606959" y="1897364"/>
              <a:ext cx="1418002" cy="369332"/>
            </a:xfrm>
            <a:prstGeom prst="rect">
              <a:avLst/>
            </a:prstGeom>
            <a:noFill/>
          </p:spPr>
          <p:txBody>
            <a:bodyPr wrap="none" rtlCol="0">
              <a:spAutoFit/>
            </a:bodyPr>
            <a:lstStyle/>
            <a:p>
              <a:r>
                <a:rPr lang="en-US" dirty="0" smtClean="0">
                  <a:latin typeface="Source Sans Pro Light"/>
                  <a:cs typeface="Source Sans Pro Light"/>
                </a:rPr>
                <a:t>Physical Plan</a:t>
              </a:r>
              <a:endParaRPr lang="en-US" dirty="0">
                <a:latin typeface="Source Sans Pro Light"/>
                <a:cs typeface="Source Sans Pro Light"/>
              </a:endParaRPr>
            </a:p>
          </p:txBody>
        </p:sp>
        <p:cxnSp>
          <p:nvCxnSpPr>
            <p:cNvPr id="60" name="Straight Connector 59"/>
            <p:cNvCxnSpPr/>
            <p:nvPr/>
          </p:nvCxnSpPr>
          <p:spPr>
            <a:xfrm flipV="1">
              <a:off x="5570675" y="2979067"/>
              <a:ext cx="696673" cy="362562"/>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61" name="Rounded Rectangle 60"/>
            <p:cNvSpPr/>
            <p:nvPr/>
          </p:nvSpPr>
          <p:spPr>
            <a:xfrm>
              <a:off x="5777163" y="2410960"/>
              <a:ext cx="1014675" cy="531460"/>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smtClean="0">
                  <a:latin typeface="Source Sans Pro Light"/>
                  <a:cs typeface="Source Sans Pro Light"/>
                </a:rPr>
                <a:t>join</a:t>
              </a:r>
              <a:endParaRPr lang="en-US" sz="1300" dirty="0">
                <a:latin typeface="Source Sans Pro Light"/>
                <a:cs typeface="Source Sans Pro Light"/>
              </a:endParaRPr>
            </a:p>
          </p:txBody>
        </p:sp>
        <p:sp>
          <p:nvSpPr>
            <p:cNvPr id="62" name="Rounded Rectangle 61"/>
            <p:cNvSpPr/>
            <p:nvPr/>
          </p:nvSpPr>
          <p:spPr>
            <a:xfrm>
              <a:off x="5081161" y="3341629"/>
              <a:ext cx="1014675" cy="531460"/>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smtClean="0">
                  <a:latin typeface="Source Sans Pro Light"/>
                  <a:cs typeface="Source Sans Pro Light"/>
                </a:rPr>
                <a:t>scan</a:t>
              </a:r>
            </a:p>
            <a:p>
              <a:pPr algn="ctr"/>
              <a:r>
                <a:rPr lang="en-US" sz="1300" dirty="0" smtClean="0">
                  <a:latin typeface="Source Sans Pro Light"/>
                  <a:cs typeface="Source Sans Pro Light"/>
                </a:rPr>
                <a:t>(events)</a:t>
              </a:r>
              <a:endParaRPr lang="en-US" sz="1300" dirty="0">
                <a:latin typeface="Source Sans Pro Light"/>
                <a:cs typeface="Source Sans Pro Light"/>
              </a:endParaRPr>
            </a:p>
          </p:txBody>
        </p:sp>
        <p:cxnSp>
          <p:nvCxnSpPr>
            <p:cNvPr id="63" name="Straight Connector 62"/>
            <p:cNvCxnSpPr/>
            <p:nvPr/>
          </p:nvCxnSpPr>
          <p:spPr>
            <a:xfrm flipH="1" flipV="1">
              <a:off x="6307452" y="2979067"/>
              <a:ext cx="703280" cy="362562"/>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64" name="Rounded Rectangle 63"/>
            <p:cNvSpPr/>
            <p:nvPr/>
          </p:nvSpPr>
          <p:spPr>
            <a:xfrm>
              <a:off x="6471113" y="3341629"/>
              <a:ext cx="1014675" cy="531460"/>
            </a:xfrm>
            <a:prstGeom prst="round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300" dirty="0" smtClean="0">
                  <a:latin typeface="Source Sans Pro Light"/>
                  <a:cs typeface="Source Sans Pro Light"/>
                </a:rPr>
                <a:t>filter</a:t>
              </a:r>
              <a:endParaRPr lang="en-US" sz="1300" dirty="0">
                <a:latin typeface="Source Sans Pro Light"/>
                <a:cs typeface="Source Sans Pro Light"/>
              </a:endParaRPr>
            </a:p>
          </p:txBody>
        </p:sp>
        <p:cxnSp>
          <p:nvCxnSpPr>
            <p:cNvPr id="65" name="Straight Connector 64"/>
            <p:cNvCxnSpPr>
              <a:stCxn id="66" idx="0"/>
              <a:endCxn id="64" idx="2"/>
            </p:cNvCxnSpPr>
            <p:nvPr/>
          </p:nvCxnSpPr>
          <p:spPr>
            <a:xfrm flipV="1">
              <a:off x="6978451" y="3873089"/>
              <a:ext cx="0" cy="381087"/>
            </a:xfrm>
            <a:prstGeom prst="line">
              <a:avLst/>
            </a:prstGeom>
            <a:ln>
              <a:tailEnd type="triangle" w="lg"/>
            </a:ln>
            <a:effectLst/>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6471113" y="4254176"/>
              <a:ext cx="1014675" cy="531460"/>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300" dirty="0" smtClean="0">
                  <a:latin typeface="Source Sans Pro Light"/>
                  <a:cs typeface="Source Sans Pro Light"/>
                </a:rPr>
                <a:t>scan</a:t>
              </a:r>
            </a:p>
            <a:p>
              <a:pPr algn="ctr"/>
              <a:r>
                <a:rPr lang="en-US" sz="1300" dirty="0" smtClean="0">
                  <a:latin typeface="Source Sans Pro Light"/>
                  <a:cs typeface="Source Sans Pro Light"/>
                </a:rPr>
                <a:t>(users)</a:t>
              </a:r>
              <a:endParaRPr lang="en-US" sz="1300" dirty="0">
                <a:latin typeface="Source Sans Pro Light"/>
                <a:cs typeface="Source Sans Pro Light"/>
              </a:endParaRPr>
            </a:p>
          </p:txBody>
        </p:sp>
      </p:grpSp>
      <p:sp>
        <p:nvSpPr>
          <p:cNvPr id="36" name="Slide Number Placeholder 4"/>
          <p:cNvSpPr txBox="1">
            <a:spLocks/>
          </p:cNvSpPr>
          <p:nvPr/>
        </p:nvSpPr>
        <p:spPr>
          <a:xfrm>
            <a:off x="8460619" y="4785636"/>
            <a:ext cx="558806" cy="273844"/>
          </a:xfrm>
          <a:prstGeom prst="rect">
            <a:avLst/>
          </a:prstGeom>
        </p:spPr>
        <p:txBody>
          <a:bodyPr vert="horz" lIns="91440" tIns="45720" rIns="91440" bIns="45720" rtlCol="0" anchor="ctr"/>
          <a:lstStyle>
            <a:defPPr>
              <a:defRPr lang="en-US"/>
            </a:defPPr>
            <a:lvl1pPr algn="r" defTabSz="457200" rtl="0" fontAlgn="auto">
              <a:spcBef>
                <a:spcPts val="0"/>
              </a:spcBef>
              <a:spcAft>
                <a:spcPts val="0"/>
              </a:spcAft>
              <a:defRPr sz="1200" kern="1200" smtClean="0">
                <a:solidFill>
                  <a:schemeClr val="bg1"/>
                </a:solidFill>
                <a:latin typeface="Source Sans Pro Light"/>
                <a:ea typeface="+mn-ea"/>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fld id="{40D15546-3768-674C-81B9-C40A1A080E88}" type="slidenum">
              <a:rPr lang="en-US" sz="1100" smtClean="0">
                <a:solidFill>
                  <a:srgbClr val="000000"/>
                </a:solidFill>
                <a:cs typeface="Source Sans Pro Light"/>
              </a:rPr>
              <a:pPr/>
              <a:t>82</a:t>
            </a:fld>
            <a:endParaRPr lang="en-US" sz="1100" dirty="0">
              <a:solidFill>
                <a:srgbClr val="000000"/>
              </a:solidFill>
              <a:cs typeface="Source Sans Pro Light"/>
            </a:endParaRPr>
          </a:p>
        </p:txBody>
      </p:sp>
    </p:spTree>
    <p:extLst>
      <p:ext uri="{BB962C8B-B14F-4D97-AF65-F5344CB8AC3E}">
        <p14:creationId xmlns:p14="http://schemas.microsoft.com/office/powerpoint/2010/main" val="100201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animBg="1"/>
      <p:bldP spid="33" grpId="0" animBg="1"/>
      <p:bldP spid="3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Spark 1.5 –Speed / Robustness</a:t>
            </a:r>
            <a:endParaRPr lang="en-US" dirty="0"/>
          </a:p>
        </p:txBody>
      </p:sp>
      <p:sp>
        <p:nvSpPr>
          <p:cNvPr id="3" name="Content Placeholder 2"/>
          <p:cNvSpPr>
            <a:spLocks noGrp="1"/>
          </p:cNvSpPr>
          <p:nvPr>
            <p:ph idx="1"/>
          </p:nvPr>
        </p:nvSpPr>
        <p:spPr>
          <a:xfrm>
            <a:off x="946151" y="1312863"/>
            <a:ext cx="3611214" cy="3394075"/>
          </a:xfrm>
        </p:spPr>
        <p:txBody>
          <a:bodyPr/>
          <a:lstStyle/>
          <a:p>
            <a:r>
              <a:rPr lang="en-US" dirty="0" smtClean="0"/>
              <a:t>Project Tungsten</a:t>
            </a:r>
          </a:p>
          <a:p>
            <a:pPr lvl="1"/>
            <a:r>
              <a:rPr lang="en-US" dirty="0" smtClean="0"/>
              <a:t>Tightly packed binary structures</a:t>
            </a:r>
          </a:p>
          <a:p>
            <a:pPr lvl="1"/>
            <a:r>
              <a:rPr lang="en-US" dirty="0"/>
              <a:t>F</a:t>
            </a:r>
            <a:r>
              <a:rPr lang="en-US" dirty="0" smtClean="0"/>
              <a:t>ully-accounted memory with automatic spilling</a:t>
            </a:r>
          </a:p>
          <a:p>
            <a:pPr lvl="1"/>
            <a:r>
              <a:rPr lang="en-US" dirty="0" smtClean="0"/>
              <a:t>Reduced serialization costs</a:t>
            </a:r>
          </a:p>
          <a:p>
            <a:pPr lvl="1"/>
            <a:endParaRPr lang="en-US" dirty="0" smtClean="0"/>
          </a:p>
        </p:txBody>
      </p:sp>
      <p:sp>
        <p:nvSpPr>
          <p:cNvPr id="4" name="Slide Number Placeholder 3"/>
          <p:cNvSpPr>
            <a:spLocks noGrp="1"/>
          </p:cNvSpPr>
          <p:nvPr>
            <p:ph type="sldNum" sz="quarter" idx="4294967295"/>
          </p:nvPr>
        </p:nvSpPr>
        <p:spPr>
          <a:xfrm>
            <a:off x="8461375" y="4786313"/>
            <a:ext cx="558800" cy="273050"/>
          </a:xfrm>
          <a:prstGeom prst="rect">
            <a:avLst/>
          </a:prstGeom>
        </p:spPr>
        <p:txBody>
          <a:bodyPr/>
          <a:lstStyle/>
          <a:p>
            <a:pPr>
              <a:defRPr/>
            </a:pPr>
            <a:fld id="{9F03A678-4452-844A-9F06-1DF79E40D900}" type="slidenum">
              <a:rPr lang="en-US" smtClean="0"/>
              <a:pPr>
                <a:defRPr/>
              </a:pPr>
              <a:t>83</a:t>
            </a:fld>
            <a:endParaRPr lang="en-US" dirty="0"/>
          </a:p>
        </p:txBody>
      </p:sp>
      <p:graphicFrame>
        <p:nvGraphicFramePr>
          <p:cNvPr id="5" name="Chart 4"/>
          <p:cNvGraphicFramePr/>
          <p:nvPr>
            <p:extLst>
              <p:ext uri="{D42A27DB-BD31-4B8C-83A1-F6EECF244321}">
                <p14:modId xmlns:p14="http://schemas.microsoft.com/office/powerpoint/2010/main" val="1179204259"/>
              </p:ext>
            </p:extLst>
          </p:nvPr>
        </p:nvGraphicFramePr>
        <p:xfrm>
          <a:off x="4944650" y="999067"/>
          <a:ext cx="3870564" cy="37078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39001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254760" y="1323211"/>
            <a:ext cx="3834263" cy="3279815"/>
          </a:xfrm>
        </p:spPr>
        <p:txBody>
          <a:bodyPr>
            <a:normAutofit fontScale="92500" lnSpcReduction="20000"/>
          </a:bodyPr>
          <a:lstStyle/>
          <a:p>
            <a:r>
              <a:rPr lang="en-US" dirty="0" smtClean="0"/>
              <a:t>100+ native functions with optimized </a:t>
            </a:r>
            <a:r>
              <a:rPr lang="en-US" dirty="0" err="1" smtClean="0"/>
              <a:t>codegen</a:t>
            </a:r>
            <a:r>
              <a:rPr lang="en-US" dirty="0" smtClean="0"/>
              <a:t> implementations</a:t>
            </a:r>
          </a:p>
          <a:p>
            <a:pPr lvl="1"/>
            <a:r>
              <a:rPr lang="en-US" dirty="0" smtClean="0"/>
              <a:t>String manipulation – </a:t>
            </a:r>
            <a:r>
              <a:rPr lang="en-US" sz="1600" dirty="0" err="1" smtClean="0">
                <a:latin typeface="Consolas"/>
                <a:cs typeface="Consolas"/>
              </a:rPr>
              <a:t>concat</a:t>
            </a:r>
            <a:r>
              <a:rPr lang="en-US" sz="1600" dirty="0" smtClean="0">
                <a:latin typeface="Consolas"/>
                <a:cs typeface="Consolas"/>
              </a:rPr>
              <a:t>, </a:t>
            </a:r>
            <a:r>
              <a:rPr lang="en-US" sz="1600" dirty="0" err="1" smtClean="0">
                <a:latin typeface="Consolas"/>
                <a:cs typeface="Consolas"/>
              </a:rPr>
              <a:t>format_string</a:t>
            </a:r>
            <a:r>
              <a:rPr lang="en-US" sz="1600" dirty="0" smtClean="0">
                <a:latin typeface="Consolas"/>
                <a:cs typeface="Consolas"/>
              </a:rPr>
              <a:t>, lower, </a:t>
            </a:r>
            <a:r>
              <a:rPr lang="en-US" sz="1600" dirty="0" err="1" smtClean="0">
                <a:latin typeface="Consolas"/>
                <a:cs typeface="Consolas"/>
              </a:rPr>
              <a:t>lpad</a:t>
            </a:r>
            <a:endParaRPr lang="en-US" sz="1600" dirty="0" smtClean="0">
              <a:latin typeface="Consolas"/>
              <a:cs typeface="Consolas"/>
            </a:endParaRPr>
          </a:p>
          <a:p>
            <a:pPr lvl="1"/>
            <a:r>
              <a:rPr lang="en-US" dirty="0" smtClean="0"/>
              <a:t>Data/Time – </a:t>
            </a:r>
            <a:r>
              <a:rPr lang="en-US" sz="1600" dirty="0" err="1" smtClean="0">
                <a:latin typeface="Consolas"/>
                <a:cs typeface="Consolas"/>
              </a:rPr>
              <a:t>current_timestamp</a:t>
            </a:r>
            <a:r>
              <a:rPr lang="en-US" sz="1600" dirty="0" smtClean="0">
                <a:latin typeface="Consolas"/>
                <a:cs typeface="Consolas"/>
              </a:rPr>
              <a:t>, </a:t>
            </a:r>
            <a:r>
              <a:rPr lang="en-US" sz="1600" dirty="0" err="1" smtClean="0">
                <a:latin typeface="Consolas"/>
                <a:cs typeface="Consolas"/>
              </a:rPr>
              <a:t>date_format</a:t>
            </a:r>
            <a:r>
              <a:rPr lang="en-US" sz="1600" dirty="0" smtClean="0">
                <a:latin typeface="Consolas"/>
                <a:cs typeface="Consolas"/>
              </a:rPr>
              <a:t>, </a:t>
            </a:r>
            <a:r>
              <a:rPr lang="en-US" sz="1600" dirty="0" err="1" smtClean="0">
                <a:latin typeface="Consolas"/>
                <a:cs typeface="Consolas"/>
              </a:rPr>
              <a:t>date_add</a:t>
            </a:r>
            <a:endParaRPr lang="en-US" sz="1600" dirty="0" smtClean="0">
              <a:latin typeface="Consolas"/>
              <a:cs typeface="Consolas"/>
            </a:endParaRPr>
          </a:p>
          <a:p>
            <a:pPr lvl="1"/>
            <a:r>
              <a:rPr lang="en-US" dirty="0" smtClean="0"/>
              <a:t>Math – </a:t>
            </a:r>
            <a:r>
              <a:rPr lang="en-US" sz="1700" dirty="0" err="1" smtClean="0">
                <a:latin typeface="Consolas"/>
                <a:cs typeface="Consolas"/>
              </a:rPr>
              <a:t>sqrt</a:t>
            </a:r>
            <a:r>
              <a:rPr lang="en-US" sz="1700" dirty="0" smtClean="0">
                <a:latin typeface="Consolas"/>
                <a:cs typeface="Consolas"/>
              </a:rPr>
              <a:t>, </a:t>
            </a:r>
            <a:r>
              <a:rPr lang="en-US" sz="1700" dirty="0" err="1" smtClean="0">
                <a:latin typeface="Consolas"/>
                <a:cs typeface="Consolas"/>
              </a:rPr>
              <a:t>randn</a:t>
            </a:r>
            <a:endParaRPr lang="en-US" sz="1700" dirty="0">
              <a:latin typeface="Consolas"/>
              <a:cs typeface="Consolas"/>
            </a:endParaRPr>
          </a:p>
          <a:p>
            <a:pPr lvl="1"/>
            <a:r>
              <a:rPr lang="en-US" dirty="0" smtClean="0"/>
              <a:t>Other – </a:t>
            </a:r>
            <a:r>
              <a:rPr lang="en-US" sz="1700" dirty="0" err="1" smtClean="0">
                <a:latin typeface="Consolas"/>
                <a:cs typeface="Consolas"/>
              </a:rPr>
              <a:t>monotonicallyIncreasingId</a:t>
            </a:r>
            <a:r>
              <a:rPr lang="en-US" sz="1700" dirty="0" smtClean="0">
                <a:latin typeface="Consolas"/>
                <a:cs typeface="Consolas"/>
              </a:rPr>
              <a:t>, </a:t>
            </a:r>
            <a:r>
              <a:rPr lang="en-US" sz="1700" dirty="0" err="1" smtClean="0">
                <a:latin typeface="Consolas"/>
                <a:cs typeface="Consolas"/>
              </a:rPr>
              <a:t>sparkPartitionId</a:t>
            </a:r>
            <a:r>
              <a:rPr lang="en-US" sz="1700" dirty="0" smtClean="0">
                <a:latin typeface="Consolas"/>
                <a:cs typeface="Consolas"/>
              </a:rPr>
              <a:t> </a:t>
            </a:r>
            <a:endParaRPr lang="en-US" sz="1700" dirty="0">
              <a:latin typeface="Consolas"/>
              <a:cs typeface="Consolas"/>
            </a:endParaRPr>
          </a:p>
        </p:txBody>
      </p:sp>
      <p:sp>
        <p:nvSpPr>
          <p:cNvPr id="4" name="Slide Number Placeholder 3"/>
          <p:cNvSpPr>
            <a:spLocks noGrp="1"/>
          </p:cNvSpPr>
          <p:nvPr>
            <p:ph type="sldNum" sz="quarter" idx="4294967295"/>
          </p:nvPr>
        </p:nvSpPr>
        <p:spPr>
          <a:xfrm>
            <a:off x="8461375" y="4786313"/>
            <a:ext cx="558800" cy="273050"/>
          </a:xfrm>
          <a:prstGeom prst="rect">
            <a:avLst/>
          </a:prstGeom>
        </p:spPr>
        <p:txBody>
          <a:bodyPr/>
          <a:lstStyle/>
          <a:p>
            <a:pPr>
              <a:defRPr/>
            </a:pPr>
            <a:fld id="{9F03A678-4452-844A-9F06-1DF79E40D900}" type="slidenum">
              <a:rPr lang="en-US" smtClean="0"/>
              <a:pPr>
                <a:defRPr/>
              </a:pPr>
              <a:t>84</a:t>
            </a:fld>
            <a:endParaRPr lang="en-US" dirty="0"/>
          </a:p>
        </p:txBody>
      </p:sp>
      <p:sp>
        <p:nvSpPr>
          <p:cNvPr id="2" name="Title 1"/>
          <p:cNvSpPr>
            <a:spLocks noGrp="1"/>
          </p:cNvSpPr>
          <p:nvPr>
            <p:ph type="title"/>
          </p:nvPr>
        </p:nvSpPr>
        <p:spPr/>
        <p:txBody>
          <a:bodyPr>
            <a:normAutofit fontScale="90000"/>
          </a:bodyPr>
          <a:lstStyle/>
          <a:p>
            <a:r>
              <a:rPr lang="en-US" dirty="0" smtClean="0"/>
              <a:t>Spark 1.5 – Improved Function Library</a:t>
            </a:r>
            <a:endParaRPr lang="en-US" dirty="0"/>
          </a:p>
        </p:txBody>
      </p:sp>
      <p:sp>
        <p:nvSpPr>
          <p:cNvPr id="5" name="Content Placeholder 4"/>
          <p:cNvSpPr>
            <a:spLocks noGrp="1"/>
          </p:cNvSpPr>
          <p:nvPr>
            <p:ph sz="half" idx="4294967295"/>
          </p:nvPr>
        </p:nvSpPr>
        <p:spPr>
          <a:xfrm>
            <a:off x="4089023" y="1323212"/>
            <a:ext cx="4935643" cy="3279814"/>
          </a:xfrm>
          <a:prstGeom prst="rect">
            <a:avLst/>
          </a:prstGeom>
        </p:spPr>
        <p:txBody>
          <a:bodyPr>
            <a:normAutofit/>
          </a:bodyPr>
          <a:lstStyle/>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400" dirty="0" smtClean="0">
              <a:solidFill>
                <a:srgbClr val="A71D5D"/>
              </a:solidFill>
              <a:latin typeface="Consolas"/>
              <a:ea typeface="ＭＳ 明朝"/>
              <a:cs typeface="Courier"/>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smtClean="0">
                <a:solidFill>
                  <a:srgbClr val="A71D5D"/>
                </a:solidFill>
                <a:latin typeface="Consolas"/>
                <a:ea typeface="ＭＳ 明朝"/>
                <a:cs typeface="Courier"/>
              </a:rPr>
              <a:t>from</a:t>
            </a:r>
            <a:r>
              <a:rPr lang="en-US" sz="1400" dirty="0" smtClean="0">
                <a:solidFill>
                  <a:srgbClr val="333333"/>
                </a:solidFill>
                <a:latin typeface="Consolas"/>
                <a:ea typeface="ＭＳ 明朝"/>
                <a:cs typeface="Courier"/>
              </a:rPr>
              <a:t> </a:t>
            </a:r>
            <a:r>
              <a:rPr lang="en-US" sz="1400" dirty="0" err="1">
                <a:solidFill>
                  <a:srgbClr val="333333"/>
                </a:solidFill>
                <a:latin typeface="Consolas"/>
                <a:ea typeface="ＭＳ 明朝"/>
                <a:cs typeface="Courier"/>
              </a:rPr>
              <a:t>pyspark.sql.functions</a:t>
            </a:r>
            <a:r>
              <a:rPr lang="en-US" sz="1400" dirty="0">
                <a:solidFill>
                  <a:srgbClr val="333333"/>
                </a:solidFill>
                <a:latin typeface="Consolas"/>
                <a:ea typeface="ＭＳ 明朝"/>
                <a:cs typeface="Courier"/>
              </a:rPr>
              <a:t> </a:t>
            </a:r>
            <a:r>
              <a:rPr lang="en-US" sz="1400" dirty="0">
                <a:solidFill>
                  <a:srgbClr val="A71D5D"/>
                </a:solidFill>
                <a:latin typeface="Consolas"/>
                <a:ea typeface="ＭＳ 明朝"/>
                <a:cs typeface="Courier"/>
              </a:rPr>
              <a:t>import</a:t>
            </a:r>
            <a:r>
              <a:rPr lang="en-US" sz="1400" dirty="0">
                <a:solidFill>
                  <a:srgbClr val="333333"/>
                </a:solidFill>
                <a:latin typeface="Consolas"/>
                <a:ea typeface="ＭＳ 明朝"/>
                <a:cs typeface="Courier"/>
              </a:rPr>
              <a:t> </a:t>
            </a:r>
            <a:r>
              <a:rPr lang="en-US" sz="1400" dirty="0" smtClean="0">
                <a:solidFill>
                  <a:srgbClr val="A71D5D"/>
                </a:solidFill>
                <a:latin typeface="Consolas"/>
                <a:ea typeface="ＭＳ 明朝"/>
                <a:cs typeface="Courier"/>
              </a:rPr>
              <a:t>*</a:t>
            </a:r>
            <a:endParaRPr lang="en-US" sz="1400" dirty="0" smtClean="0">
              <a:solidFill>
                <a:srgbClr val="333333"/>
              </a:solidFill>
              <a:latin typeface="Consolas"/>
              <a:ea typeface="ＭＳ 明朝"/>
              <a:cs typeface="Courier"/>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smtClean="0">
                <a:solidFill>
                  <a:srgbClr val="333333"/>
                </a:solidFill>
                <a:latin typeface="Consolas"/>
                <a:ea typeface="ＭＳ 明朝"/>
                <a:cs typeface="Courier"/>
              </a:rPr>
              <a:t>yesterday </a:t>
            </a:r>
            <a:r>
              <a:rPr lang="en-US" sz="1400" dirty="0">
                <a:solidFill>
                  <a:srgbClr val="A71D5D"/>
                </a:solidFill>
                <a:latin typeface="Consolas"/>
                <a:ea typeface="ＭＳ 明朝"/>
                <a:cs typeface="Courier"/>
              </a:rPr>
              <a:t>=</a:t>
            </a:r>
            <a:r>
              <a:rPr lang="en-US" sz="1400" dirty="0">
                <a:solidFill>
                  <a:srgbClr val="333333"/>
                </a:solidFill>
                <a:latin typeface="Consolas"/>
                <a:ea typeface="ＭＳ 明朝"/>
                <a:cs typeface="Courier"/>
              </a:rPr>
              <a:t> </a:t>
            </a:r>
            <a:r>
              <a:rPr lang="en-US" sz="1400" dirty="0" err="1">
                <a:solidFill>
                  <a:srgbClr val="333333"/>
                </a:solidFill>
                <a:latin typeface="Consolas"/>
                <a:ea typeface="ＭＳ 明朝"/>
                <a:cs typeface="Courier"/>
              </a:rPr>
              <a:t>date_sub</a:t>
            </a:r>
            <a:r>
              <a:rPr lang="en-US" sz="1400" dirty="0">
                <a:solidFill>
                  <a:srgbClr val="333333"/>
                </a:solidFill>
                <a:latin typeface="Consolas"/>
                <a:ea typeface="ＭＳ 明朝"/>
                <a:cs typeface="Courier"/>
              </a:rPr>
              <a:t>(</a:t>
            </a:r>
            <a:r>
              <a:rPr lang="en-US" sz="1400" dirty="0" err="1">
                <a:solidFill>
                  <a:srgbClr val="333333"/>
                </a:solidFill>
                <a:latin typeface="Consolas"/>
                <a:ea typeface="ＭＳ 明朝"/>
                <a:cs typeface="Courier"/>
              </a:rPr>
              <a:t>current_date</a:t>
            </a:r>
            <a:r>
              <a:rPr lang="en-US" sz="1400" dirty="0">
                <a:solidFill>
                  <a:srgbClr val="333333"/>
                </a:solidFill>
                <a:latin typeface="Consolas"/>
                <a:ea typeface="ＭＳ 明朝"/>
                <a:cs typeface="Courier"/>
              </a:rPr>
              <a:t>(), </a:t>
            </a:r>
            <a:r>
              <a:rPr lang="en-US" sz="1400" dirty="0">
                <a:solidFill>
                  <a:srgbClr val="0086B3"/>
                </a:solidFill>
                <a:latin typeface="Consolas"/>
                <a:ea typeface="ＭＳ 明朝"/>
                <a:cs typeface="Courier"/>
              </a:rPr>
              <a:t>1</a:t>
            </a:r>
            <a:r>
              <a:rPr lang="en-US" sz="1400" dirty="0">
                <a:solidFill>
                  <a:srgbClr val="333333"/>
                </a:solidFill>
                <a:latin typeface="Consolas"/>
                <a:ea typeface="ＭＳ 明朝"/>
                <a:cs typeface="Courier"/>
              </a:rPr>
              <a:t>)</a:t>
            </a:r>
            <a:endParaRPr lang="en-US" sz="2400" dirty="0">
              <a:latin typeface="Cambria"/>
              <a:ea typeface="ＭＳ 明朝"/>
              <a:cs typeface="Times New Roman"/>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latin typeface="Consolas"/>
                <a:ea typeface="ＭＳ 明朝"/>
                <a:cs typeface="Courier"/>
              </a:rPr>
              <a:t>df2 </a:t>
            </a:r>
            <a:r>
              <a:rPr lang="en-US" sz="1400" dirty="0">
                <a:solidFill>
                  <a:srgbClr val="A71D5D"/>
                </a:solidFill>
                <a:latin typeface="Consolas"/>
                <a:ea typeface="ＭＳ 明朝"/>
                <a:cs typeface="Courier"/>
              </a:rPr>
              <a:t>=</a:t>
            </a:r>
            <a:r>
              <a:rPr lang="en-US" sz="1400" dirty="0">
                <a:solidFill>
                  <a:srgbClr val="333333"/>
                </a:solidFill>
                <a:latin typeface="Consolas"/>
                <a:ea typeface="ＭＳ 明朝"/>
                <a:cs typeface="Courier"/>
              </a:rPr>
              <a:t> </a:t>
            </a:r>
            <a:r>
              <a:rPr lang="en-US" sz="1400" dirty="0" err="1">
                <a:solidFill>
                  <a:srgbClr val="333333"/>
                </a:solidFill>
                <a:latin typeface="Consolas"/>
                <a:ea typeface="ＭＳ 明朝"/>
                <a:cs typeface="Courier"/>
              </a:rPr>
              <a:t>df.filter</a:t>
            </a:r>
            <a:r>
              <a:rPr lang="en-US" sz="1400" dirty="0">
                <a:solidFill>
                  <a:srgbClr val="333333"/>
                </a:solidFill>
                <a:latin typeface="Consolas"/>
                <a:ea typeface="ＭＳ 明朝"/>
                <a:cs typeface="Courier"/>
              </a:rPr>
              <a:t>(</a:t>
            </a:r>
            <a:r>
              <a:rPr lang="en-US" sz="1400" dirty="0" err="1">
                <a:solidFill>
                  <a:srgbClr val="333333"/>
                </a:solidFill>
                <a:latin typeface="Consolas"/>
                <a:ea typeface="ＭＳ 明朝"/>
                <a:cs typeface="Courier"/>
              </a:rPr>
              <a:t>df.created_at</a:t>
            </a:r>
            <a:r>
              <a:rPr lang="en-US" sz="1400" dirty="0">
                <a:solidFill>
                  <a:srgbClr val="333333"/>
                </a:solidFill>
                <a:latin typeface="Consolas"/>
                <a:ea typeface="ＭＳ 明朝"/>
                <a:cs typeface="Courier"/>
              </a:rPr>
              <a:t> </a:t>
            </a:r>
            <a:r>
              <a:rPr lang="en-US" sz="1400" dirty="0" smtClean="0">
                <a:solidFill>
                  <a:srgbClr val="A71D5D"/>
                </a:solidFill>
                <a:latin typeface="Consolas"/>
                <a:ea typeface="ＭＳ 明朝"/>
                <a:cs typeface="Courier"/>
              </a:rPr>
              <a:t>&gt;</a:t>
            </a:r>
            <a:r>
              <a:rPr lang="en-US" sz="1400" dirty="0" smtClean="0">
                <a:solidFill>
                  <a:srgbClr val="333333"/>
                </a:solidFill>
                <a:latin typeface="Consolas"/>
                <a:ea typeface="ＭＳ 明朝"/>
                <a:cs typeface="Courier"/>
              </a:rPr>
              <a:t> </a:t>
            </a:r>
            <a:r>
              <a:rPr lang="en-US" sz="1400" dirty="0">
                <a:solidFill>
                  <a:srgbClr val="333333"/>
                </a:solidFill>
                <a:latin typeface="Consolas"/>
                <a:ea typeface="ＭＳ 明朝"/>
                <a:cs typeface="Courier"/>
              </a:rPr>
              <a:t>yesterday)</a:t>
            </a:r>
            <a:endParaRPr lang="en-US" sz="2400" dirty="0">
              <a:latin typeface="Cambria"/>
              <a:ea typeface="ＭＳ 明朝"/>
              <a:cs typeface="Times New Roman"/>
            </a:endParaRPr>
          </a:p>
          <a:p>
            <a:pPr marL="0" indent="0">
              <a:buNone/>
            </a:pPr>
            <a:endParaRPr lang="en-US" sz="1400" dirty="0">
              <a:latin typeface="Consolas"/>
              <a:cs typeface="Consolas"/>
            </a:endParaRPr>
          </a:p>
          <a:p>
            <a:pPr marL="0" indent="0">
              <a:buNone/>
            </a:pPr>
            <a:endParaRPr lang="en-US" sz="1400" dirty="0" smtClean="0">
              <a:latin typeface="Consolas"/>
              <a:cs typeface="Consolas"/>
            </a:endParaRPr>
          </a:p>
          <a:p>
            <a:pPr marL="0" indent="0">
              <a:buNone/>
            </a:pPr>
            <a:endParaRPr lang="en-US" sz="1400" dirty="0" smtClean="0">
              <a:latin typeface="Consolas"/>
              <a:cs typeface="Consolas"/>
            </a:endParaRPr>
          </a:p>
          <a:p>
            <a:pPr marL="0" indent="0">
              <a:buNone/>
            </a:pPr>
            <a:endParaRPr lang="en-US" sz="1400" dirty="0" smtClean="0">
              <a:latin typeface="Consolas"/>
              <a:cs typeface="Consolas"/>
            </a:endParaRPr>
          </a:p>
          <a:p>
            <a:pPr marL="0" indent="0">
              <a:buNone/>
            </a:pPr>
            <a:r>
              <a:rPr lang="en-US" sz="1400" dirty="0">
                <a:solidFill>
                  <a:srgbClr val="A71D5D"/>
                </a:solidFill>
                <a:latin typeface="Consolas"/>
              </a:rPr>
              <a:t>import</a:t>
            </a:r>
            <a:r>
              <a:rPr lang="en-US" sz="1400" dirty="0">
                <a:solidFill>
                  <a:srgbClr val="333333"/>
                </a:solidFill>
                <a:latin typeface="Consolas"/>
              </a:rPr>
              <a:t> </a:t>
            </a:r>
            <a:r>
              <a:rPr lang="en-US" sz="1400" dirty="0">
                <a:solidFill>
                  <a:srgbClr val="ED6A43"/>
                </a:solidFill>
                <a:latin typeface="Consolas"/>
              </a:rPr>
              <a:t>org.apache.spark.sql.functions.</a:t>
            </a:r>
            <a:r>
              <a:rPr lang="en-US" sz="1400" dirty="0" smtClean="0">
                <a:solidFill>
                  <a:srgbClr val="ED6A43"/>
                </a:solidFill>
                <a:latin typeface="Consolas"/>
              </a:rPr>
              <a:t>_</a:t>
            </a:r>
          </a:p>
          <a:p>
            <a:pPr marL="0" indent="0">
              <a:buNone/>
            </a:pPr>
            <a:r>
              <a:rPr lang="en-US" sz="1400" dirty="0" err="1" smtClean="0">
                <a:solidFill>
                  <a:srgbClr val="A71D5D"/>
                </a:solidFill>
                <a:latin typeface="Consolas"/>
              </a:rPr>
              <a:t>val</a:t>
            </a:r>
            <a:r>
              <a:rPr lang="en-US" sz="1400" dirty="0" smtClean="0">
                <a:solidFill>
                  <a:srgbClr val="333333"/>
                </a:solidFill>
                <a:latin typeface="Consolas"/>
              </a:rPr>
              <a:t> </a:t>
            </a:r>
            <a:r>
              <a:rPr lang="en-US" sz="1400" dirty="0">
                <a:solidFill>
                  <a:srgbClr val="795DA3"/>
                </a:solidFill>
                <a:latin typeface="Consolas"/>
              </a:rPr>
              <a:t>yesterday</a:t>
            </a:r>
            <a:r>
              <a:rPr lang="en-US" sz="1400" dirty="0">
                <a:solidFill>
                  <a:srgbClr val="333333"/>
                </a:solidFill>
                <a:latin typeface="Consolas"/>
              </a:rPr>
              <a:t> </a:t>
            </a:r>
            <a:r>
              <a:rPr lang="en-US" sz="1400" dirty="0">
                <a:solidFill>
                  <a:srgbClr val="A71D5D"/>
                </a:solidFill>
                <a:latin typeface="Consolas"/>
              </a:rPr>
              <a:t>=</a:t>
            </a:r>
            <a:r>
              <a:rPr lang="en-US" sz="1400" dirty="0">
                <a:solidFill>
                  <a:srgbClr val="333333"/>
                </a:solidFill>
                <a:latin typeface="Consolas"/>
              </a:rPr>
              <a:t> </a:t>
            </a:r>
            <a:r>
              <a:rPr lang="en-US" sz="1400" dirty="0" err="1">
                <a:solidFill>
                  <a:srgbClr val="333333"/>
                </a:solidFill>
                <a:latin typeface="Consolas"/>
              </a:rPr>
              <a:t>date_sub</a:t>
            </a:r>
            <a:r>
              <a:rPr lang="en-US" sz="1400" dirty="0">
                <a:solidFill>
                  <a:srgbClr val="333333"/>
                </a:solidFill>
                <a:latin typeface="Consolas"/>
              </a:rPr>
              <a:t>(</a:t>
            </a:r>
            <a:r>
              <a:rPr lang="en-US" sz="1400" dirty="0" err="1">
                <a:solidFill>
                  <a:srgbClr val="333333"/>
                </a:solidFill>
                <a:latin typeface="Consolas"/>
              </a:rPr>
              <a:t>current_date</a:t>
            </a:r>
            <a:r>
              <a:rPr lang="en-US" sz="1400" dirty="0">
                <a:solidFill>
                  <a:srgbClr val="333333"/>
                </a:solidFill>
                <a:latin typeface="Consolas"/>
              </a:rPr>
              <a:t>(), </a:t>
            </a:r>
            <a:r>
              <a:rPr lang="en-US" sz="1400" dirty="0">
                <a:solidFill>
                  <a:srgbClr val="0086B3"/>
                </a:solidFill>
                <a:latin typeface="Consolas"/>
              </a:rPr>
              <a:t>1</a:t>
            </a:r>
            <a:r>
              <a:rPr lang="en-US" sz="1400" dirty="0" smtClean="0">
                <a:solidFill>
                  <a:srgbClr val="333333"/>
                </a:solidFill>
                <a:latin typeface="Consolas"/>
              </a:rPr>
              <a:t>)</a:t>
            </a:r>
          </a:p>
          <a:p>
            <a:pPr marL="0" indent="0">
              <a:buNone/>
            </a:pPr>
            <a:r>
              <a:rPr lang="en-US" sz="1400" dirty="0" err="1" smtClean="0">
                <a:solidFill>
                  <a:srgbClr val="A71D5D"/>
                </a:solidFill>
                <a:latin typeface="Consolas"/>
              </a:rPr>
              <a:t>val</a:t>
            </a:r>
            <a:r>
              <a:rPr lang="en-US" sz="1400" dirty="0" smtClean="0">
                <a:solidFill>
                  <a:srgbClr val="333333"/>
                </a:solidFill>
                <a:latin typeface="Consolas"/>
              </a:rPr>
              <a:t> </a:t>
            </a:r>
            <a:r>
              <a:rPr lang="en-US" sz="1400" dirty="0">
                <a:solidFill>
                  <a:srgbClr val="795DA3"/>
                </a:solidFill>
                <a:latin typeface="Consolas"/>
              </a:rPr>
              <a:t>df2</a:t>
            </a:r>
            <a:r>
              <a:rPr lang="en-US" sz="1400" dirty="0">
                <a:solidFill>
                  <a:srgbClr val="333333"/>
                </a:solidFill>
                <a:latin typeface="Consolas"/>
              </a:rPr>
              <a:t> </a:t>
            </a:r>
            <a:r>
              <a:rPr lang="en-US" sz="1400" dirty="0">
                <a:solidFill>
                  <a:srgbClr val="A71D5D"/>
                </a:solidFill>
                <a:latin typeface="Consolas"/>
              </a:rPr>
              <a:t>=</a:t>
            </a:r>
            <a:r>
              <a:rPr lang="en-US" sz="1400" dirty="0">
                <a:solidFill>
                  <a:srgbClr val="333333"/>
                </a:solidFill>
                <a:latin typeface="Consolas"/>
              </a:rPr>
              <a:t> </a:t>
            </a:r>
            <a:r>
              <a:rPr lang="en-US" sz="1400" dirty="0" err="1">
                <a:solidFill>
                  <a:srgbClr val="333333"/>
                </a:solidFill>
                <a:latin typeface="Consolas"/>
              </a:rPr>
              <a:t>df.filter</a:t>
            </a:r>
            <a:r>
              <a:rPr lang="en-US" sz="1400" dirty="0">
                <a:solidFill>
                  <a:srgbClr val="333333"/>
                </a:solidFill>
                <a:latin typeface="Consolas"/>
              </a:rPr>
              <a:t>(</a:t>
            </a:r>
            <a:r>
              <a:rPr lang="en-US" sz="1400" dirty="0" err="1">
                <a:solidFill>
                  <a:srgbClr val="333333"/>
                </a:solidFill>
                <a:latin typeface="Consolas"/>
              </a:rPr>
              <a:t>df</a:t>
            </a:r>
            <a:r>
              <a:rPr lang="en-US" sz="1400" dirty="0">
                <a:solidFill>
                  <a:srgbClr val="333333"/>
                </a:solidFill>
                <a:latin typeface="Consolas"/>
              </a:rPr>
              <a:t>(</a:t>
            </a:r>
            <a:r>
              <a:rPr lang="en-US" sz="1400" dirty="0">
                <a:solidFill>
                  <a:srgbClr val="183691"/>
                </a:solidFill>
                <a:latin typeface="Consolas"/>
              </a:rPr>
              <a:t>"</a:t>
            </a:r>
            <a:r>
              <a:rPr lang="en-US" sz="1400" dirty="0" err="1">
                <a:solidFill>
                  <a:srgbClr val="183691"/>
                </a:solidFill>
                <a:latin typeface="Consolas"/>
              </a:rPr>
              <a:t>created_at</a:t>
            </a:r>
            <a:r>
              <a:rPr lang="en-US" sz="1400" dirty="0">
                <a:solidFill>
                  <a:srgbClr val="183691"/>
                </a:solidFill>
                <a:latin typeface="Consolas"/>
              </a:rPr>
              <a:t>"</a:t>
            </a:r>
            <a:r>
              <a:rPr lang="en-US" sz="1400" dirty="0"/>
              <a:t>) </a:t>
            </a:r>
            <a:r>
              <a:rPr lang="en-US" sz="1400" dirty="0">
                <a:solidFill>
                  <a:srgbClr val="A71D5D"/>
                </a:solidFill>
                <a:latin typeface="Consolas"/>
              </a:rPr>
              <a:t>&gt;</a:t>
            </a:r>
            <a:r>
              <a:rPr lang="en-US" sz="1400" dirty="0" smtClean="0">
                <a:solidFill>
                  <a:srgbClr val="333333"/>
                </a:solidFill>
                <a:latin typeface="Consolas"/>
              </a:rPr>
              <a:t> </a:t>
            </a:r>
            <a:r>
              <a:rPr lang="en-US" sz="1400" dirty="0">
                <a:solidFill>
                  <a:srgbClr val="333333"/>
                </a:solidFill>
                <a:latin typeface="Consolas"/>
              </a:rPr>
              <a:t>yesterday)</a:t>
            </a:r>
            <a:r>
              <a:rPr lang="en-US" sz="1400" dirty="0"/>
              <a:t> </a:t>
            </a:r>
            <a:endParaRPr lang="en-US" sz="1400" dirty="0">
              <a:latin typeface="Consolas"/>
              <a:cs typeface="Consolas"/>
            </a:endParaRPr>
          </a:p>
        </p:txBody>
      </p:sp>
      <p:pic>
        <p:nvPicPr>
          <p:cNvPr id="6" name="Picture 5" descr="imgre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939" y="1084470"/>
            <a:ext cx="1421429" cy="477483"/>
          </a:xfrm>
          <a:prstGeom prst="rect">
            <a:avLst/>
          </a:prstGeom>
        </p:spPr>
      </p:pic>
      <p:pic>
        <p:nvPicPr>
          <p:cNvPr id="7" name="Picture 6"/>
          <p:cNvPicPr>
            <a:picLocks noChangeAspect="1"/>
          </p:cNvPicPr>
          <p:nvPr/>
        </p:nvPicPr>
        <p:blipFill>
          <a:blip r:embed="rId4"/>
          <a:stretch>
            <a:fillRect/>
          </a:stretch>
        </p:blipFill>
        <p:spPr>
          <a:xfrm>
            <a:off x="4136794" y="2767367"/>
            <a:ext cx="1024015" cy="454759"/>
          </a:xfrm>
          <a:prstGeom prst="rect">
            <a:avLst/>
          </a:prstGeom>
        </p:spPr>
      </p:pic>
    </p:spTree>
    <p:extLst>
      <p:ext uri="{BB962C8B-B14F-4D97-AF65-F5344CB8AC3E}">
        <p14:creationId xmlns:p14="http://schemas.microsoft.com/office/powerpoint/2010/main" val="1843898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16000" y="205979"/>
            <a:ext cx="7172477" cy="857250"/>
          </a:xfrm>
        </p:spPr>
        <p:txBody>
          <a:bodyPr/>
          <a:lstStyle/>
          <a:p>
            <a:r>
              <a:rPr lang="en-US" dirty="0" smtClean="0"/>
              <a:t>Window Functions</a:t>
            </a:r>
            <a:endParaRPr lang="en-US" dirty="0"/>
          </a:p>
        </p:txBody>
      </p:sp>
      <p:sp>
        <p:nvSpPr>
          <p:cNvPr id="4" name="TextBox 3"/>
          <p:cNvSpPr txBox="1"/>
          <p:nvPr/>
        </p:nvSpPr>
        <p:spPr>
          <a:xfrm>
            <a:off x="899884" y="921656"/>
            <a:ext cx="6509659" cy="2585323"/>
          </a:xfrm>
          <a:prstGeom prst="rect">
            <a:avLst/>
          </a:prstGeom>
          <a:noFill/>
        </p:spPr>
        <p:txBody>
          <a:bodyPr wrap="square" rtlCol="0">
            <a:spAutoFit/>
          </a:bodyPr>
          <a:lstStyle/>
          <a:p>
            <a:r>
              <a:rPr lang="en-US" dirty="0" smtClean="0">
                <a:latin typeface="Source Sans Pro" panose="020B0503030403020204" pitchFamily="34" charset="0"/>
              </a:rPr>
              <a:t>Before Spark 1.4:</a:t>
            </a:r>
          </a:p>
          <a:p>
            <a:endParaRPr lang="en-US" dirty="0">
              <a:latin typeface="Source Sans Pro" panose="020B0503030403020204" pitchFamily="34" charset="0"/>
            </a:endParaRPr>
          </a:p>
          <a:p>
            <a:pPr marL="285750" indent="-285750">
              <a:buFontTx/>
              <a:buChar char="-"/>
            </a:pPr>
            <a:r>
              <a:rPr lang="en-US" dirty="0" smtClean="0">
                <a:latin typeface="Source Sans Pro Light" panose="020B0403030403020204" pitchFamily="34" charset="0"/>
              </a:rPr>
              <a:t>2 kinds of functions in Spark that could return a single value:</a:t>
            </a:r>
          </a:p>
          <a:p>
            <a:pPr marL="742950" lvl="1" indent="-285750">
              <a:buFont typeface="Arial" panose="020B0604020202020204" pitchFamily="34" charset="0"/>
              <a:buChar char="•"/>
            </a:pPr>
            <a:r>
              <a:rPr lang="en-US" b="1" dirty="0">
                <a:latin typeface="Source Sans Pro Light" panose="020B0403030403020204" pitchFamily="34" charset="0"/>
              </a:rPr>
              <a:t>Built-in functions or </a:t>
            </a:r>
            <a:r>
              <a:rPr lang="en-US" b="1" dirty="0" smtClean="0">
                <a:latin typeface="Source Sans Pro Light" panose="020B0403030403020204" pitchFamily="34" charset="0"/>
              </a:rPr>
              <a:t>UDFs </a:t>
            </a:r>
            <a:r>
              <a:rPr lang="en-US" i="1" dirty="0" smtClean="0">
                <a:latin typeface="Source Sans Pro Light" panose="020B0403030403020204" pitchFamily="34" charset="0"/>
              </a:rPr>
              <a:t>(round)</a:t>
            </a:r>
          </a:p>
          <a:p>
            <a:pPr marL="1200150" lvl="2" indent="-285750">
              <a:buFont typeface="Arial" panose="020B0604020202020204" pitchFamily="34" charset="0"/>
              <a:buChar char="•"/>
            </a:pPr>
            <a:r>
              <a:rPr lang="en-US" dirty="0">
                <a:latin typeface="Source Sans Pro Light" panose="020B0403030403020204" pitchFamily="34" charset="0"/>
              </a:rPr>
              <a:t>take values from a single row as input, and they generate a single return value for every input </a:t>
            </a:r>
            <a:r>
              <a:rPr lang="en-US" dirty="0" smtClean="0">
                <a:latin typeface="Source Sans Pro Light" panose="020B0403030403020204" pitchFamily="34" charset="0"/>
              </a:rPr>
              <a:t>row</a:t>
            </a:r>
          </a:p>
          <a:p>
            <a:pPr marL="742950" lvl="1" indent="-285750">
              <a:buFont typeface="Arial" panose="020B0604020202020204" pitchFamily="34" charset="0"/>
              <a:buChar char="•"/>
            </a:pPr>
            <a:r>
              <a:rPr lang="en-US" b="1" dirty="0">
                <a:latin typeface="Source Sans Pro Light" panose="020B0403030403020204" pitchFamily="34" charset="0"/>
              </a:rPr>
              <a:t>Aggregate </a:t>
            </a:r>
            <a:r>
              <a:rPr lang="en-US" b="1" dirty="0" smtClean="0">
                <a:latin typeface="Source Sans Pro Light" panose="020B0403030403020204" pitchFamily="34" charset="0"/>
              </a:rPr>
              <a:t>functions </a:t>
            </a:r>
            <a:r>
              <a:rPr lang="en-US" i="1" dirty="0" smtClean="0">
                <a:latin typeface="Source Sans Pro Light" panose="020B0403030403020204" pitchFamily="34" charset="0"/>
              </a:rPr>
              <a:t>(sum or max)</a:t>
            </a:r>
          </a:p>
          <a:p>
            <a:pPr marL="1200150" lvl="2" indent="-285750">
              <a:buFont typeface="Arial" panose="020B0604020202020204" pitchFamily="34" charset="0"/>
              <a:buChar char="•"/>
            </a:pPr>
            <a:r>
              <a:rPr lang="en-US" i="1" dirty="0">
                <a:latin typeface="Source Sans Pro Light" panose="020B0403030403020204" pitchFamily="34" charset="0"/>
              </a:rPr>
              <a:t>operate on a group of rows and calculate a single return value for every </a:t>
            </a:r>
            <a:r>
              <a:rPr lang="en-US" i="1" dirty="0" smtClean="0">
                <a:latin typeface="Source Sans Pro Light" panose="020B0403030403020204" pitchFamily="34" charset="0"/>
              </a:rPr>
              <a:t>group</a:t>
            </a:r>
            <a:endParaRPr lang="en-US" i="1" dirty="0">
              <a:latin typeface="Source Sans Pro Light" panose="020B0403030403020204" pitchFamily="34" charset="0"/>
            </a:endParaRPr>
          </a:p>
        </p:txBody>
      </p:sp>
      <p:sp>
        <p:nvSpPr>
          <p:cNvPr id="5" name="TextBox 4"/>
          <p:cNvSpPr txBox="1"/>
          <p:nvPr/>
        </p:nvSpPr>
        <p:spPr>
          <a:xfrm>
            <a:off x="1016000" y="3666172"/>
            <a:ext cx="6509659" cy="1477328"/>
          </a:xfrm>
          <a:prstGeom prst="rect">
            <a:avLst/>
          </a:prstGeom>
          <a:noFill/>
        </p:spPr>
        <p:txBody>
          <a:bodyPr wrap="square" rtlCol="0">
            <a:spAutoFit/>
          </a:bodyPr>
          <a:lstStyle/>
          <a:p>
            <a:r>
              <a:rPr lang="en-US" dirty="0" smtClean="0">
                <a:latin typeface="Source Sans Pro" panose="020B0503030403020204" pitchFamily="34" charset="0"/>
              </a:rPr>
              <a:t>New with Spark 1.4:</a:t>
            </a:r>
          </a:p>
          <a:p>
            <a:pPr marL="285750" indent="-285750">
              <a:buFont typeface="Arial" panose="020B0604020202020204" pitchFamily="34" charset="0"/>
              <a:buChar char="•"/>
            </a:pPr>
            <a:r>
              <a:rPr lang="en-US" dirty="0" smtClean="0">
                <a:latin typeface="Source Sans Pro" panose="020B0503030403020204" pitchFamily="34" charset="0"/>
              </a:rPr>
              <a:t>Window Functions </a:t>
            </a:r>
            <a:r>
              <a:rPr lang="en-US" i="1" dirty="0" smtClean="0">
                <a:latin typeface="Source Sans Pro" panose="020B0503030403020204" pitchFamily="34" charset="0"/>
              </a:rPr>
              <a:t>(moving </a:t>
            </a:r>
            <a:r>
              <a:rPr lang="en-US" i="1" dirty="0" err="1" smtClean="0">
                <a:latin typeface="Source Sans Pro" panose="020B0503030403020204" pitchFamily="34" charset="0"/>
              </a:rPr>
              <a:t>avg</a:t>
            </a:r>
            <a:r>
              <a:rPr lang="en-US" i="1" dirty="0" smtClean="0">
                <a:latin typeface="Source Sans Pro" panose="020B0503030403020204" pitchFamily="34" charset="0"/>
              </a:rPr>
              <a:t>, cumulative sum)</a:t>
            </a:r>
            <a:endParaRPr lang="en-US" dirty="0" smtClean="0">
              <a:latin typeface="Source Sans Pro" panose="020B0503030403020204" pitchFamily="34" charset="0"/>
            </a:endParaRPr>
          </a:p>
          <a:p>
            <a:pPr marL="742950" lvl="1" indent="-285750">
              <a:buFont typeface="Arial" panose="020B0604020202020204" pitchFamily="34" charset="0"/>
              <a:buChar char="•"/>
            </a:pPr>
            <a:r>
              <a:rPr lang="en-US" dirty="0">
                <a:latin typeface="Source Sans Pro Light" panose="020B0403030403020204" pitchFamily="34" charset="0"/>
              </a:rPr>
              <a:t>operate on a group of rows while still returning a single value for every input row. </a:t>
            </a:r>
            <a:endParaRPr lang="en-US" dirty="0" smtClean="0">
              <a:latin typeface="Source Sans Pro Light" panose="020B0403030403020204" pitchFamily="34" charset="0"/>
            </a:endParaRPr>
          </a:p>
          <a:p>
            <a:endParaRPr lang="en-US" dirty="0">
              <a:latin typeface="Source Sans Pro" panose="020B0503030403020204" pitchFamily="34" charset="0"/>
            </a:endParaRPr>
          </a:p>
        </p:txBody>
      </p:sp>
    </p:spTree>
    <p:extLst>
      <p:ext uri="{BB962C8B-B14F-4D97-AF65-F5344CB8AC3E}">
        <p14:creationId xmlns:p14="http://schemas.microsoft.com/office/powerpoint/2010/main" val="37416478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2229" y="523006"/>
            <a:ext cx="6081770" cy="3930744"/>
          </a:xfrm>
          <a:prstGeom prst="rect">
            <a:avLst/>
          </a:prstGeom>
        </p:spPr>
      </p:pic>
    </p:spTree>
    <p:extLst>
      <p:ext uri="{BB962C8B-B14F-4D97-AF65-F5344CB8AC3E}">
        <p14:creationId xmlns:p14="http://schemas.microsoft.com/office/powerpoint/2010/main" val="32393968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7078" y="245865"/>
            <a:ext cx="8254428" cy="501388"/>
          </a:xfrm>
        </p:spPr>
        <p:txBody>
          <a:bodyPr>
            <a:normAutofit fontScale="90000"/>
          </a:bodyPr>
          <a:lstStyle/>
          <a:p>
            <a:r>
              <a:rPr lang="en-US" dirty="0" smtClean="0"/>
              <a:t>Streaming DataFrames</a:t>
            </a:r>
            <a:endParaRPr lang="en-US" dirty="0"/>
          </a:p>
        </p:txBody>
      </p:sp>
      <p:pic>
        <p:nvPicPr>
          <p:cNvPr id="1026" name="Picture 2" descr="http://www.laminaresearchcenter.com/images/comingso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819" y="173425"/>
            <a:ext cx="1422126" cy="6462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6888" y="1333725"/>
            <a:ext cx="4228241" cy="646331"/>
          </a:xfrm>
          <a:prstGeom prst="rect">
            <a:avLst/>
          </a:prstGeom>
          <a:noFill/>
        </p:spPr>
        <p:txBody>
          <a:bodyPr wrap="square" rtlCol="0">
            <a:spAutoFit/>
          </a:bodyPr>
          <a:lstStyle/>
          <a:p>
            <a:r>
              <a:rPr lang="en-US" dirty="0">
                <a:latin typeface="Source Sans Pro" panose="020B0503030403020204" pitchFamily="34" charset="0"/>
              </a:rPr>
              <a:t>Umbrella ticket to track what's needed to make streaming DataFrame a </a:t>
            </a:r>
            <a:r>
              <a:rPr lang="en-US" dirty="0" smtClean="0">
                <a:latin typeface="Source Sans Pro" panose="020B0503030403020204" pitchFamily="34" charset="0"/>
              </a:rPr>
              <a:t>reality:</a:t>
            </a:r>
            <a:endParaRPr lang="en-US" dirty="0">
              <a:latin typeface="Source Sans Pro" panose="020B0503030403020204" pitchFamily="34" charset="0"/>
            </a:endParaRPr>
          </a:p>
        </p:txBody>
      </p:sp>
      <p:sp>
        <p:nvSpPr>
          <p:cNvPr id="6" name="TextBox 5"/>
          <p:cNvSpPr txBox="1"/>
          <p:nvPr/>
        </p:nvSpPr>
        <p:spPr>
          <a:xfrm>
            <a:off x="2399441" y="2103808"/>
            <a:ext cx="5287019" cy="584775"/>
          </a:xfrm>
          <a:prstGeom prst="rect">
            <a:avLst/>
          </a:prstGeom>
          <a:noFill/>
        </p:spPr>
        <p:txBody>
          <a:bodyPr wrap="square" rtlCol="0">
            <a:spAutoFit/>
          </a:bodyPr>
          <a:lstStyle/>
          <a:p>
            <a:r>
              <a:rPr lang="en-US" sz="1600" dirty="0">
                <a:hlinkClick r:id="rId4"/>
              </a:rPr>
              <a:t>https://</a:t>
            </a:r>
            <a:r>
              <a:rPr lang="en-US" sz="1600" dirty="0" smtClean="0">
                <a:hlinkClick r:id="rId4"/>
              </a:rPr>
              <a:t>issues.apache.org/jira/browse/SPARK-8360</a:t>
            </a:r>
            <a:endParaRPr lang="en-US" sz="1600" dirty="0" smtClean="0"/>
          </a:p>
          <a:p>
            <a:endParaRPr lang="en-US" sz="1600" dirty="0"/>
          </a:p>
        </p:txBody>
      </p:sp>
    </p:spTree>
    <p:extLst>
      <p:ext uri="{BB962C8B-B14F-4D97-AF65-F5344CB8AC3E}">
        <p14:creationId xmlns:p14="http://schemas.microsoft.com/office/powerpoint/2010/main" val="35000240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ext uri="{D42A27DB-BD31-4B8C-83A1-F6EECF244321}">
                <p14:modId xmlns:p14="http://schemas.microsoft.com/office/powerpoint/2010/main" val="2336892712"/>
              </p:ext>
            </p:extLst>
          </p:nvPr>
        </p:nvGraphicFramePr>
        <p:xfrm>
          <a:off x="859556" y="1012310"/>
          <a:ext cx="7222832" cy="373898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US" dirty="0" smtClean="0"/>
              <a:t>Contributors per Month to Spark</a:t>
            </a:r>
            <a:endParaRPr lang="en-US" dirty="0"/>
          </a:p>
        </p:txBody>
      </p:sp>
      <p:sp>
        <p:nvSpPr>
          <p:cNvPr id="4" name="Rounded Rectangle 3"/>
          <p:cNvSpPr/>
          <p:nvPr/>
        </p:nvSpPr>
        <p:spPr>
          <a:xfrm>
            <a:off x="2131198" y="2110749"/>
            <a:ext cx="4881604" cy="657768"/>
          </a:xfrm>
          <a:prstGeom prst="roundRect">
            <a:avLst/>
          </a:prstGeom>
          <a:solidFill>
            <a:schemeClr val="accent2">
              <a:alpha val="86000"/>
            </a:schemeClr>
          </a:solidFill>
          <a:ln w="9525" cmpd="sng">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600" dirty="0">
                <a:solidFill>
                  <a:schemeClr val="bg1"/>
                </a:solidFill>
                <a:latin typeface="Source Sans Pro Light"/>
                <a:cs typeface="Source Sans Pro Light"/>
              </a:rPr>
              <a:t>Most active project </a:t>
            </a:r>
            <a:r>
              <a:rPr lang="en-US" sz="2600" dirty="0" smtClean="0">
                <a:solidFill>
                  <a:schemeClr val="bg1"/>
                </a:solidFill>
                <a:latin typeface="Source Sans Pro Light"/>
                <a:cs typeface="Source Sans Pro Light"/>
              </a:rPr>
              <a:t>in big data</a:t>
            </a:r>
          </a:p>
        </p:txBody>
      </p:sp>
      <p:sp>
        <p:nvSpPr>
          <p:cNvPr id="7" name="Slide Number Placeholder 3"/>
          <p:cNvSpPr>
            <a:spLocks noGrp="1"/>
          </p:cNvSpPr>
          <p:nvPr>
            <p:ph type="sldNum" sz="quarter" idx="4"/>
          </p:nvPr>
        </p:nvSpPr>
        <p:spPr>
          <a:xfrm>
            <a:off x="8460619" y="4785636"/>
            <a:ext cx="558806" cy="273844"/>
          </a:xfrm>
        </p:spPr>
        <p:txBody>
          <a:bodyPr/>
          <a:lstStyle/>
          <a:p>
            <a:fld id="{40D15546-3768-674C-81B9-C40A1A080E88}" type="slidenum">
              <a:rPr lang="en-US" smtClean="0"/>
              <a:pPr/>
              <a:t>9</a:t>
            </a:fld>
            <a:endParaRPr lang="en-US" dirty="0"/>
          </a:p>
        </p:txBody>
      </p:sp>
    </p:spTree>
    <p:extLst>
      <p:ext uri="{BB962C8B-B14F-4D97-AF65-F5344CB8AC3E}">
        <p14:creationId xmlns:p14="http://schemas.microsoft.com/office/powerpoint/2010/main" val="2340676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databricks_slide_template_light_4x9_150216">
  <a:themeElements>
    <a:clrScheme name="DATABRICKS 150203_2">
      <a:dk1>
        <a:sysClr val="windowText" lastClr="000000"/>
      </a:dk1>
      <a:lt1>
        <a:sysClr val="window" lastClr="FFFFFF"/>
      </a:lt1>
      <a:dk2>
        <a:srgbClr val="2B2B2B"/>
      </a:dk2>
      <a:lt2>
        <a:srgbClr val="D5D2C3"/>
      </a:lt2>
      <a:accent1>
        <a:srgbClr val="1EA3B5"/>
      </a:accent1>
      <a:accent2>
        <a:srgbClr val="EC541B"/>
      </a:accent2>
      <a:accent3>
        <a:srgbClr val="1AA756"/>
      </a:accent3>
      <a:accent4>
        <a:srgbClr val="E2151C"/>
      </a:accent4>
      <a:accent5>
        <a:srgbClr val="646464"/>
      </a:accent5>
      <a:accent6>
        <a:srgbClr val="DC3D08"/>
      </a:accent6>
      <a:hlink>
        <a:srgbClr val="1EA2B4"/>
      </a:hlink>
      <a:folHlink>
        <a:srgbClr val="7552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ATABRICKS 150203_2">
    <a:dk1>
      <a:sysClr val="windowText" lastClr="000000"/>
    </a:dk1>
    <a:lt1>
      <a:sysClr val="window" lastClr="FFFFFF"/>
    </a:lt1>
    <a:dk2>
      <a:srgbClr val="2B2B2B"/>
    </a:dk2>
    <a:lt2>
      <a:srgbClr val="D5D2C3"/>
    </a:lt2>
    <a:accent1>
      <a:srgbClr val="1EA3B5"/>
    </a:accent1>
    <a:accent2>
      <a:srgbClr val="EC541B"/>
    </a:accent2>
    <a:accent3>
      <a:srgbClr val="1AA756"/>
    </a:accent3>
    <a:accent4>
      <a:srgbClr val="E2151C"/>
    </a:accent4>
    <a:accent5>
      <a:srgbClr val="646464"/>
    </a:accent5>
    <a:accent6>
      <a:srgbClr val="DC3D08"/>
    </a:accent6>
    <a:hlink>
      <a:srgbClr val="1EA2B4"/>
    </a:hlink>
    <a:folHlink>
      <a:srgbClr val="7552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databricks_slide_template_light_4x9_150216.potx</Template>
  <TotalTime>12760</TotalTime>
  <Words>6905</Words>
  <Application>Microsoft Office PowerPoint</Application>
  <PresentationFormat>On-screen Show (16:9)</PresentationFormat>
  <Paragraphs>1377</Paragraphs>
  <Slides>87</Slides>
  <Notes>52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87</vt:i4>
      </vt:variant>
    </vt:vector>
  </HeadingPairs>
  <TitlesOfParts>
    <vt:vector size="103" baseType="lpstr">
      <vt:lpstr>ＭＳ 明朝</vt:lpstr>
      <vt:lpstr>ＭＳ Ｐゴシック</vt:lpstr>
      <vt:lpstr>Anonymous Pro</vt:lpstr>
      <vt:lpstr>Arial</vt:lpstr>
      <vt:lpstr>Calibri</vt:lpstr>
      <vt:lpstr>Cambria</vt:lpstr>
      <vt:lpstr>Candara</vt:lpstr>
      <vt:lpstr>Consolas</vt:lpstr>
      <vt:lpstr>Courier</vt:lpstr>
      <vt:lpstr>Gill Sans MT</vt:lpstr>
      <vt:lpstr>Newslab</vt:lpstr>
      <vt:lpstr>Newslab Light</vt:lpstr>
      <vt:lpstr>Source Sans Pro</vt:lpstr>
      <vt:lpstr>Source Sans Pro Light</vt:lpstr>
      <vt:lpstr>Times New Roman</vt:lpstr>
      <vt:lpstr>databricks_slide_template_light_4x9_150216</vt:lpstr>
      <vt:lpstr>Building a modern Application  w/ DataFrames</vt:lpstr>
      <vt:lpstr>Who am I?</vt:lpstr>
      <vt:lpstr>Who are you?</vt:lpstr>
      <vt:lpstr>Agenda</vt:lpstr>
      <vt:lpstr>PowerPoint Presentation</vt:lpstr>
      <vt:lpstr>PowerPoint Presentation</vt:lpstr>
      <vt:lpstr>Goal: unified engine across data sources, workloads and environments</vt:lpstr>
      <vt:lpstr>Spark – 100% open source and mature</vt:lpstr>
      <vt:lpstr>Contributors per Month to Spark</vt:lpstr>
      <vt:lpstr>2014: an Amazing Year for Spark</vt:lpstr>
      <vt:lpstr>Large-Scale Usage</vt:lpstr>
      <vt:lpstr>On-Disk Sort Record: Time to sort 100TB </vt:lpstr>
      <vt:lpstr>Spark Physical Cluster</vt:lpstr>
      <vt:lpstr>Spark Data Model</vt:lpstr>
      <vt:lpstr>Spark Data Model</vt:lpstr>
      <vt:lpstr>PowerPoint Presentation</vt:lpstr>
      <vt:lpstr>Spark Data Model</vt:lpstr>
      <vt:lpstr>Spark Data Model</vt:lpstr>
      <vt:lpstr>PowerPoint Presentation</vt:lpstr>
      <vt:lpstr>Write Less Code: Compute an Average</vt:lpstr>
      <vt:lpstr>Write Less Code: Compute an Average</vt:lpstr>
      <vt:lpstr>PowerPoint Presentation</vt:lpstr>
      <vt:lpstr>PowerPoint Presentation</vt:lpstr>
      <vt:lpstr>PowerPoint Presentation</vt:lpstr>
      <vt:lpstr>Transformations, Actions, Laziness</vt:lpstr>
      <vt:lpstr>3 Fundamental transformations on DataFrames</vt:lpstr>
      <vt:lpstr>PowerPoint Presentation</vt:lpstr>
      <vt:lpstr>Which context?</vt:lpstr>
      <vt:lpstr>Construct a DataFrame</vt:lpstr>
      <vt:lpstr>Use DataFrames</vt:lpstr>
      <vt:lpstr>DataFrames and Spark SQL</vt:lpstr>
      <vt:lpstr>Actions on a DataFrame</vt:lpstr>
      <vt:lpstr>Functions on a DataFrame</vt:lpstr>
      <vt:lpstr>Functions on a DataFrame</vt:lpstr>
      <vt:lpstr>Queries on a DataFrame</vt:lpstr>
      <vt:lpstr>PowerPoint Presentation</vt:lpstr>
      <vt:lpstr>Operations on a DataFrame</vt:lpstr>
      <vt:lpstr>Creating DataFrames</vt:lpstr>
      <vt:lpstr>PowerPoint Presentation</vt:lpstr>
      <vt:lpstr>PowerPoint Presentation</vt:lpstr>
      <vt:lpstr>PowerPoint Presentation</vt:lpstr>
      <vt:lpstr>PowerPoint Presentation</vt:lpstr>
      <vt:lpstr>Read Less Data</vt:lpstr>
      <vt:lpstr>PowerPoint Presentation</vt:lpstr>
      <vt:lpstr>PowerPoint Presentation</vt:lpstr>
      <vt:lpstr>Parquet Features</vt:lpstr>
      <vt:lpstr>Write Less Code: Input &amp; Output</vt:lpstr>
      <vt:lpstr>Write Less Code: Input &amp; Output</vt:lpstr>
      <vt:lpstr>Write Less Code: Input &amp; Output</vt:lpstr>
      <vt:lpstr>Write Less Code: Input &amp; Output</vt:lpstr>
      <vt:lpstr>PowerPoint Presentation</vt:lpstr>
      <vt:lpstr>DataFrame # of Partitions after Shuffle</vt:lpstr>
      <vt:lpstr>Caching a DataFrame</vt:lpstr>
      <vt:lpstr>Demo!</vt:lpstr>
      <vt:lpstr>Schema Inference</vt:lpstr>
      <vt:lpstr>Schema Inference Example</vt:lpstr>
      <vt:lpstr>Schema Inference :: Scala</vt:lpstr>
      <vt:lpstr>A brief  look at spark-csv</vt:lpstr>
      <vt:lpstr>A brief  look at spark-csv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Seamlessly Integrated</vt:lpstr>
      <vt:lpstr>Optimize Entire Pipelines</vt:lpstr>
      <vt:lpstr>PowerPoint Presentation</vt:lpstr>
      <vt:lpstr>PowerPoint Presentation</vt:lpstr>
      <vt:lpstr>Spark 1.5 –Speed / Robustness</vt:lpstr>
      <vt:lpstr>Spark 1.5 – Improved Function Library</vt:lpstr>
      <vt:lpstr>Window Functions</vt:lpstr>
      <vt:lpstr>PowerPoint Presentation</vt:lpstr>
      <vt:lpstr>Streaming DataFrames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 d'Orito</dc:creator>
  <cp:lastModifiedBy>SameerF</cp:lastModifiedBy>
  <cp:revision>278</cp:revision>
  <cp:lastPrinted>2015-02-16T07:13:57Z</cp:lastPrinted>
  <dcterms:created xsi:type="dcterms:W3CDTF">2015-02-13T19:56:21Z</dcterms:created>
  <dcterms:modified xsi:type="dcterms:W3CDTF">2015-09-14T20:38:31Z</dcterms:modified>
</cp:coreProperties>
</file>